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9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CC0000"/>
    <a:srgbClr val="CC9900"/>
    <a:srgbClr val="993300"/>
    <a:srgbClr val="FF3300"/>
    <a:srgbClr val="993366"/>
    <a:srgbClr val="336600"/>
    <a:srgbClr val="A50021"/>
    <a:srgbClr val="FF99FF"/>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799F97D-5D48-4669-B87A-2AD9221F3E57}" type="datetimeFigureOut">
              <a:rPr lang="ru-RU" smtClean="0"/>
              <a:pPr/>
              <a:t>11.04.2014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BDF5DF-4E6F-4904-8A0A-28DA4377FC5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799F97D-5D48-4669-B87A-2AD9221F3E57}" type="datetimeFigureOut">
              <a:rPr lang="ru-RU" smtClean="0"/>
              <a:pPr/>
              <a:t>11.04.2014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BDF5DF-4E6F-4904-8A0A-28DA4377FC5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799F97D-5D48-4669-B87A-2AD9221F3E57}" type="datetimeFigureOut">
              <a:rPr lang="ru-RU" smtClean="0"/>
              <a:pPr/>
              <a:t>11.04.2014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BDF5DF-4E6F-4904-8A0A-28DA4377FC5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799F97D-5D48-4669-B87A-2AD9221F3E57}" type="datetimeFigureOut">
              <a:rPr lang="ru-RU" smtClean="0"/>
              <a:pPr/>
              <a:t>11.04.2014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BDF5DF-4E6F-4904-8A0A-28DA4377FC5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799F97D-5D48-4669-B87A-2AD9221F3E57}" type="datetimeFigureOut">
              <a:rPr lang="ru-RU" smtClean="0"/>
              <a:pPr/>
              <a:t>11.04.2014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BDF5DF-4E6F-4904-8A0A-28DA4377FC5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799F97D-5D48-4669-B87A-2AD9221F3E57}" type="datetimeFigureOut">
              <a:rPr lang="ru-RU" smtClean="0"/>
              <a:pPr/>
              <a:t>11.04.2014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FBDF5DF-4E6F-4904-8A0A-28DA4377FC5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799F97D-5D48-4669-B87A-2AD9221F3E57}" type="datetimeFigureOut">
              <a:rPr lang="ru-RU" smtClean="0"/>
              <a:pPr/>
              <a:t>11.04.2014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FBDF5DF-4E6F-4904-8A0A-28DA4377FC5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799F97D-5D48-4669-B87A-2AD9221F3E57}" type="datetimeFigureOut">
              <a:rPr lang="ru-RU" smtClean="0"/>
              <a:pPr/>
              <a:t>11.04.2014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FBDF5DF-4E6F-4904-8A0A-28DA4377FC5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799F97D-5D48-4669-B87A-2AD9221F3E57}" type="datetimeFigureOut">
              <a:rPr lang="ru-RU" smtClean="0"/>
              <a:pPr/>
              <a:t>11.04.2014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FBDF5DF-4E6F-4904-8A0A-28DA4377FC5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799F97D-5D48-4669-B87A-2AD9221F3E57}" type="datetimeFigureOut">
              <a:rPr lang="ru-RU" smtClean="0"/>
              <a:pPr/>
              <a:t>11.04.2014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FBDF5DF-4E6F-4904-8A0A-28DA4377FC5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799F97D-5D48-4669-B87A-2AD9221F3E57}" type="datetimeFigureOut">
              <a:rPr lang="ru-RU" smtClean="0"/>
              <a:pPr/>
              <a:t>11.04.2014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FBDF5DF-4E6F-4904-8A0A-28DA4377FC5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99F97D-5D48-4669-B87A-2AD9221F3E57}" type="datetimeFigureOut">
              <a:rPr lang="ru-RU" smtClean="0"/>
              <a:pPr/>
              <a:t>11.04.2014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DF5DF-4E6F-4904-8A0A-28DA4377FC5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commons.wikimedia.org/wiki/File:5p_pwy_pansies.jpg?uselang=ru" TargetMode="External"/><Relationship Id="rId1" Type="http://schemas.openxmlformats.org/officeDocument/2006/relationships/slideLayout" Target="../slideLayouts/slideLayout8.xml"/><Relationship Id="rId4" Type="http://schemas.openxmlformats.org/officeDocument/2006/relationships/image" Target="../media/image48.jpeg"/></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Администратор\Мои документы\Мои рисунки\ramka25.jpeg"/>
          <p:cNvPicPr>
            <a:picLocks noChangeAspect="1" noChangeArrowheads="1"/>
          </p:cNvPicPr>
          <p:nvPr/>
        </p:nvPicPr>
        <p:blipFill>
          <a:blip r:embed="rId3" cstate="print"/>
          <a:srcRect/>
          <a:stretch>
            <a:fillRect/>
          </a:stretch>
        </p:blipFill>
        <p:spPr bwMode="auto">
          <a:xfrm>
            <a:off x="0" y="0"/>
            <a:ext cx="9143999" cy="6858000"/>
          </a:xfrm>
          <a:prstGeom prst="rect">
            <a:avLst/>
          </a:prstGeom>
          <a:noFill/>
        </p:spPr>
      </p:pic>
      <p:sp>
        <p:nvSpPr>
          <p:cNvPr id="2" name="Заголовок 1"/>
          <p:cNvSpPr>
            <a:spLocks noGrp="1"/>
          </p:cNvSpPr>
          <p:nvPr>
            <p:ph type="ctrTitle"/>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az-Latn-AZ"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Yayda nə oxumalI</a:t>
            </a:r>
            <a:endParaRPr lang="ru-RU"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az-Latn-AZ" sz="2000" b="1" cap="all" dirty="0" smtClean="0">
                <a:ln/>
                <a:solidFill>
                  <a:srgbClr val="FF3300"/>
                </a:solidFill>
                <a:effectLst>
                  <a:glow rad="101600">
                    <a:schemeClr val="accent1">
                      <a:satMod val="175000"/>
                      <a:alpha val="40000"/>
                    </a:schemeClr>
                  </a:glow>
                  <a:outerShdw blurRad="19685" dist="12700" dir="5400000" algn="tl" rotWithShape="0">
                    <a:schemeClr val="accent1">
                      <a:satMod val="130000"/>
                      <a:alpha val="60000"/>
                    </a:schemeClr>
                  </a:outerShdw>
                  <a:reflection blurRad="6350" stA="55000" endA="300" endPos="45500" dir="5400000" sy="-100000" algn="bl" rotWithShape="0"/>
                </a:effectLst>
                <a:latin typeface="Times New Roman" pitchFamily="18" charset="0"/>
                <a:cs typeface="Times New Roman" pitchFamily="18" charset="0"/>
              </a:rPr>
              <a:t>AŞAĞI SİNİF ŞAGİRDLƏRİ ÜÇÜN ƏDƏBİYYAT SİYAHISI</a:t>
            </a:r>
            <a:endParaRPr lang="ru-RU" sz="2000" b="1" cap="all" dirty="0">
              <a:ln/>
              <a:solidFill>
                <a:srgbClr val="FF3300"/>
              </a:solidFill>
              <a:effectLst>
                <a:glow rad="101600">
                  <a:schemeClr val="accent1">
                    <a:satMod val="175000"/>
                    <a:alpha val="40000"/>
                  </a:schemeClr>
                </a:glow>
                <a:outerShdw blurRad="19685" dist="12700" dir="5400000" algn="tl" rotWithShape="0">
                  <a:schemeClr val="accent1">
                    <a:satMod val="130000"/>
                    <a:alpha val="60000"/>
                  </a:schemeClr>
                </a:outerShdw>
                <a:reflection blurRad="6350" stA="55000" endA="300" endPos="45500" dir="5400000" sy="-100000" algn="bl" rotWithShape="0"/>
              </a:effectLst>
              <a:latin typeface="Times New Roman" pitchFamily="18" charset="0"/>
              <a:cs typeface="Times New Roman" pitchFamily="18" charset="0"/>
            </a:endParaRPr>
          </a:p>
        </p:txBody>
      </p:sp>
    </p:spTree>
  </p:cSld>
  <p:clrMapOvr>
    <a:masterClrMapping/>
  </p:clrMapOvr>
  <p:transition advTm="10000">
    <p:wheel spokes="8"/>
    <p:sndAc>
      <p:stSnd loop="1">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0 0  L 0.25 -0.33333  E"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5" presetClass="path" presetSubtype="0" accel="50000" decel="50000" fill="hold" grpId="0" nodeType="clickEffect">
                                  <p:stCondLst>
                                    <p:cond delay="0"/>
                                  </p:stCondLst>
                                  <p:childTnLst>
                                    <p:animMotion origin="layout" path="M 0 0  C 0.004 -0.08933  -0.046 -0.16667  -0.113 -0.172  C -0.177 -0.17867  -0.237 -0.11867  -0.241 -0.032  C -0.246 0.048  -0.204 0.12267  -0.144 0.128  C -0.089 0.132  -0.037 0.08267  -0.033 0.008  C -0.029 -0.06  -0.064 -0.124  -0.115 -0.12933  C -0.162 -0.13333  -0.206 -0.092  -0.209 -0.02933  C -0.212 0.02667  -0.184 0.08133  -0.142 0.084  C -0.104 0.088  -0.068 0.056  -0.065 0.00533  C -0.063 -0.04  -0.084 -0.084  -0.117 -0.08667  C -0.146 -0.08933  -0.175 -0.06533  -0.177 -0.02667  C -0.179 0.00667  -0.164 0.03867  -0.14 0.04133  C -0.12 0.044  -0.099 0.02933  -0.098 0.00267  C -0.096 -0.01867  -0.104 -0.04133  -0.119 -0.044  C -0.131 -0.044  -0.143 -0.03867  -0.145 -0.024  C -0.146 -0.01467  -0.144 -0.00533  -0.138 -0.00133  C -0.135 0  -0.133 0  -0.13 -0.00133  E" pathEditMode="relative" ptsTypes="">
                                      <p:cBhvr>
                                        <p:cTn id="10" dur="2000" fill="hold"/>
                                        <p:tgtEl>
                                          <p:spTgt spid="3">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Администратор\Мои документы\Мои рисунки\рамка11.bm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643042" y="1285860"/>
            <a:ext cx="2857520" cy="1143008"/>
          </a:xfrm>
        </p:spPr>
        <p:txBody>
          <a:bodyPr>
            <a:normAutofit/>
          </a:bodyPr>
          <a:lstStyle/>
          <a:p>
            <a:r>
              <a:rPr lang="az-Latn-AZ" sz="1800" dirty="0">
                <a:solidFill>
                  <a:srgbClr val="00B0F0"/>
                </a:solidFill>
                <a:latin typeface="Times New Roman" pitchFamily="18" charset="0"/>
                <a:cs typeface="Times New Roman" pitchFamily="18" charset="0"/>
              </a:rPr>
              <a:t>Tənha qu quşu. – B.: Altun kitab, 2010. – 11 s.</a:t>
            </a:r>
            <a:endParaRPr lang="ru-RU" sz="1800" dirty="0">
              <a:solidFill>
                <a:srgbClr val="00B0F0"/>
              </a:solidFill>
              <a:latin typeface="Times New Roman" pitchFamily="18" charset="0"/>
              <a:cs typeface="Times New Roman" pitchFamily="18" charset="0"/>
            </a:endParaRPr>
          </a:p>
        </p:txBody>
      </p:sp>
      <p:pic>
        <p:nvPicPr>
          <p:cNvPr id="5" name="Содержимое 4" descr="\\Server\doc\bibliografiya\kitablaaaar\img729.jpg"/>
          <p:cNvPicPr>
            <a:picLocks noGrp="1"/>
          </p:cNvPicPr>
          <p:nvPr>
            <p:ph idx="1"/>
          </p:nvPr>
        </p:nvPicPr>
        <p:blipFill>
          <a:blip r:embed="rId3" cstate="print"/>
          <a:stretch>
            <a:fillRect/>
          </a:stretch>
        </p:blipFill>
        <p:spPr bwMode="auto">
          <a:xfrm>
            <a:off x="4857752" y="1285859"/>
            <a:ext cx="2714644" cy="4286281"/>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Текст 3"/>
          <p:cNvSpPr>
            <a:spLocks noGrp="1"/>
          </p:cNvSpPr>
          <p:nvPr>
            <p:ph type="body" sz="half" idx="2"/>
          </p:nvPr>
        </p:nvSpPr>
        <p:spPr>
          <a:xfrm>
            <a:off x="1643042" y="2214553"/>
            <a:ext cx="3143272" cy="3571901"/>
          </a:xfrm>
        </p:spPr>
        <p:txBody>
          <a:bodyPr anchor="ctr" anchorCtr="0">
            <a:normAutofit/>
          </a:bodyPr>
          <a:lstStyle/>
          <a:p>
            <a:r>
              <a:rPr lang="az-Latn-AZ" sz="2000" dirty="0">
                <a:solidFill>
                  <a:srgbClr val="00B0F0"/>
                </a:solidFill>
                <a:latin typeface="Times New Roman" pitchFamily="18" charset="0"/>
                <a:cs typeface="Times New Roman" pitchFamily="18" charset="0"/>
              </a:rPr>
              <a:t>Bu nağılın da mövzusu lovğalıqdır. Lovğa hərəkətlərinə görə peşiman olan qu quşu dostlarından üzr istəməli olur. Bəs, bu, necə baş verir? Kitabı oxusan, bilərsən.</a:t>
            </a:r>
            <a:endParaRPr lang="ru-RU" sz="2000" dirty="0">
              <a:solidFill>
                <a:srgbClr val="00B0F0"/>
              </a:solidFill>
              <a:latin typeface="Times New Roman" pitchFamily="18" charset="0"/>
              <a:cs typeface="Times New Roman" pitchFamily="18" charset="0"/>
            </a:endParaRPr>
          </a:p>
          <a:p>
            <a:endParaRPr lang="ru-RU" sz="2000" dirty="0">
              <a:solidFill>
                <a:srgbClr val="00B0F0"/>
              </a:solidFill>
              <a:latin typeface="Times New Roman" pitchFamily="18" charset="0"/>
              <a:cs typeface="Times New Roman" pitchFamily="18" charset="0"/>
            </a:endParaRPr>
          </a:p>
        </p:txBody>
      </p:sp>
    </p:spTree>
  </p:cSld>
  <p:clrMapOvr>
    <a:masterClrMapping/>
  </p:clrMapOvr>
  <p:transition advTm="2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Администратор\Мои документы\Мои рисунки\рамка10.jpg"/>
          <p:cNvPicPr>
            <a:picLocks noChangeAspect="1" noChangeArrowheads="1"/>
          </p:cNvPicPr>
          <p:nvPr/>
        </p:nvPicPr>
        <p:blipFill>
          <a:blip r:embed="rId2" cstate="print"/>
          <a:srcRect/>
          <a:stretch>
            <a:fillRect/>
          </a:stretch>
        </p:blipFill>
        <p:spPr bwMode="auto">
          <a:xfrm>
            <a:off x="0" y="0"/>
            <a:ext cx="9144001" cy="6857999"/>
          </a:xfrm>
          <a:prstGeom prst="rect">
            <a:avLst/>
          </a:prstGeom>
          <a:noFill/>
        </p:spPr>
      </p:pic>
      <p:sp>
        <p:nvSpPr>
          <p:cNvPr id="2" name="Заголовок 1"/>
          <p:cNvSpPr>
            <a:spLocks noGrp="1"/>
          </p:cNvSpPr>
          <p:nvPr>
            <p:ph type="title"/>
          </p:nvPr>
        </p:nvSpPr>
        <p:spPr>
          <a:xfrm>
            <a:off x="457200" y="571480"/>
            <a:ext cx="3614734" cy="1428760"/>
          </a:xfrm>
        </p:spPr>
        <p:txBody>
          <a:bodyPr>
            <a:noAutofit/>
          </a:bodyPr>
          <a:lstStyle/>
          <a:p>
            <a:r>
              <a:rPr lang="az-Latn-AZ" dirty="0">
                <a:solidFill>
                  <a:srgbClr val="993366"/>
                </a:solidFill>
                <a:latin typeface="Times New Roman" pitchFamily="18" charset="0"/>
                <a:cs typeface="Times New Roman" pitchFamily="18" charset="0"/>
              </a:rPr>
              <a:t>Ulu yurd yerlərimiz. – B.: “Göyərçin”in </a:t>
            </a:r>
            <a:r>
              <a:rPr lang="az-Latn-AZ" dirty="0" smtClean="0">
                <a:solidFill>
                  <a:srgbClr val="993366"/>
                </a:solidFill>
                <a:latin typeface="Times New Roman" pitchFamily="18" charset="0"/>
                <a:cs typeface="Times New Roman" pitchFamily="18" charset="0"/>
              </a:rPr>
              <a:t>kitabxanası</a:t>
            </a:r>
            <a:r>
              <a:rPr lang="az-Latn-AZ" dirty="0">
                <a:solidFill>
                  <a:srgbClr val="993366"/>
                </a:solidFill>
                <a:latin typeface="Times New Roman" pitchFamily="18" charset="0"/>
                <a:cs typeface="Times New Roman" pitchFamily="18" charset="0"/>
              </a:rPr>
              <a:t>, 2009. – 18 s.</a:t>
            </a:r>
            <a:r>
              <a:rPr lang="ru-RU" dirty="0">
                <a:solidFill>
                  <a:srgbClr val="993366"/>
                </a:solidFill>
                <a:latin typeface="Times New Roman" pitchFamily="18" charset="0"/>
                <a:cs typeface="Times New Roman" pitchFamily="18" charset="0"/>
              </a:rPr>
              <a:t/>
            </a:r>
            <a:br>
              <a:rPr lang="ru-RU" dirty="0">
                <a:solidFill>
                  <a:srgbClr val="993366"/>
                </a:solidFill>
                <a:latin typeface="Times New Roman" pitchFamily="18" charset="0"/>
                <a:cs typeface="Times New Roman" pitchFamily="18" charset="0"/>
              </a:rPr>
            </a:br>
            <a:endParaRPr lang="ru-RU" dirty="0">
              <a:solidFill>
                <a:srgbClr val="993366"/>
              </a:solidFill>
              <a:latin typeface="Times New Roman" pitchFamily="18" charset="0"/>
              <a:cs typeface="Times New Roman" pitchFamily="18" charset="0"/>
            </a:endParaRPr>
          </a:p>
        </p:txBody>
      </p:sp>
      <p:pic>
        <p:nvPicPr>
          <p:cNvPr id="5" name="Содержимое 4" descr="\\Server\doc\bibliografiya\kitablaaaar\img707.jpg"/>
          <p:cNvPicPr>
            <a:picLocks noGrp="1"/>
          </p:cNvPicPr>
          <p:nvPr>
            <p:ph idx="1"/>
          </p:nvPr>
        </p:nvPicPr>
        <p:blipFill>
          <a:blip r:embed="rId3" cstate="print"/>
          <a:stretch>
            <a:fillRect/>
          </a:stretch>
        </p:blipFill>
        <p:spPr bwMode="auto">
          <a:xfrm>
            <a:off x="4643438" y="785794"/>
            <a:ext cx="3643338" cy="5357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Текст 3"/>
          <p:cNvSpPr>
            <a:spLocks noGrp="1"/>
          </p:cNvSpPr>
          <p:nvPr>
            <p:ph type="body" sz="half" idx="2"/>
          </p:nvPr>
        </p:nvSpPr>
        <p:spPr/>
        <p:txBody>
          <a:bodyPr>
            <a:normAutofit/>
          </a:bodyPr>
          <a:lstStyle/>
          <a:p>
            <a:endParaRPr lang="az-Latn-AZ" sz="2000" b="1" dirty="0" smtClean="0">
              <a:solidFill>
                <a:srgbClr val="FFFF00"/>
              </a:solidFill>
              <a:latin typeface="Times New Roman" pitchFamily="18" charset="0"/>
              <a:cs typeface="Times New Roman" pitchFamily="18" charset="0"/>
            </a:endParaRPr>
          </a:p>
          <a:p>
            <a:endParaRPr lang="az-Latn-AZ" sz="2000" b="1" dirty="0">
              <a:solidFill>
                <a:srgbClr val="FFFF00"/>
              </a:solidFill>
              <a:latin typeface="Times New Roman" pitchFamily="18" charset="0"/>
              <a:cs typeface="Times New Roman" pitchFamily="18" charset="0"/>
            </a:endParaRPr>
          </a:p>
          <a:p>
            <a:endParaRPr lang="az-Latn-AZ" sz="2000" b="1" dirty="0" smtClean="0">
              <a:solidFill>
                <a:srgbClr val="FFFF00"/>
              </a:solidFill>
              <a:latin typeface="Times New Roman" pitchFamily="18" charset="0"/>
              <a:cs typeface="Times New Roman" pitchFamily="18" charset="0"/>
            </a:endParaRPr>
          </a:p>
          <a:p>
            <a:endParaRPr lang="az-Latn-AZ" sz="2000" b="1" dirty="0">
              <a:solidFill>
                <a:srgbClr val="FFFF00"/>
              </a:solidFill>
              <a:latin typeface="Times New Roman" pitchFamily="18" charset="0"/>
              <a:cs typeface="Times New Roman" pitchFamily="18" charset="0"/>
            </a:endParaRPr>
          </a:p>
          <a:p>
            <a:endParaRPr lang="az-Latn-AZ" sz="2000" b="1" dirty="0" smtClean="0">
              <a:solidFill>
                <a:srgbClr val="FFFF00"/>
              </a:solidFill>
              <a:latin typeface="Times New Roman" pitchFamily="18" charset="0"/>
              <a:cs typeface="Times New Roman" pitchFamily="18" charset="0"/>
            </a:endParaRPr>
          </a:p>
          <a:p>
            <a:endParaRPr lang="az-Latn-AZ" sz="2000" b="1" dirty="0">
              <a:solidFill>
                <a:srgbClr val="FFFF00"/>
              </a:solidFill>
              <a:latin typeface="Times New Roman" pitchFamily="18" charset="0"/>
              <a:cs typeface="Times New Roman" pitchFamily="18" charset="0"/>
            </a:endParaRPr>
          </a:p>
          <a:p>
            <a:endParaRPr lang="az-Latn-AZ" sz="2000" b="1" dirty="0" smtClean="0">
              <a:solidFill>
                <a:srgbClr val="FFFF00"/>
              </a:solidFill>
              <a:latin typeface="Times New Roman" pitchFamily="18" charset="0"/>
              <a:cs typeface="Times New Roman" pitchFamily="18" charset="0"/>
            </a:endParaRPr>
          </a:p>
          <a:p>
            <a:endParaRPr lang="az-Latn-AZ" sz="2000" b="1" dirty="0">
              <a:solidFill>
                <a:srgbClr val="FFFF00"/>
              </a:solidFill>
              <a:latin typeface="Times New Roman" pitchFamily="18" charset="0"/>
              <a:cs typeface="Times New Roman" pitchFamily="18" charset="0"/>
            </a:endParaRPr>
          </a:p>
          <a:p>
            <a:pPr algn="ctr"/>
            <a:r>
              <a:rPr lang="az-Latn-AZ" sz="2000" b="1" dirty="0" smtClean="0">
                <a:solidFill>
                  <a:srgbClr val="993366"/>
                </a:solidFill>
                <a:latin typeface="Times New Roman" pitchFamily="18" charset="0"/>
                <a:cs typeface="Times New Roman" pitchFamily="18" charset="0"/>
              </a:rPr>
              <a:t>Kitabda </a:t>
            </a:r>
            <a:r>
              <a:rPr lang="az-Latn-AZ" sz="2000" b="1" dirty="0">
                <a:solidFill>
                  <a:srgbClr val="993366"/>
                </a:solidFill>
                <a:latin typeface="Times New Roman" pitchFamily="18" charset="0"/>
                <a:cs typeface="Times New Roman" pitchFamily="18" charset="0"/>
              </a:rPr>
              <a:t>Qobustan, Azıx </a:t>
            </a:r>
            <a:r>
              <a:rPr lang="az-Latn-AZ" sz="2000" b="1" dirty="0" smtClean="0">
                <a:solidFill>
                  <a:srgbClr val="993366"/>
                </a:solidFill>
                <a:latin typeface="Times New Roman" pitchFamily="18" charset="0"/>
                <a:cs typeface="Times New Roman" pitchFamily="18" charset="0"/>
              </a:rPr>
              <a:t>mağarası</a:t>
            </a:r>
            <a:r>
              <a:rPr lang="az-Latn-AZ" sz="2000" b="1" dirty="0">
                <a:solidFill>
                  <a:srgbClr val="993366"/>
                </a:solidFill>
                <a:latin typeface="Times New Roman" pitchFamily="18" charset="0"/>
                <a:cs typeface="Times New Roman" pitchFamily="18" charset="0"/>
              </a:rPr>
              <a:t>, Gəmiqaya və s. kimi ulu yurd yerlərimiz haqqında maraqlı yazılar toplanmışdır.</a:t>
            </a:r>
            <a:endParaRPr lang="ru-RU" sz="2000" b="1" dirty="0">
              <a:solidFill>
                <a:srgbClr val="993366"/>
              </a:solidFill>
              <a:latin typeface="Times New Roman" pitchFamily="18" charset="0"/>
              <a:cs typeface="Times New Roman" pitchFamily="18" charset="0"/>
            </a:endParaRPr>
          </a:p>
          <a:p>
            <a:endParaRPr lang="ru-RU" sz="2000" b="1" dirty="0">
              <a:solidFill>
                <a:srgbClr val="993366"/>
              </a:solidFill>
              <a:latin typeface="Times New Roman" pitchFamily="18" charset="0"/>
              <a:cs typeface="Times New Roman" pitchFamily="18" charset="0"/>
            </a:endParaRPr>
          </a:p>
        </p:txBody>
      </p:sp>
    </p:spTree>
  </p:cSld>
  <p:clrMapOvr>
    <a:masterClrMapping/>
  </p:clrMapOvr>
  <p:transition advTm="2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Администратор\Мои документы\Мои рисунки\рамка36.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5" name="Заголовок 4"/>
          <p:cNvSpPr>
            <a:spLocks noGrp="1"/>
          </p:cNvSpPr>
          <p:nvPr>
            <p:ph type="title"/>
          </p:nvPr>
        </p:nvSpPr>
        <p:spPr>
          <a:xfrm>
            <a:off x="1285852" y="1142984"/>
            <a:ext cx="2500330" cy="4286280"/>
          </a:xfrm>
        </p:spPr>
        <p:txBody>
          <a:bodyPr>
            <a:noAutofit/>
          </a:bodyPr>
          <a:lstStyle/>
          <a:p>
            <a:r>
              <a:rPr lang="az-Latn-AZ" sz="4800" b="1" i="1" dirty="0" smtClean="0">
                <a:solidFill>
                  <a:srgbClr val="993366"/>
                </a:solidFill>
                <a:latin typeface="Times New Roman" pitchFamily="18" charset="0"/>
                <a:cs typeface="Times New Roman" pitchFamily="18" charset="0"/>
              </a:rPr>
              <a:t>Üçüncü sinif</a:t>
            </a:r>
            <a:endParaRPr lang="ru-RU" sz="4800" b="1" i="1" dirty="0">
              <a:solidFill>
                <a:srgbClr val="993366"/>
              </a:solidFill>
              <a:latin typeface="Times New Roman" pitchFamily="18" charset="0"/>
              <a:cs typeface="Times New Roman" pitchFamily="18" charset="0"/>
            </a:endParaRPr>
          </a:p>
        </p:txBody>
      </p:sp>
    </p:spTree>
  </p:cSld>
  <p:clrMapOvr>
    <a:masterClrMapping/>
  </p:clrMapOvr>
  <p:transition advTm="1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00034" y="428604"/>
            <a:ext cx="3008313" cy="1571636"/>
          </a:xfrm>
        </p:spPr>
        <p:txBody>
          <a:bodyPr>
            <a:noAutofit/>
          </a:bodyPr>
          <a:lstStyle/>
          <a:p>
            <a:r>
              <a:rPr lang="az-Latn-AZ" sz="1800" dirty="0" smtClean="0">
                <a:solidFill>
                  <a:srgbClr val="FF0000"/>
                </a:solidFill>
                <a:latin typeface="Times New Roman" pitchFamily="18" charset="0"/>
                <a:cs typeface="Times New Roman" pitchFamily="18" charset="0"/>
              </a:rPr>
              <a:t/>
            </a:r>
            <a:br>
              <a:rPr lang="az-Latn-AZ" sz="1800" dirty="0" smtClean="0">
                <a:solidFill>
                  <a:srgbClr val="FF0000"/>
                </a:solidFill>
                <a:latin typeface="Times New Roman" pitchFamily="18" charset="0"/>
                <a:cs typeface="Times New Roman" pitchFamily="18" charset="0"/>
              </a:rPr>
            </a:br>
            <a:r>
              <a:rPr lang="az-Latn-AZ" sz="1800" dirty="0" smtClean="0">
                <a:solidFill>
                  <a:srgbClr val="FF0000"/>
                </a:solidFill>
                <a:latin typeface="Times New Roman" pitchFamily="18" charset="0"/>
                <a:cs typeface="Times New Roman" pitchFamily="18" charset="0"/>
              </a:rPr>
              <a:t/>
            </a:r>
            <a:br>
              <a:rPr lang="az-Latn-AZ" sz="1800" dirty="0" smtClean="0">
                <a:solidFill>
                  <a:srgbClr val="FF0000"/>
                </a:solidFill>
                <a:latin typeface="Times New Roman" pitchFamily="18" charset="0"/>
                <a:cs typeface="Times New Roman" pitchFamily="18" charset="0"/>
              </a:rPr>
            </a:br>
            <a:r>
              <a:rPr lang="az-Latn-AZ" sz="1800" dirty="0" smtClean="0">
                <a:solidFill>
                  <a:srgbClr val="FF0000"/>
                </a:solidFill>
                <a:latin typeface="Times New Roman" pitchFamily="18" charset="0"/>
                <a:cs typeface="Times New Roman" pitchFamily="18" charset="0"/>
              </a:rPr>
              <a:t/>
            </a:r>
            <a:br>
              <a:rPr lang="az-Latn-AZ" sz="1800" dirty="0" smtClean="0">
                <a:solidFill>
                  <a:srgbClr val="FF0000"/>
                </a:solidFill>
                <a:latin typeface="Times New Roman" pitchFamily="18" charset="0"/>
                <a:cs typeface="Times New Roman" pitchFamily="18" charset="0"/>
              </a:rPr>
            </a:br>
            <a:r>
              <a:rPr lang="az-Latn-AZ" sz="1800" i="1" dirty="0" smtClean="0">
                <a:solidFill>
                  <a:srgbClr val="7030A0"/>
                </a:solidFill>
                <a:latin typeface="Times New Roman" pitchFamily="18" charset="0"/>
                <a:cs typeface="Times New Roman" pitchFamily="18" charset="0"/>
              </a:rPr>
              <a:t>Dəniz səyyahı Sindbad : nağıl. – B.: Azərbaycan </a:t>
            </a:r>
            <a:r>
              <a:rPr lang="en-US" sz="1800" i="1" dirty="0" smtClean="0">
                <a:solidFill>
                  <a:srgbClr val="7030A0"/>
                </a:solidFill>
                <a:latin typeface="Times New Roman" pitchFamily="18" charset="0"/>
                <a:cs typeface="Times New Roman" pitchFamily="18" charset="0"/>
              </a:rPr>
              <a:t>E</a:t>
            </a:r>
            <a:r>
              <a:rPr lang="az-Latn-AZ" sz="1800" i="1" dirty="0" smtClean="0">
                <a:solidFill>
                  <a:srgbClr val="7030A0"/>
                </a:solidFill>
                <a:latin typeface="Times New Roman" pitchFamily="18" charset="0"/>
                <a:cs typeface="Times New Roman" pitchFamily="18" charset="0"/>
              </a:rPr>
              <a:t>nsiklopediyası NPB, 1996. – 52 s.</a:t>
            </a:r>
            <a:r>
              <a:rPr lang="ru-RU" sz="1800" dirty="0" smtClean="0">
                <a:solidFill>
                  <a:srgbClr val="7030A0"/>
                </a:solidFill>
                <a:latin typeface="Times New Roman" pitchFamily="18" charset="0"/>
                <a:cs typeface="Times New Roman" pitchFamily="18" charset="0"/>
              </a:rPr>
              <a:t/>
            </a:r>
            <a:br>
              <a:rPr lang="ru-RU" sz="1800" dirty="0" smtClean="0">
                <a:solidFill>
                  <a:srgbClr val="7030A0"/>
                </a:solidFill>
                <a:latin typeface="Times New Roman" pitchFamily="18" charset="0"/>
                <a:cs typeface="Times New Roman" pitchFamily="18" charset="0"/>
              </a:rPr>
            </a:br>
            <a:endParaRPr lang="ru-RU" sz="1800" dirty="0">
              <a:solidFill>
                <a:srgbClr val="7030A0"/>
              </a:solidFill>
              <a:latin typeface="Times New Roman" pitchFamily="18" charset="0"/>
              <a:cs typeface="Times New Roman" pitchFamily="18" charset="0"/>
            </a:endParaRPr>
          </a:p>
        </p:txBody>
      </p:sp>
      <p:pic>
        <p:nvPicPr>
          <p:cNvPr id="6" name="Содержимое 5" descr="\\Server\doc\bibliografiya\kitablaaaar\img725.jpg"/>
          <p:cNvPicPr>
            <a:picLocks noGrp="1"/>
          </p:cNvPicPr>
          <p:nvPr>
            <p:ph idx="1"/>
          </p:nvPr>
        </p:nvPicPr>
        <p:blipFill>
          <a:blip r:embed="rId3" cstate="print"/>
          <a:stretch>
            <a:fillRect/>
          </a:stretch>
        </p:blipFill>
        <p:spPr bwMode="auto">
          <a:xfrm>
            <a:off x="5000628" y="500042"/>
            <a:ext cx="3323532" cy="5715040"/>
          </a:xfrm>
          <a:prstGeom prst="round2DiagRect">
            <a:avLst>
              <a:gd name="adj1" fmla="val 16667"/>
              <a:gd name="adj2" fmla="val 0"/>
            </a:avLst>
          </a:prstGeom>
          <a:ln w="88900" cap="sq">
            <a:solidFill>
              <a:srgbClr val="FF3300"/>
            </a:solidFill>
            <a:miter lim="800000"/>
          </a:ln>
          <a:effectLst>
            <a:outerShdw blurRad="254000" algn="tl" rotWithShape="0">
              <a:srgbClr val="000000">
                <a:alpha val="43000"/>
              </a:srgbClr>
            </a:outerShdw>
          </a:effectLst>
        </p:spPr>
      </p:pic>
      <p:sp>
        <p:nvSpPr>
          <p:cNvPr id="5" name="Текст 4"/>
          <p:cNvSpPr>
            <a:spLocks noGrp="1"/>
          </p:cNvSpPr>
          <p:nvPr>
            <p:ph type="body" sz="half" idx="2"/>
          </p:nvPr>
        </p:nvSpPr>
        <p:spPr>
          <a:xfrm>
            <a:off x="457200" y="2857496"/>
            <a:ext cx="3898776" cy="3268667"/>
          </a:xfrm>
        </p:spPr>
        <p:txBody>
          <a:bodyPr>
            <a:normAutofit/>
          </a:bodyPr>
          <a:lstStyle/>
          <a:p>
            <a:r>
              <a:rPr lang="az-Latn-AZ" sz="2400" b="1" i="1" dirty="0" smtClean="0">
                <a:solidFill>
                  <a:srgbClr val="7030A0"/>
                </a:solidFill>
                <a:effectLst>
                  <a:glow rad="139700">
                    <a:schemeClr val="accent2">
                      <a:satMod val="175000"/>
                      <a:alpha val="40000"/>
                    </a:schemeClr>
                  </a:glow>
                </a:effectLst>
                <a:latin typeface="Times New Roman" pitchFamily="18" charset="0"/>
                <a:cs typeface="Times New Roman" pitchFamily="18" charset="0"/>
              </a:rPr>
              <a:t>Bu kitabda bütün dünyada məşhur olan “Min bir gecə” nağıllarının əsasında Sindibadın yeddi dəniz səyahətindən söhbət açılır. Macəralarla dolu olan bu kitab çox maraqlıdır.</a:t>
            </a:r>
            <a:endParaRPr lang="ru-RU" sz="2400" b="1" i="1" dirty="0" smtClean="0">
              <a:solidFill>
                <a:srgbClr val="7030A0"/>
              </a:solidFill>
              <a:effectLst>
                <a:glow rad="139700">
                  <a:schemeClr val="accent2">
                    <a:satMod val="175000"/>
                    <a:alpha val="40000"/>
                  </a:schemeClr>
                </a:glow>
              </a:effectLst>
              <a:latin typeface="Times New Roman" pitchFamily="18" charset="0"/>
              <a:cs typeface="Times New Roman" pitchFamily="18" charset="0"/>
            </a:endParaRPr>
          </a:p>
          <a:p>
            <a:endParaRPr lang="ru-RU" sz="2000" b="1" dirty="0">
              <a:solidFill>
                <a:srgbClr val="FF0000"/>
              </a:solidFill>
              <a:latin typeface="Times New Roman" pitchFamily="18" charset="0"/>
              <a:cs typeface="Times New Roman" pitchFamily="18" charset="0"/>
            </a:endParaRPr>
          </a:p>
        </p:txBody>
      </p:sp>
    </p:spTree>
  </p:cSld>
  <p:clrMapOvr>
    <a:masterClrMapping/>
  </p:clrMapOvr>
  <p:transition advTm="2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500042"/>
            <a:ext cx="3008313" cy="1357322"/>
          </a:xfrm>
        </p:spPr>
        <p:txBody>
          <a:bodyPr>
            <a:noAutofit/>
          </a:bodyPr>
          <a:lstStyle/>
          <a:p>
            <a:r>
              <a:rPr lang="az-Latn-AZ" dirty="0" smtClean="0">
                <a:solidFill>
                  <a:srgbClr val="008080"/>
                </a:solidFill>
                <a:latin typeface="Times New Roman" pitchFamily="18" charset="0"/>
                <a:cs typeface="Times New Roman" pitchFamily="18" charset="0"/>
              </a:rPr>
              <a:t>Əlibaba və qırx quldur : nağıl. – B.: Altun kitab, 2009. – 24 s.</a:t>
            </a:r>
            <a:r>
              <a:rPr lang="ru-RU" dirty="0" smtClean="0">
                <a:solidFill>
                  <a:srgbClr val="008080"/>
                </a:solidFill>
                <a:latin typeface="Times New Roman" pitchFamily="18" charset="0"/>
                <a:cs typeface="Times New Roman" pitchFamily="18" charset="0"/>
              </a:rPr>
              <a:t/>
            </a:r>
            <a:br>
              <a:rPr lang="ru-RU" dirty="0" smtClean="0">
                <a:solidFill>
                  <a:srgbClr val="008080"/>
                </a:solidFill>
                <a:latin typeface="Times New Roman" pitchFamily="18" charset="0"/>
                <a:cs typeface="Times New Roman" pitchFamily="18" charset="0"/>
              </a:rPr>
            </a:br>
            <a:endParaRPr lang="ru-RU" dirty="0">
              <a:solidFill>
                <a:srgbClr val="008080"/>
              </a:solidFill>
              <a:latin typeface="Times New Roman" pitchFamily="18" charset="0"/>
              <a:cs typeface="Times New Roman" pitchFamily="18" charset="0"/>
            </a:endParaRPr>
          </a:p>
        </p:txBody>
      </p:sp>
      <p:pic>
        <p:nvPicPr>
          <p:cNvPr id="8" name="Содержимое 7" descr="\\Server\doc\bibliografiya\kitablaaaar\img726.jpg"/>
          <p:cNvPicPr>
            <a:picLocks noGrp="1"/>
          </p:cNvPicPr>
          <p:nvPr>
            <p:ph idx="1"/>
          </p:nvPr>
        </p:nvPicPr>
        <p:blipFill>
          <a:blip r:embed="rId2" cstate="print"/>
          <a:stretch>
            <a:fillRect/>
          </a:stretch>
        </p:blipFill>
        <p:spPr bwMode="auto">
          <a:xfrm>
            <a:off x="5320434" y="642918"/>
            <a:ext cx="3323532" cy="5500725"/>
          </a:xfrm>
          <a:prstGeom prst="snip2DiagRect">
            <a:avLst/>
          </a:prstGeom>
          <a:solidFill>
            <a:srgbClr val="FFFFFF">
              <a:shade val="85000"/>
            </a:srgbClr>
          </a:solidFill>
          <a:ln w="88900"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style>
          <a:lnRef idx="1">
            <a:schemeClr val="accent2"/>
          </a:lnRef>
          <a:fillRef idx="3">
            <a:schemeClr val="accent2"/>
          </a:fillRef>
          <a:effectRef idx="2">
            <a:schemeClr val="accent2"/>
          </a:effectRef>
          <a:fontRef idx="minor">
            <a:schemeClr val="lt1"/>
          </a:fontRef>
        </p:style>
      </p:pic>
      <p:sp useBgFill="1">
        <p:nvSpPr>
          <p:cNvPr id="7" name="Текст 6"/>
          <p:cNvSpPr>
            <a:spLocks noGrp="1"/>
          </p:cNvSpPr>
          <p:nvPr>
            <p:ph type="body" sz="half" idx="2"/>
          </p:nvPr>
        </p:nvSpPr>
        <p:spPr>
          <a:xfrm>
            <a:off x="457200" y="2071678"/>
            <a:ext cx="4186238" cy="2857521"/>
          </a:xfrm>
        </p:spPr>
        <p:txBody>
          <a:bodyPr>
            <a:normAutofit fontScale="70000" lnSpcReduction="20000"/>
          </a:bodyPr>
          <a:lstStyle/>
          <a:p>
            <a:endParaRPr lang="az-Latn-AZ" dirty="0" smtClean="0"/>
          </a:p>
          <a:p>
            <a:endParaRPr lang="az-Latn-AZ" dirty="0"/>
          </a:p>
          <a:p>
            <a:endParaRPr lang="az-Latn-AZ" dirty="0" smtClean="0"/>
          </a:p>
          <a:p>
            <a:endParaRPr lang="az-Latn-AZ" dirty="0"/>
          </a:p>
          <a:p>
            <a:endParaRPr lang="az-Latn-AZ" dirty="0" smtClean="0"/>
          </a:p>
          <a:p>
            <a:endParaRPr lang="az-Latn-AZ" dirty="0"/>
          </a:p>
          <a:p>
            <a:r>
              <a:rPr lang="az-Latn-AZ" sz="2600" b="1" dirty="0" smtClean="0">
                <a:solidFill>
                  <a:srgbClr val="008080"/>
                </a:solidFill>
                <a:latin typeface="Times New Roman" pitchFamily="18" charset="0"/>
                <a:cs typeface="Times New Roman" pitchFamily="18" charset="0"/>
              </a:rPr>
              <a:t>“Min bir gecə nağılları”ndan olan bu nağıl da çox maraqlıdır. </a:t>
            </a:r>
            <a:endParaRPr lang="ru-RU" sz="2600" b="1" dirty="0" smtClean="0">
              <a:solidFill>
                <a:srgbClr val="008080"/>
              </a:solidFill>
              <a:latin typeface="Times New Roman" pitchFamily="18" charset="0"/>
              <a:cs typeface="Times New Roman" pitchFamily="18" charset="0"/>
            </a:endParaRPr>
          </a:p>
          <a:p>
            <a:r>
              <a:rPr lang="az-Latn-AZ" sz="2600" b="1" dirty="0" smtClean="0">
                <a:solidFill>
                  <a:srgbClr val="008080"/>
                </a:solidFill>
                <a:latin typeface="Times New Roman" pitchFamily="18" charset="0"/>
                <a:cs typeface="Times New Roman" pitchFamily="18" charset="0"/>
              </a:rPr>
              <a:t>Əlibaba və onun sadiq xidmətçisi Mərcanə birləşərək  quldurlara qalib gəlirlər. Balaca dostum, bütün bunların necə baş verdiyini bilmək istəyirsənsə, nağılı oxu!</a:t>
            </a:r>
            <a:endParaRPr lang="ru-RU" sz="2600" b="1" dirty="0">
              <a:solidFill>
                <a:srgbClr val="008080"/>
              </a:solidFill>
              <a:latin typeface="Times New Roman" pitchFamily="18" charset="0"/>
              <a:cs typeface="Times New Roman" pitchFamily="18" charset="0"/>
            </a:endParaRPr>
          </a:p>
        </p:txBody>
      </p:sp>
    </p:spTree>
  </p:cSld>
  <p:clrMapOvr>
    <a:masterClrMapping/>
  </p:clrMapOvr>
  <p:transition advTm="2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3008313" cy="1162050"/>
          </a:xfrm>
        </p:spPr>
        <p:txBody>
          <a:bodyPr>
            <a:noAutofit/>
          </a:bodyPr>
          <a:lstStyle/>
          <a:p>
            <a:r>
              <a:rPr lang="az-Latn-AZ" sz="2400" dirty="0" smtClean="0">
                <a:solidFill>
                  <a:srgbClr val="CC6600"/>
                </a:solidFill>
                <a:latin typeface="Times New Roman" pitchFamily="18" charset="0"/>
                <a:cs typeface="Times New Roman" pitchFamily="18" charset="0"/>
              </a:rPr>
              <a:t/>
            </a:r>
            <a:br>
              <a:rPr lang="az-Latn-AZ" sz="2400" dirty="0" smtClean="0">
                <a:solidFill>
                  <a:srgbClr val="CC6600"/>
                </a:solidFill>
                <a:latin typeface="Times New Roman" pitchFamily="18" charset="0"/>
                <a:cs typeface="Times New Roman" pitchFamily="18" charset="0"/>
              </a:rPr>
            </a:br>
            <a:r>
              <a:rPr lang="az-Latn-AZ" sz="2400" dirty="0">
                <a:solidFill>
                  <a:srgbClr val="CC6600"/>
                </a:solidFill>
                <a:latin typeface="Times New Roman" pitchFamily="18" charset="0"/>
                <a:cs typeface="Times New Roman" pitchFamily="18" charset="0"/>
              </a:rPr>
              <a:t/>
            </a:r>
            <a:br>
              <a:rPr lang="az-Latn-AZ" sz="2400" dirty="0">
                <a:solidFill>
                  <a:srgbClr val="CC6600"/>
                </a:solidFill>
                <a:latin typeface="Times New Roman" pitchFamily="18" charset="0"/>
                <a:cs typeface="Times New Roman" pitchFamily="18" charset="0"/>
              </a:rPr>
            </a:br>
            <a:r>
              <a:rPr lang="az-Latn-AZ" sz="2400" dirty="0" smtClean="0">
                <a:solidFill>
                  <a:srgbClr val="CC6600"/>
                </a:solidFill>
                <a:latin typeface="Times New Roman" pitchFamily="18" charset="0"/>
                <a:cs typeface="Times New Roman" pitchFamily="18" charset="0"/>
              </a:rPr>
              <a:t/>
            </a:r>
            <a:br>
              <a:rPr lang="az-Latn-AZ" sz="2400" dirty="0" smtClean="0">
                <a:solidFill>
                  <a:srgbClr val="CC6600"/>
                </a:solidFill>
                <a:latin typeface="Times New Roman" pitchFamily="18" charset="0"/>
                <a:cs typeface="Times New Roman" pitchFamily="18" charset="0"/>
              </a:rPr>
            </a:br>
            <a:r>
              <a:rPr lang="az-Latn-AZ" sz="2400" dirty="0">
                <a:solidFill>
                  <a:srgbClr val="CC6600"/>
                </a:solidFill>
                <a:latin typeface="Times New Roman" pitchFamily="18" charset="0"/>
                <a:cs typeface="Times New Roman" pitchFamily="18" charset="0"/>
              </a:rPr>
              <a:t/>
            </a:r>
            <a:br>
              <a:rPr lang="az-Latn-AZ" sz="2400" dirty="0">
                <a:solidFill>
                  <a:srgbClr val="CC6600"/>
                </a:solidFill>
                <a:latin typeface="Times New Roman" pitchFamily="18" charset="0"/>
                <a:cs typeface="Times New Roman" pitchFamily="18" charset="0"/>
              </a:rPr>
            </a:br>
            <a:r>
              <a:rPr lang="az-Latn-AZ" dirty="0" smtClean="0">
                <a:solidFill>
                  <a:srgbClr val="993300"/>
                </a:solidFill>
                <a:latin typeface="Times New Roman" pitchFamily="18" charset="0"/>
                <a:cs typeface="Times New Roman" pitchFamily="18" charset="0"/>
              </a:rPr>
              <a:t>Flayşman S. Kötək oğlanı. – B.: 2010. – 60 s.</a:t>
            </a:r>
            <a:r>
              <a:rPr lang="ru-RU" sz="2400" dirty="0" smtClean="0">
                <a:solidFill>
                  <a:srgbClr val="993300"/>
                </a:solidFill>
                <a:latin typeface="Times New Roman" pitchFamily="18" charset="0"/>
                <a:cs typeface="Times New Roman" pitchFamily="18" charset="0"/>
              </a:rPr>
              <a:t/>
            </a:r>
            <a:br>
              <a:rPr lang="ru-RU" sz="2400" dirty="0" smtClean="0">
                <a:solidFill>
                  <a:srgbClr val="993300"/>
                </a:solidFill>
                <a:latin typeface="Times New Roman" pitchFamily="18" charset="0"/>
                <a:cs typeface="Times New Roman" pitchFamily="18" charset="0"/>
              </a:rPr>
            </a:br>
            <a:endParaRPr lang="ru-RU" sz="2400" dirty="0">
              <a:solidFill>
                <a:srgbClr val="993300"/>
              </a:solidFill>
              <a:latin typeface="Times New Roman" pitchFamily="18" charset="0"/>
              <a:cs typeface="Times New Roman" pitchFamily="18" charset="0"/>
            </a:endParaRPr>
          </a:p>
        </p:txBody>
      </p:sp>
      <p:pic>
        <p:nvPicPr>
          <p:cNvPr id="5" name="Содержимое 4" descr="\\Server\doc\bibliografiya\kitablaaaar\img723.jpg"/>
          <p:cNvPicPr>
            <a:picLocks noGrp="1"/>
          </p:cNvPicPr>
          <p:nvPr>
            <p:ph idx="1"/>
          </p:nvPr>
        </p:nvPicPr>
        <p:blipFill>
          <a:blip r:embed="rId2" cstate="print"/>
          <a:stretch>
            <a:fillRect/>
          </a:stretch>
        </p:blipFill>
        <p:spPr bwMode="auto">
          <a:xfrm>
            <a:off x="5382779" y="428604"/>
            <a:ext cx="3189749" cy="5786478"/>
          </a:xfrm>
          <a:prstGeom prst="rect">
            <a:avLst/>
          </a:prstGeom>
          <a:ln>
            <a:noFill/>
          </a:ln>
          <a:effectLst>
            <a:softEdge rad="112500"/>
          </a:effectLst>
        </p:spPr>
      </p:pic>
      <p:sp>
        <p:nvSpPr>
          <p:cNvPr id="4" name="Текст 3"/>
          <p:cNvSpPr>
            <a:spLocks noGrp="1"/>
          </p:cNvSpPr>
          <p:nvPr>
            <p:ph type="body" sz="half" idx="2"/>
          </p:nvPr>
        </p:nvSpPr>
        <p:spPr>
          <a:xfrm>
            <a:off x="457200" y="1435100"/>
            <a:ext cx="3757610" cy="4691063"/>
          </a:xfrm>
        </p:spPr>
        <p:txBody>
          <a:bodyPr>
            <a:noAutofit/>
          </a:bodyPr>
          <a:lstStyle/>
          <a:p>
            <a:r>
              <a:rPr lang="az-Latn-AZ" sz="1800" b="1" dirty="0" smtClean="0">
                <a:solidFill>
                  <a:srgbClr val="993300"/>
                </a:solidFill>
                <a:latin typeface="Times New Roman" pitchFamily="18" charset="0"/>
                <a:cs typeface="Times New Roman" pitchFamily="18" charset="0"/>
              </a:rPr>
              <a:t>Bir zamanlar küçələrdə yaşayan və yoxsul bir uşaq olan Cemi, artıq Kralın sarayında yaşayırdı. Çünki Yumurcaq şahzadəni döymək yasaq idi. Onu cəzalandırmaq lazım gələndə xalq arasından saraya gətirilmiş uşağı döyərdilər. Bax, bu uşaq Cemi idi. Günlərin bir günü Şahzadə saraydan qaçmağı qərara alır. Cemini də özüylə aparır. Lakin qaçdıqdan sonra iki quldura əsir düşürlər. Görəsən Ceminin ağıllı planı baş tutacaqmı? Onlar quldurların əlindən qaçıb canlarını qurtara biləcəklərmi?</a:t>
            </a:r>
            <a:endParaRPr lang="ru-RU" sz="1800" b="1" dirty="0" smtClean="0">
              <a:solidFill>
                <a:srgbClr val="993300"/>
              </a:solidFill>
              <a:latin typeface="Times New Roman" pitchFamily="18" charset="0"/>
              <a:cs typeface="Times New Roman" pitchFamily="18" charset="0"/>
            </a:endParaRPr>
          </a:p>
          <a:p>
            <a:endParaRPr lang="ru-RU" sz="1800" dirty="0">
              <a:solidFill>
                <a:srgbClr val="993300"/>
              </a:solidFill>
              <a:latin typeface="Times New Roman" pitchFamily="18" charset="0"/>
              <a:cs typeface="Times New Roman" pitchFamily="18" charset="0"/>
            </a:endParaRPr>
          </a:p>
        </p:txBody>
      </p:sp>
    </p:spTree>
  </p:cSld>
  <p:clrMapOvr>
    <a:masterClrMapping/>
  </p:clrMapOvr>
  <p:transition advTm="3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C:\Documents and Settings\Администратор\Мои документы\Мои рисунки\рамка35.jpg"/>
          <p:cNvPicPr>
            <a:picLocks noChangeAspect="1" noChangeArrowheads="1"/>
          </p:cNvPicPr>
          <p:nvPr/>
        </p:nvPicPr>
        <p:blipFill>
          <a:blip r:embed="rId2" cstate="print"/>
          <a:srcRect/>
          <a:stretch>
            <a:fillRect/>
          </a:stretch>
        </p:blipFill>
        <p:spPr bwMode="auto">
          <a:xfrm>
            <a:off x="0" y="0"/>
            <a:ext cx="4143372" cy="6643710"/>
          </a:xfrm>
          <a:prstGeom prst="rect">
            <a:avLst/>
          </a:prstGeom>
          <a:noFill/>
        </p:spPr>
      </p:pic>
      <p:pic>
        <p:nvPicPr>
          <p:cNvPr id="10243" name="Picture 3" descr="C:\Documents and Settings\Администратор\Мои документы\Мои рисунки\рамка35.jpg"/>
          <p:cNvPicPr>
            <a:picLocks noChangeAspect="1" noChangeArrowheads="1"/>
          </p:cNvPicPr>
          <p:nvPr/>
        </p:nvPicPr>
        <p:blipFill>
          <a:blip r:embed="rId2" cstate="print"/>
          <a:srcRect/>
          <a:stretch>
            <a:fillRect/>
          </a:stretch>
        </p:blipFill>
        <p:spPr bwMode="auto">
          <a:xfrm rot="10800000">
            <a:off x="4714876" y="0"/>
            <a:ext cx="4429124" cy="6858000"/>
          </a:xfrm>
          <a:prstGeom prst="rect">
            <a:avLst/>
          </a:prstGeom>
          <a:noFill/>
        </p:spPr>
      </p:pic>
      <p:sp>
        <p:nvSpPr>
          <p:cNvPr id="2" name="Заголовок 1"/>
          <p:cNvSpPr>
            <a:spLocks noGrp="1"/>
          </p:cNvSpPr>
          <p:nvPr>
            <p:ph type="title"/>
          </p:nvPr>
        </p:nvSpPr>
        <p:spPr>
          <a:xfrm>
            <a:off x="457200" y="428604"/>
            <a:ext cx="3008313" cy="1785950"/>
          </a:xfrm>
        </p:spPr>
        <p:txBody>
          <a:bodyPr>
            <a:noAutofit/>
          </a:bodyPr>
          <a:lstStyle/>
          <a:p>
            <a:r>
              <a:rPr lang="az-Latn-AZ" dirty="0" smtClean="0">
                <a:latin typeface="Times New Roman" pitchFamily="18" charset="0"/>
                <a:cs typeface="Times New Roman" pitchFamily="18" charset="0"/>
              </a:rPr>
              <a:t/>
            </a:r>
            <a:br>
              <a:rPr lang="az-Latn-AZ" dirty="0" smtClean="0">
                <a:latin typeface="Times New Roman" pitchFamily="18" charset="0"/>
                <a:cs typeface="Times New Roman" pitchFamily="18" charset="0"/>
              </a:rPr>
            </a:br>
            <a:r>
              <a:rPr lang="az-Latn-AZ" dirty="0" smtClean="0">
                <a:latin typeface="Times New Roman" pitchFamily="18" charset="0"/>
                <a:cs typeface="Times New Roman" pitchFamily="18" charset="0"/>
              </a:rPr>
              <a:t/>
            </a:r>
            <a:br>
              <a:rPr lang="az-Latn-AZ" dirty="0" smtClean="0">
                <a:latin typeface="Times New Roman" pitchFamily="18" charset="0"/>
                <a:cs typeface="Times New Roman" pitchFamily="18" charset="0"/>
              </a:rPr>
            </a:br>
            <a:r>
              <a:rPr lang="az-Latn-AZ" i="1" dirty="0" smtClean="0">
                <a:solidFill>
                  <a:srgbClr val="009900"/>
                </a:solidFill>
                <a:effectLst>
                  <a:glow rad="63500">
                    <a:schemeClr val="accent6">
                      <a:satMod val="175000"/>
                      <a:alpha val="40000"/>
                    </a:schemeClr>
                  </a:glow>
                </a:effectLst>
                <a:latin typeface="Times New Roman" pitchFamily="18" charset="0"/>
                <a:cs typeface="Times New Roman" pitchFamily="18" charset="0"/>
              </a:rPr>
              <a:t>Harris C. Rimus dayının nağılları. – B.: Çaşıoğlu-Multimedia, 2009. – 128 s.</a:t>
            </a:r>
            <a:r>
              <a:rPr lang="ru-RU" i="1" dirty="0" smtClean="0">
                <a:solidFill>
                  <a:srgbClr val="009900"/>
                </a:solidFill>
                <a:effectLst>
                  <a:glow rad="63500">
                    <a:schemeClr val="accent6">
                      <a:satMod val="175000"/>
                      <a:alpha val="40000"/>
                    </a:schemeClr>
                  </a:glow>
                </a:effectLst>
                <a:latin typeface="Times New Roman" pitchFamily="18" charset="0"/>
                <a:cs typeface="Times New Roman" pitchFamily="18" charset="0"/>
              </a:rPr>
              <a:t/>
            </a:r>
            <a:br>
              <a:rPr lang="ru-RU" i="1" dirty="0" smtClean="0">
                <a:solidFill>
                  <a:srgbClr val="009900"/>
                </a:solidFill>
                <a:effectLst>
                  <a:glow rad="63500">
                    <a:schemeClr val="accent6">
                      <a:satMod val="175000"/>
                      <a:alpha val="40000"/>
                    </a:schemeClr>
                  </a:glow>
                </a:effectLst>
                <a:latin typeface="Times New Roman" pitchFamily="18" charset="0"/>
                <a:cs typeface="Times New Roman" pitchFamily="18" charset="0"/>
              </a:rPr>
            </a:br>
            <a:endParaRPr lang="ru-RU" i="1" dirty="0">
              <a:solidFill>
                <a:srgbClr val="009900"/>
              </a:solidFill>
              <a:effectLst>
                <a:glow rad="63500">
                  <a:schemeClr val="accent6">
                    <a:satMod val="175000"/>
                    <a:alpha val="40000"/>
                  </a:schemeClr>
                </a:glow>
              </a:effectLst>
              <a:latin typeface="Times New Roman" pitchFamily="18" charset="0"/>
              <a:cs typeface="Times New Roman" pitchFamily="18" charset="0"/>
            </a:endParaRPr>
          </a:p>
        </p:txBody>
      </p:sp>
      <p:pic>
        <p:nvPicPr>
          <p:cNvPr id="5" name="Содержимое 4" descr="\\Server\doc\bibliografiya\kitablaaaar\img713.jpg"/>
          <p:cNvPicPr>
            <a:picLocks noGrp="1"/>
          </p:cNvPicPr>
          <p:nvPr>
            <p:ph idx="1"/>
          </p:nvPr>
        </p:nvPicPr>
        <p:blipFill>
          <a:blip r:embed="rId3" cstate="print"/>
          <a:stretch>
            <a:fillRect/>
          </a:stretch>
        </p:blipFill>
        <p:spPr bwMode="auto">
          <a:xfrm>
            <a:off x="4857752" y="500042"/>
            <a:ext cx="2928958" cy="4929222"/>
          </a:xfrm>
          <a:prstGeom prst="rect">
            <a:avLst/>
          </a:prstGeom>
          <a:solidFill>
            <a:srgbClr val="FFFFFF">
              <a:shade val="85000"/>
            </a:srgbClr>
          </a:solidFill>
          <a:ln w="190500" cap="rnd">
            <a:solidFill>
              <a:srgbClr val="92D050"/>
            </a:solidFill>
          </a:ln>
          <a:effectLst>
            <a:glow rad="228600">
              <a:schemeClr val="accent6">
                <a:satMod val="175000"/>
                <a:alpha val="40000"/>
              </a:schemeClr>
            </a:glow>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Текст 3"/>
          <p:cNvSpPr>
            <a:spLocks noGrp="1"/>
          </p:cNvSpPr>
          <p:nvPr>
            <p:ph type="body" sz="half" idx="2"/>
          </p:nvPr>
        </p:nvSpPr>
        <p:spPr>
          <a:xfrm>
            <a:off x="457200" y="2000240"/>
            <a:ext cx="3400420" cy="4643470"/>
          </a:xfrm>
        </p:spPr>
        <p:txBody>
          <a:bodyPr>
            <a:normAutofit/>
          </a:bodyPr>
          <a:lstStyle/>
          <a:p>
            <a:endParaRPr lang="az-Latn-AZ" sz="1800" dirty="0" smtClean="0">
              <a:latin typeface="Times New Roman" pitchFamily="18" charset="0"/>
              <a:cs typeface="Times New Roman" pitchFamily="18" charset="0"/>
            </a:endParaRPr>
          </a:p>
          <a:p>
            <a:r>
              <a:rPr lang="az-Latn-AZ" sz="1800" b="1" i="1" dirty="0" smtClean="0">
                <a:solidFill>
                  <a:srgbClr val="009900"/>
                </a:solidFill>
                <a:effectLst>
                  <a:glow rad="63500">
                    <a:schemeClr val="accent6">
                      <a:satMod val="175000"/>
                      <a:alpha val="40000"/>
                    </a:schemeClr>
                  </a:glow>
                </a:effectLst>
                <a:latin typeface="Times New Roman" pitchFamily="18" charset="0"/>
                <a:cs typeface="Times New Roman" pitchFamily="18" charset="0"/>
              </a:rPr>
              <a:t>Coel Harrisin bütün həyatı Şimali Amerikada zəncilər arasında keçmişdir. Amerika zəncilərinin ulu babaları Afrikada yaşayıblar. Onlar Afrikadan özlərilə Dovşan qardaş, Tülkü qardaş, Ayı qardaş və başqa heyvanlar haqqında nağıllar gətiriblər. Coel də bu nağılları toplayıb kitab yazmışdı. Bu nağılları ona çox sevdiyi Rimus dayı danışardı. Elə ona görə də  Coel Harris bu kitabı “Rimus dayının nağılları” adlandırmışdı. Nağıllar maraqlı və məzəlidir.</a:t>
            </a:r>
            <a:endParaRPr lang="ru-RU" sz="1800" b="1" i="1" dirty="0" smtClean="0">
              <a:solidFill>
                <a:srgbClr val="009900"/>
              </a:solidFill>
              <a:effectLst>
                <a:glow rad="63500">
                  <a:schemeClr val="accent6">
                    <a:satMod val="175000"/>
                    <a:alpha val="40000"/>
                  </a:schemeClr>
                </a:glow>
              </a:effectLst>
              <a:latin typeface="Times New Roman" pitchFamily="18" charset="0"/>
              <a:cs typeface="Times New Roman" pitchFamily="18" charset="0"/>
            </a:endParaRPr>
          </a:p>
          <a:p>
            <a:endParaRPr lang="ru-RU" dirty="0"/>
          </a:p>
        </p:txBody>
      </p:sp>
    </p:spTree>
  </p:cSld>
  <p:clrMapOvr>
    <a:masterClrMapping/>
  </p:clrMapOvr>
  <p:transition advTm="3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3008313" cy="1428760"/>
          </a:xfrm>
        </p:spPr>
        <p:txBody>
          <a:bodyPr>
            <a:normAutofit fontScale="90000"/>
          </a:bodyPr>
          <a:lstStyle/>
          <a:p>
            <a:r>
              <a:rPr lang="az-Latn-AZ" dirty="0" smtClean="0"/>
              <a:t/>
            </a:r>
            <a:br>
              <a:rPr lang="az-Latn-AZ" dirty="0" smtClean="0"/>
            </a:br>
            <a:r>
              <a:rPr lang="az-Latn-AZ" dirty="0" smtClean="0"/>
              <a:t/>
            </a:r>
            <a:br>
              <a:rPr lang="az-Latn-AZ" dirty="0" smtClean="0"/>
            </a:br>
            <a:r>
              <a:rPr lang="az-Latn-AZ" sz="2200" dirty="0" smtClean="0">
                <a:solidFill>
                  <a:srgbClr val="993366"/>
                </a:solidFill>
                <a:latin typeface="Times New Roman" pitchFamily="18" charset="0"/>
                <a:cs typeface="Times New Roman" pitchFamily="18" charset="0"/>
              </a:rPr>
              <a:t>Koseoğlu E. Vəli dayı : nağıllar. – Ankara : Diyanat İşləri Başqanlığı, 2003. – 136 s. </a:t>
            </a:r>
            <a:r>
              <a:rPr lang="ru-RU" dirty="0" smtClean="0"/>
              <a:t/>
            </a:r>
            <a:br>
              <a:rPr lang="ru-RU" dirty="0" smtClean="0"/>
            </a:br>
            <a:endParaRPr lang="ru-RU" dirty="0"/>
          </a:p>
        </p:txBody>
      </p:sp>
      <p:pic>
        <p:nvPicPr>
          <p:cNvPr id="5" name="Содержимое 4" descr="\\Server\doc\bibliografiya\kitablaaaar\img716.jpg"/>
          <p:cNvPicPr>
            <a:picLocks noGrp="1"/>
          </p:cNvPicPr>
          <p:nvPr>
            <p:ph idx="1"/>
          </p:nvPr>
        </p:nvPicPr>
        <p:blipFill>
          <a:blip r:embed="rId2" cstate="print"/>
          <a:stretch>
            <a:fillRect/>
          </a:stretch>
        </p:blipFill>
        <p:spPr bwMode="auto">
          <a:xfrm>
            <a:off x="5320434" y="642918"/>
            <a:ext cx="3537846" cy="4929222"/>
          </a:xfrm>
          <a:prstGeom prst="ellipse">
            <a:avLst/>
          </a:prstGeom>
          <a:ln w="63500" cap="rnd">
            <a:solidFill>
              <a:srgbClr val="99336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Текст 3"/>
          <p:cNvSpPr>
            <a:spLocks noGrp="1"/>
          </p:cNvSpPr>
          <p:nvPr>
            <p:ph type="body" sz="half" idx="2"/>
          </p:nvPr>
        </p:nvSpPr>
        <p:spPr>
          <a:xfrm>
            <a:off x="428596" y="2071678"/>
            <a:ext cx="3686172" cy="3983047"/>
          </a:xfrm>
        </p:spPr>
        <p:txBody>
          <a:bodyPr>
            <a:normAutofit/>
          </a:bodyPr>
          <a:lstStyle/>
          <a:p>
            <a:r>
              <a:rPr lang="az-Latn-AZ" sz="2000" b="1" i="1" dirty="0" smtClean="0">
                <a:solidFill>
                  <a:srgbClr val="993366"/>
                </a:solidFill>
                <a:latin typeface="Times New Roman" pitchFamily="18" charset="0"/>
                <a:cs typeface="Times New Roman" pitchFamily="18" charset="0"/>
              </a:rPr>
              <a:t>Uşaqlar, Vəli dayının Gül adlı ay parçası kimi gözəl bir qızı vardı, lakin bu gözəl qız özündən o qədər razi idi ki...  Gülün lovğalığının nəticəsi nə oldu? Bunu bilmək maraqlıdırsa, kitabı oxuyun. Kitabda uşaqlar üçün tərbiyəvi əhəmiyyət daşıyan nağıllar toplanmışdır. </a:t>
            </a:r>
            <a:endParaRPr lang="ru-RU" sz="2000" b="1" i="1" dirty="0" smtClean="0">
              <a:solidFill>
                <a:srgbClr val="993366"/>
              </a:solidFill>
              <a:latin typeface="Times New Roman" pitchFamily="18" charset="0"/>
              <a:cs typeface="Times New Roman" pitchFamily="18" charset="0"/>
            </a:endParaRPr>
          </a:p>
          <a:p>
            <a:endParaRPr lang="ru-RU" sz="2000" dirty="0">
              <a:solidFill>
                <a:srgbClr val="993366"/>
              </a:solidFill>
              <a:latin typeface="Times New Roman" pitchFamily="18" charset="0"/>
              <a:cs typeface="Times New Roman" pitchFamily="18" charset="0"/>
            </a:endParaRPr>
          </a:p>
        </p:txBody>
      </p:sp>
    </p:spTree>
  </p:cSld>
  <p:clrMapOvr>
    <a:masterClrMapping/>
  </p:clrMapOvr>
  <p:transition advTm="20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Documents and Settings\Администратор\Мои документы\Мои рисунки\рамка24.jpg"/>
          <p:cNvPicPr>
            <a:picLocks noChangeAspect="1" noChangeArrowheads="1"/>
          </p:cNvPicPr>
          <p:nvPr/>
        </p:nvPicPr>
        <p:blipFill>
          <a:blip r:embed="rId2" cstate="print"/>
          <a:srcRect/>
          <a:stretch>
            <a:fillRect/>
          </a:stretch>
        </p:blipFill>
        <p:spPr bwMode="auto">
          <a:xfrm>
            <a:off x="1" y="1"/>
            <a:ext cx="9144000" cy="6643710"/>
          </a:xfrm>
          <a:prstGeom prst="rect">
            <a:avLst/>
          </a:prstGeom>
          <a:noFill/>
        </p:spPr>
      </p:pic>
      <p:sp>
        <p:nvSpPr>
          <p:cNvPr id="2" name="Заголовок 1"/>
          <p:cNvSpPr>
            <a:spLocks noGrp="1"/>
          </p:cNvSpPr>
          <p:nvPr>
            <p:ph type="title"/>
          </p:nvPr>
        </p:nvSpPr>
        <p:spPr>
          <a:xfrm>
            <a:off x="1428728" y="1142984"/>
            <a:ext cx="3143272" cy="1571636"/>
          </a:xfrm>
        </p:spPr>
        <p:txBody>
          <a:bodyPr>
            <a:normAutofit fontScale="90000"/>
          </a:bodyPr>
          <a:lstStyle/>
          <a:p>
            <a:r>
              <a:rPr lang="az-Latn-AZ" dirty="0" smtClean="0"/>
              <a:t/>
            </a:r>
            <a:br>
              <a:rPr lang="az-Latn-AZ" dirty="0" smtClean="0"/>
            </a:br>
            <a:r>
              <a:rPr lang="az-Latn-AZ" dirty="0" smtClean="0"/>
              <a:t/>
            </a:r>
            <a:br>
              <a:rPr lang="az-Latn-AZ" dirty="0" smtClean="0"/>
            </a:br>
            <a:r>
              <a:rPr lang="az-Latn-AZ" dirty="0" smtClean="0"/>
              <a:t/>
            </a:r>
            <a:br>
              <a:rPr lang="az-Latn-AZ" dirty="0" smtClean="0"/>
            </a:br>
            <a:r>
              <a:rPr lang="az-Latn-AZ" dirty="0" smtClean="0"/>
              <a:t/>
            </a:r>
            <a:br>
              <a:rPr lang="az-Latn-AZ" dirty="0" smtClean="0"/>
            </a:br>
            <a:r>
              <a:rPr lang="az-Latn-AZ" sz="2200" dirty="0" smtClean="0">
                <a:solidFill>
                  <a:schemeClr val="accent2">
                    <a:lumMod val="50000"/>
                  </a:schemeClr>
                </a:solidFill>
                <a:latin typeface="Times New Roman" pitchFamily="18" charset="0"/>
                <a:cs typeface="Times New Roman" pitchFamily="18" charset="0"/>
              </a:rPr>
              <a:t>Sehrli üzük : nağıl. – B.: Azərbaycan Ensiklopediyası NPB, 1996. – 27 s.</a:t>
            </a: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endParaRPr lang="ru-RU" sz="2200" dirty="0">
              <a:latin typeface="Times New Roman" pitchFamily="18" charset="0"/>
              <a:cs typeface="Times New Roman" pitchFamily="18" charset="0"/>
            </a:endParaRPr>
          </a:p>
        </p:txBody>
      </p:sp>
      <p:pic>
        <p:nvPicPr>
          <p:cNvPr id="5" name="Содержимое 4" descr="\\Server\doc\bibliografiya\kitablaaaar\img727.jpg"/>
          <p:cNvPicPr>
            <a:picLocks noGrp="1"/>
          </p:cNvPicPr>
          <p:nvPr>
            <p:ph idx="1"/>
          </p:nvPr>
        </p:nvPicPr>
        <p:blipFill>
          <a:blip r:embed="rId3" cstate="print"/>
          <a:stretch>
            <a:fillRect/>
          </a:stretch>
        </p:blipFill>
        <p:spPr bwMode="auto">
          <a:xfrm>
            <a:off x="5104302" y="1071546"/>
            <a:ext cx="3039597" cy="4357718"/>
          </a:xfrm>
          <a:prstGeom prst="rect">
            <a:avLst/>
          </a:prstGeom>
          <a:solidFill>
            <a:srgbClr val="FFFFFF">
              <a:shade val="85000"/>
            </a:srgbClr>
          </a:solidFill>
          <a:ln w="190500" cap="rnd">
            <a:solidFill>
              <a:srgbClr val="A50021"/>
            </a:solidFill>
          </a:ln>
          <a:effectLst>
            <a:glow rad="228600">
              <a:schemeClr val="accent2">
                <a:satMod val="175000"/>
                <a:alpha val="40000"/>
              </a:schemeClr>
            </a:glow>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Текст 3"/>
          <p:cNvSpPr>
            <a:spLocks noGrp="1"/>
          </p:cNvSpPr>
          <p:nvPr>
            <p:ph type="body" sz="half" idx="2"/>
          </p:nvPr>
        </p:nvSpPr>
        <p:spPr>
          <a:xfrm>
            <a:off x="857224" y="3071811"/>
            <a:ext cx="3429024" cy="2643206"/>
          </a:xfrm>
        </p:spPr>
        <p:txBody>
          <a:bodyPr>
            <a:normAutofit/>
          </a:bodyPr>
          <a:lstStyle/>
          <a:p>
            <a:r>
              <a:rPr lang="az-Latn-AZ" sz="2000" b="1" i="1" dirty="0" smtClean="0">
                <a:solidFill>
                  <a:schemeClr val="accent2">
                    <a:lumMod val="50000"/>
                  </a:schemeClr>
                </a:solidFill>
                <a:latin typeface="Times New Roman" pitchFamily="18" charset="0"/>
                <a:cs typeface="Times New Roman" pitchFamily="18" charset="0"/>
              </a:rPr>
              <a:t>Nağılda Keçəl sehrli üzüyün köməyilə bir sıra uğurlar qazanır. Lakin tək üzüyün köməkliyi iləmi? Nağılı oxusan Keçəlin özünün də gözəl keyfiyyətlərə malik olduğunu görəcəksən.</a:t>
            </a:r>
            <a:endParaRPr lang="ru-RU" sz="2000" b="1" i="1" dirty="0" smtClean="0">
              <a:solidFill>
                <a:schemeClr val="accent2">
                  <a:lumMod val="50000"/>
                </a:schemeClr>
              </a:solidFill>
              <a:latin typeface="Times New Roman" pitchFamily="18" charset="0"/>
              <a:cs typeface="Times New Roman" pitchFamily="18" charset="0"/>
            </a:endParaRPr>
          </a:p>
          <a:p>
            <a:endParaRPr lang="ru-RU" dirty="0"/>
          </a:p>
        </p:txBody>
      </p:sp>
    </p:spTree>
  </p:cSld>
  <p:clrMapOvr>
    <a:masterClrMapping/>
  </p:clrMapOvr>
  <p:transition advTm="2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Documents and Settings\Администратор\Мои документы\Мои рисунки\РАМКА21.bmp"/>
          <p:cNvPicPr>
            <a:picLocks noChangeAspect="1" noChangeArrowheads="1"/>
          </p:cNvPicPr>
          <p:nvPr/>
        </p:nvPicPr>
        <p:blipFill>
          <a:blip r:embed="rId2" cstate="print"/>
          <a:srcRect/>
          <a:stretch>
            <a:fillRect/>
          </a:stretch>
        </p:blipFill>
        <p:spPr bwMode="auto">
          <a:xfrm>
            <a:off x="1" y="-214337"/>
            <a:ext cx="9144000" cy="7072338"/>
          </a:xfrm>
          <a:prstGeom prst="rect">
            <a:avLst/>
          </a:prstGeom>
          <a:noFill/>
        </p:spPr>
      </p:pic>
      <p:sp>
        <p:nvSpPr>
          <p:cNvPr id="2" name="Заголовок 1"/>
          <p:cNvSpPr>
            <a:spLocks noGrp="1"/>
          </p:cNvSpPr>
          <p:nvPr>
            <p:ph type="title"/>
          </p:nvPr>
        </p:nvSpPr>
        <p:spPr>
          <a:xfrm>
            <a:off x="1071538" y="857232"/>
            <a:ext cx="3500462" cy="1500198"/>
          </a:xfrm>
        </p:spPr>
        <p:txBody>
          <a:bodyPr>
            <a:normAutofit/>
          </a:bodyPr>
          <a:lstStyle/>
          <a:p>
            <a:r>
              <a:rPr lang="az-Latn-AZ" dirty="0" smtClean="0">
                <a:solidFill>
                  <a:schemeClr val="accent2">
                    <a:lumMod val="50000"/>
                  </a:schemeClr>
                </a:solidFill>
                <a:latin typeface="Times New Roman" pitchFamily="18" charset="0"/>
                <a:cs typeface="Times New Roman" pitchFamily="18" charset="0"/>
              </a:rPr>
              <a:t>Uspenski E. Timsah Gena və onun dostları. – B.: Çaşıoğlu, 2010. – 72 s.</a:t>
            </a:r>
            <a:r>
              <a:rPr lang="ru-RU" dirty="0" smtClean="0"/>
              <a:t/>
            </a:r>
            <a:br>
              <a:rPr lang="ru-RU" dirty="0" smtClean="0"/>
            </a:br>
            <a:endParaRPr lang="ru-RU" dirty="0"/>
          </a:p>
        </p:txBody>
      </p:sp>
      <p:pic>
        <p:nvPicPr>
          <p:cNvPr id="5" name="Содержимое 4" descr="\\Server\doc\bibliografiya\kitablaaaar\img719.jpg"/>
          <p:cNvPicPr>
            <a:picLocks noGrp="1"/>
          </p:cNvPicPr>
          <p:nvPr>
            <p:ph idx="1"/>
          </p:nvPr>
        </p:nvPicPr>
        <p:blipFill>
          <a:blip r:embed="rId3" cstate="print"/>
          <a:stretch>
            <a:fillRect/>
          </a:stretch>
        </p:blipFill>
        <p:spPr bwMode="auto">
          <a:xfrm>
            <a:off x="5000628" y="928670"/>
            <a:ext cx="2357454" cy="4071966"/>
          </a:xfrm>
          <a:prstGeom prst="rect">
            <a:avLst/>
          </a:prstGeom>
          <a:solidFill>
            <a:srgbClr val="FFFFFF">
              <a:shade val="85000"/>
            </a:srgbClr>
          </a:solidFill>
          <a:ln w="88900" cap="sq">
            <a:solidFill>
              <a:schemeClr val="accent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Текст 3"/>
          <p:cNvSpPr>
            <a:spLocks noGrp="1"/>
          </p:cNvSpPr>
          <p:nvPr>
            <p:ph type="body" sz="half" idx="2"/>
          </p:nvPr>
        </p:nvSpPr>
        <p:spPr>
          <a:xfrm>
            <a:off x="1000100" y="2428867"/>
            <a:ext cx="3571900" cy="2214579"/>
          </a:xfrm>
        </p:spPr>
        <p:txBody>
          <a:bodyPr>
            <a:normAutofit lnSpcReduction="10000"/>
          </a:bodyPr>
          <a:lstStyle/>
          <a:p>
            <a:r>
              <a:rPr lang="az-Latn-AZ" sz="2400" b="1" i="1" dirty="0" smtClean="0">
                <a:solidFill>
                  <a:schemeClr val="accent2">
                    <a:lumMod val="50000"/>
                  </a:schemeClr>
                </a:solidFill>
                <a:latin typeface="Times New Roman" pitchFamily="18" charset="0"/>
                <a:cs typeface="Times New Roman" pitchFamily="18" charset="0"/>
              </a:rPr>
              <a:t>Yəqinki, balaca Çeburaşkanı tanıyırsan. O, timsah Genanın ən yaxın dostudur. Onların macəraları isə çox maraqlı və məzəlidir.</a:t>
            </a:r>
            <a:endParaRPr lang="ru-RU" sz="2400" b="1" i="1" dirty="0" smtClean="0">
              <a:solidFill>
                <a:schemeClr val="accent2">
                  <a:lumMod val="50000"/>
                </a:schemeClr>
              </a:solidFill>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spTree>
  </p:cSld>
  <p:clrMapOvr>
    <a:masterClrMapping/>
  </p:clrMapOvr>
  <p:transition advTm="2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Администратор\Мои документы\Мои рисунки\ramka25.jpe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7" name="Заголовок 6"/>
          <p:cNvSpPr>
            <a:spLocks noGrp="1"/>
          </p:cNvSpPr>
          <p:nvPr>
            <p:ph type="title"/>
          </p:nvPr>
        </p:nvSpPr>
        <p:spPr>
          <a:xfrm>
            <a:off x="1792288" y="2643182"/>
            <a:ext cx="5486400" cy="2724156"/>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az-Latn-AZ" sz="32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r>
            <a:br>
              <a:rPr lang="az-Latn-AZ" sz="32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br>
            <a:r>
              <a:rPr lang="az-Latn-AZ" sz="6600" dirty="0" smtClean="0">
                <a:ln w="11430"/>
                <a:solidFill>
                  <a:srgbClr val="CC6600"/>
                </a:solidFill>
                <a:effectLst>
                  <a:glow rad="228600">
                    <a:schemeClr val="accent1">
                      <a:satMod val="175000"/>
                      <a:alpha val="40000"/>
                    </a:schemeClr>
                  </a:glow>
                  <a:outerShdw blurRad="80000" dist="40000" dir="5040000" algn="tl">
                    <a:srgbClr val="000000">
                      <a:alpha val="30000"/>
                    </a:srgbClr>
                  </a:outerShdw>
                </a:effectLst>
                <a:latin typeface="Times New Roman" pitchFamily="18" charset="0"/>
                <a:cs typeface="Times New Roman" pitchFamily="18" charset="0"/>
              </a:rPr>
              <a:t>İkinci sinif</a:t>
            </a:r>
            <a:endParaRPr lang="ru-RU" sz="6600" dirty="0">
              <a:ln w="11430"/>
              <a:solidFill>
                <a:srgbClr val="CC6600"/>
              </a:solidFill>
              <a:effectLst>
                <a:glow rad="228600">
                  <a:schemeClr val="accent1">
                    <a:satMod val="175000"/>
                    <a:alpha val="40000"/>
                  </a:schemeClr>
                </a:glow>
                <a:outerShdw blurRad="80000" dist="40000" dir="5040000" algn="tl">
                  <a:srgbClr val="000000">
                    <a:alpha val="30000"/>
                  </a:srgbClr>
                </a:outerShdw>
              </a:effectLst>
              <a:latin typeface="Times New Roman" pitchFamily="18" charset="0"/>
              <a:cs typeface="Times New Roman" pitchFamily="18" charset="0"/>
            </a:endParaRPr>
          </a:p>
        </p:txBody>
      </p:sp>
      <p:pic>
        <p:nvPicPr>
          <p:cNvPr id="12" name="Рисунок 11" descr="___1_~3.JPG"/>
          <p:cNvPicPr>
            <a:picLocks noGrp="1" noChangeAspect="1"/>
          </p:cNvPicPr>
          <p:nvPr>
            <p:ph type="pic" idx="4294967295"/>
          </p:nvPr>
        </p:nvPicPr>
        <p:blipFill>
          <a:blip r:embed="rId3" cstate="print"/>
          <a:srcRect/>
          <a:stretch>
            <a:fillRect/>
          </a:stretch>
        </p:blipFill>
        <p:spPr>
          <a:xfrm>
            <a:off x="0" y="917575"/>
            <a:ext cx="61913" cy="46038"/>
          </a:xfrm>
        </p:spPr>
      </p:pic>
    </p:spTree>
  </p:cSld>
  <p:clrMapOvr>
    <a:masterClrMapping/>
  </p:clrMapOvr>
  <p:transition advTm="1000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path" presetSubtype="0" accel="50000" decel="50000" fill="hold" grpId="0" nodeType="clickEffect">
                                  <p:stCondLst>
                                    <p:cond delay="0"/>
                                  </p:stCondLst>
                                  <p:childTnLst>
                                    <p:animMotion origin="layout" path="M 0 0  C -0.022 -0.02267  -0.033 -0.06133  -0.027 -0.1  C -0.024 -0.11333  -0.02 -0.12667  -0.014 -0.13733  C -0.01 -0.10667  0.004 -0.07867  0.025 -0.06133  C 0.025 -0.09867  0.041 -0.13467  0.068 -0.15067  C 0.077 -0.15733  0.087 -0.16  0.097 -0.16133  C 0.082 -0.13867  0.074 -0.10667  0.077 -0.07333  C 0.099 -0.09733  0.13 -0.10267  0.157 -0.08533  C 0.166 -0.08  0.175 -0.07067  0.181 -0.06133  C 0.158 -0.064  0.134 -0.052  0.117 -0.028  C 0.144 -0.02  0.167 0.008  0.174 0.04667  C 0.176 0.06  0.176 0.07333  0.174 0.08667  C 0.161 0.06133  0.139 0.044  0.115 0.04133  C 0.127 0.07467  0.124 0.116  0.106 0.14667  C 0.099 0.15733  0.091 0.16667  0.082 0.172  C 0.089 0.14267  0.085 0.10933  0.072 0.08267  C 0.06 0.116  0.034 0.13867  0.004 0.13867  C -0.007 0.13867  -0.017 0.136  -0.026 0.13067  C -0.004 0.12  0.013 0.09467  0.021 0.064  C -0.007 0.072  -0.036 0.06  -0.055 0.02933  C -0.062 0.01733  -0.066 0.00533  -0.069 -0.008  C -0.049 0.00933  -0.023 0.012  0 0  Z" pathEditMode="relative" ptsTypes="">
                                      <p:cBhvr>
                                        <p:cTn id="6"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az-Latn-AZ" i="1" dirty="0" smtClean="0">
                <a:solidFill>
                  <a:srgbClr val="7030A0"/>
                </a:solidFill>
                <a:latin typeface="Times New Roman" pitchFamily="18" charset="0"/>
              </a:rPr>
              <a:t>DÖRDÜNCÜ SİNİF</a:t>
            </a:r>
            <a:endParaRPr lang="ru-RU" i="1" dirty="0">
              <a:solidFill>
                <a:srgbClr val="7030A0"/>
              </a:solidFill>
              <a:latin typeface="Times New Roman" pitchFamily="18" charset="0"/>
            </a:endParaRPr>
          </a:p>
        </p:txBody>
      </p:sp>
      <p:pic>
        <p:nvPicPr>
          <p:cNvPr id="13314" name="Picture 2" descr="C:\Documents and Settings\Администратор\Мои документы\Мои рисунки\рамка4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extBox 6"/>
          <p:cNvSpPr txBox="1"/>
          <p:nvPr/>
        </p:nvSpPr>
        <p:spPr>
          <a:xfrm>
            <a:off x="2786050" y="2285992"/>
            <a:ext cx="5572164" cy="1446550"/>
          </a:xfrm>
          <a:prstGeom prst="rect">
            <a:avLst/>
          </a:prstGeom>
          <a:noFill/>
        </p:spPr>
        <p:txBody>
          <a:bodyPr wrap="square" rtlCol="0">
            <a:spAutoFit/>
          </a:bodyPr>
          <a:lstStyle/>
          <a:p>
            <a:endParaRPr lang="az-Latn-AZ" sz="4400" b="1" i="1" dirty="0" smtClean="0">
              <a:solidFill>
                <a:schemeClr val="accent2">
                  <a:lumMod val="50000"/>
                </a:schemeClr>
              </a:solidFill>
              <a:latin typeface="Times New Roman" pitchFamily="18" charset="0"/>
              <a:cs typeface="Times New Roman" pitchFamily="18" charset="0"/>
            </a:endParaRPr>
          </a:p>
          <a:p>
            <a:r>
              <a:rPr lang="az-Latn-AZ" sz="4400" b="1" i="1" dirty="0" smtClean="0">
                <a:solidFill>
                  <a:schemeClr val="accent2">
                    <a:lumMod val="50000"/>
                  </a:schemeClr>
                </a:solidFill>
                <a:effectLst>
                  <a:glow rad="228600">
                    <a:schemeClr val="accent2">
                      <a:satMod val="175000"/>
                      <a:alpha val="40000"/>
                    </a:schemeClr>
                  </a:glow>
                </a:effectLst>
                <a:latin typeface="Times New Roman" pitchFamily="18" charset="0"/>
                <a:cs typeface="Times New Roman" pitchFamily="18" charset="0"/>
              </a:rPr>
              <a:t>DÖRDÜNCÜ SİNİF</a:t>
            </a:r>
            <a:endParaRPr lang="ru-RU" sz="4400" b="1" i="1" dirty="0">
              <a:solidFill>
                <a:schemeClr val="accent2">
                  <a:lumMod val="50000"/>
                </a:schemeClr>
              </a:solidFill>
              <a:effectLst>
                <a:glow rad="228600">
                  <a:schemeClr val="accent2">
                    <a:satMod val="175000"/>
                    <a:alpha val="40000"/>
                  </a:schemeClr>
                </a:glow>
              </a:effectLst>
              <a:latin typeface="Times New Roman" pitchFamily="18" charset="0"/>
              <a:cs typeface="Times New Roman" pitchFamily="18" charset="0"/>
            </a:endParaRPr>
          </a:p>
        </p:txBody>
      </p:sp>
    </p:spTree>
  </p:cSld>
  <p:clrMapOvr>
    <a:masterClrMapping/>
  </p:clrMapOvr>
  <p:transition advTm="12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C:\Documents and Settings\Администратор\Мои документы\Мои рисунки\рамка24.jpg"/>
          <p:cNvPicPr>
            <a:picLocks noChangeAspect="1" noChangeArrowheads="1"/>
          </p:cNvPicPr>
          <p:nvPr/>
        </p:nvPicPr>
        <p:blipFill>
          <a:blip r:embed="rId2" cstate="print"/>
          <a:srcRect/>
          <a:stretch>
            <a:fillRect/>
          </a:stretch>
        </p:blipFill>
        <p:spPr bwMode="auto">
          <a:xfrm>
            <a:off x="0" y="0"/>
            <a:ext cx="9144001" cy="6857999"/>
          </a:xfrm>
          <a:prstGeom prst="rect">
            <a:avLst/>
          </a:prstGeom>
          <a:noFill/>
        </p:spPr>
      </p:pic>
      <p:sp>
        <p:nvSpPr>
          <p:cNvPr id="2" name="Заголовок 1"/>
          <p:cNvSpPr>
            <a:spLocks noGrp="1"/>
          </p:cNvSpPr>
          <p:nvPr>
            <p:ph type="title"/>
          </p:nvPr>
        </p:nvSpPr>
        <p:spPr>
          <a:xfrm>
            <a:off x="1285852" y="1285860"/>
            <a:ext cx="3643338" cy="1143008"/>
          </a:xfrm>
        </p:spPr>
        <p:txBody>
          <a:bodyPr>
            <a:normAutofit/>
          </a:bodyPr>
          <a:lstStyle/>
          <a:p>
            <a:r>
              <a:rPr lang="az-Latn-AZ" dirty="0" smtClean="0">
                <a:solidFill>
                  <a:schemeClr val="accent2">
                    <a:lumMod val="50000"/>
                  </a:schemeClr>
                </a:solidFill>
                <a:effectLst>
                  <a:glow rad="139700">
                    <a:schemeClr val="accent2">
                      <a:satMod val="175000"/>
                      <a:alpha val="40000"/>
                    </a:schemeClr>
                  </a:glow>
                </a:effectLst>
                <a:latin typeface="Times New Roman" pitchFamily="18" charset="0"/>
                <a:cs typeface="Times New Roman" pitchFamily="18" charset="0"/>
              </a:rPr>
              <a:t>Azərbaycan mifləri. – B.: Xəzər, 2009. M- 96 s.</a:t>
            </a:r>
            <a:r>
              <a:rPr lang="ru-RU" dirty="0" smtClean="0">
                <a:solidFill>
                  <a:schemeClr val="accent2">
                    <a:lumMod val="50000"/>
                  </a:schemeClr>
                </a:solidFill>
                <a:effectLst>
                  <a:glow rad="139700">
                    <a:schemeClr val="accent2">
                      <a:satMod val="175000"/>
                      <a:alpha val="40000"/>
                    </a:schemeClr>
                  </a:glow>
                </a:effectLst>
                <a:latin typeface="Times New Roman" pitchFamily="18" charset="0"/>
                <a:cs typeface="Times New Roman" pitchFamily="18" charset="0"/>
              </a:rPr>
              <a:t/>
            </a:r>
            <a:br>
              <a:rPr lang="ru-RU" dirty="0" smtClean="0">
                <a:solidFill>
                  <a:schemeClr val="accent2">
                    <a:lumMod val="50000"/>
                  </a:schemeClr>
                </a:solidFill>
                <a:effectLst>
                  <a:glow rad="139700">
                    <a:schemeClr val="accent2">
                      <a:satMod val="175000"/>
                      <a:alpha val="40000"/>
                    </a:schemeClr>
                  </a:glow>
                </a:effectLst>
                <a:latin typeface="Times New Roman" pitchFamily="18" charset="0"/>
                <a:cs typeface="Times New Roman" pitchFamily="18" charset="0"/>
              </a:rPr>
            </a:br>
            <a:endParaRPr lang="ru-RU" dirty="0">
              <a:solidFill>
                <a:schemeClr val="accent2">
                  <a:lumMod val="50000"/>
                </a:schemeClr>
              </a:solidFill>
              <a:effectLst>
                <a:glow rad="139700">
                  <a:schemeClr val="accent2">
                    <a:satMod val="175000"/>
                    <a:alpha val="40000"/>
                  </a:schemeClr>
                </a:glow>
              </a:effectLst>
              <a:latin typeface="Times New Roman" pitchFamily="18" charset="0"/>
              <a:cs typeface="Times New Roman" pitchFamily="18" charset="0"/>
            </a:endParaRPr>
          </a:p>
        </p:txBody>
      </p:sp>
      <p:pic>
        <p:nvPicPr>
          <p:cNvPr id="5" name="Содержимое 4" descr="\\Server\doc\bibliografiya\kitablaaaar\img720.jpg"/>
          <p:cNvPicPr>
            <a:picLocks noGrp="1"/>
          </p:cNvPicPr>
          <p:nvPr>
            <p:ph idx="1"/>
          </p:nvPr>
        </p:nvPicPr>
        <p:blipFill>
          <a:blip r:embed="rId3" cstate="print"/>
          <a:stretch>
            <a:fillRect/>
          </a:stretch>
        </p:blipFill>
        <p:spPr bwMode="auto">
          <a:xfrm>
            <a:off x="5270557" y="1214422"/>
            <a:ext cx="2730467" cy="4429156"/>
          </a:xfrm>
          <a:prstGeom prst="rect">
            <a:avLst/>
          </a:prstGeom>
          <a:noFill/>
          <a:ln w="9525">
            <a:noFill/>
            <a:miter lim="800000"/>
            <a:headEnd/>
            <a:tailEnd/>
          </a:ln>
        </p:spPr>
      </p:pic>
      <p:sp>
        <p:nvSpPr>
          <p:cNvPr id="4" name="Текст 3"/>
          <p:cNvSpPr>
            <a:spLocks noGrp="1"/>
          </p:cNvSpPr>
          <p:nvPr>
            <p:ph type="body" sz="half" idx="2"/>
          </p:nvPr>
        </p:nvSpPr>
        <p:spPr>
          <a:xfrm>
            <a:off x="1285852" y="2071679"/>
            <a:ext cx="3500462" cy="3071834"/>
          </a:xfrm>
        </p:spPr>
        <p:txBody>
          <a:bodyPr>
            <a:normAutofit fontScale="92500"/>
          </a:bodyPr>
          <a:lstStyle/>
          <a:p>
            <a:endParaRPr lang="az-Latn-AZ" dirty="0" smtClean="0"/>
          </a:p>
          <a:p>
            <a:endParaRPr lang="az-Latn-AZ" dirty="0" smtClean="0"/>
          </a:p>
          <a:p>
            <a:endParaRPr lang="az-Latn-AZ" dirty="0" smtClean="0"/>
          </a:p>
          <a:p>
            <a:r>
              <a:rPr lang="az-Latn-AZ" sz="2200" b="1" i="1" dirty="0" smtClean="0">
                <a:solidFill>
                  <a:schemeClr val="accent2">
                    <a:lumMod val="50000"/>
                  </a:schemeClr>
                </a:solidFill>
                <a:effectLst>
                  <a:glow rad="139700">
                    <a:schemeClr val="accent2">
                      <a:satMod val="175000"/>
                      <a:alpha val="40000"/>
                    </a:schemeClr>
                  </a:glow>
                </a:effectLst>
                <a:latin typeface="Times New Roman" pitchFamily="18" charset="0"/>
                <a:cs typeface="Times New Roman" pitchFamily="18" charset="0"/>
              </a:rPr>
              <a:t>Məktəbli dostum, kitabda sən ulu əcdadlarımız haqqında, onların dünyaya gəlməsi, yaşayıb artması haqqında məlumat alacaqsan. Ulu babalarımızın inandığı boz qurd miflərilə tanış olacaqan.</a:t>
            </a:r>
            <a:endParaRPr lang="ru-RU" sz="2200" b="1" i="1" dirty="0" smtClean="0">
              <a:solidFill>
                <a:schemeClr val="accent2">
                  <a:lumMod val="50000"/>
                </a:schemeClr>
              </a:solidFill>
              <a:effectLst>
                <a:glow rad="139700">
                  <a:schemeClr val="accent2">
                    <a:satMod val="175000"/>
                    <a:alpha val="40000"/>
                  </a:schemeClr>
                </a:glow>
              </a:effectLst>
              <a:latin typeface="Times New Roman" pitchFamily="18" charset="0"/>
              <a:cs typeface="Times New Roman" pitchFamily="18" charset="0"/>
            </a:endParaRPr>
          </a:p>
          <a:p>
            <a:endParaRPr lang="ru-RU" dirty="0"/>
          </a:p>
        </p:txBody>
      </p:sp>
    </p:spTree>
  </p:cSld>
  <p:clrMapOvr>
    <a:masterClrMapping/>
  </p:clrMapOvr>
  <p:transition advTm="2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Администратор\Мои документы\Мои рисунки\рамка3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rgbClr val="FF99FF"/>
            </a:solidFill>
          </a:ln>
        </p:spPr>
      </p:pic>
      <p:sp>
        <p:nvSpPr>
          <p:cNvPr id="2" name="Заголовок 1"/>
          <p:cNvSpPr>
            <a:spLocks noGrp="1"/>
          </p:cNvSpPr>
          <p:nvPr>
            <p:ph type="title"/>
          </p:nvPr>
        </p:nvSpPr>
        <p:spPr>
          <a:xfrm>
            <a:off x="1714480" y="1357298"/>
            <a:ext cx="3214710" cy="1285884"/>
          </a:xfrm>
        </p:spPr>
        <p:txBody>
          <a:bodyPr>
            <a:normAutofit fontScale="90000"/>
          </a:bodyPr>
          <a:lstStyle/>
          <a:p>
            <a:r>
              <a:rPr lang="az-Latn-AZ" dirty="0" smtClean="0"/>
              <a:t/>
            </a:r>
            <a:br>
              <a:rPr lang="az-Latn-AZ" dirty="0" smtClean="0"/>
            </a:br>
            <a:r>
              <a:rPr lang="az-Latn-AZ" sz="2200" dirty="0" smtClean="0">
                <a:solidFill>
                  <a:srgbClr val="336600"/>
                </a:solidFill>
                <a:effectLst>
                  <a:glow rad="101600">
                    <a:schemeClr val="accent1">
                      <a:satMod val="175000"/>
                      <a:alpha val="40000"/>
                    </a:schemeClr>
                  </a:glow>
                </a:effectLst>
                <a:latin typeface="Times New Roman" pitchFamily="18" charset="0"/>
                <a:cs typeface="Times New Roman" pitchFamily="18" charset="0"/>
              </a:rPr>
              <a:t>Azərbaycan xalq uşaq oyunları. – B.: Çaşıoğlu, 2008. – 176 s.</a:t>
            </a:r>
            <a:r>
              <a:rPr lang="ru-RU" sz="2200" dirty="0" smtClean="0">
                <a:solidFill>
                  <a:srgbClr val="336600"/>
                </a:solidFill>
                <a:latin typeface="Times New Roman" pitchFamily="18" charset="0"/>
                <a:cs typeface="Times New Roman" pitchFamily="18" charset="0"/>
              </a:rPr>
              <a:t/>
            </a:r>
            <a:br>
              <a:rPr lang="ru-RU" sz="2200" dirty="0" smtClean="0">
                <a:solidFill>
                  <a:srgbClr val="336600"/>
                </a:solidFill>
                <a:latin typeface="Times New Roman" pitchFamily="18" charset="0"/>
                <a:cs typeface="Times New Roman" pitchFamily="18" charset="0"/>
              </a:rPr>
            </a:br>
            <a:endParaRPr lang="ru-RU" sz="2200" dirty="0">
              <a:solidFill>
                <a:srgbClr val="336600"/>
              </a:solidFill>
              <a:latin typeface="Times New Roman" pitchFamily="18" charset="0"/>
              <a:cs typeface="Times New Roman" pitchFamily="18" charset="0"/>
            </a:endParaRPr>
          </a:p>
        </p:txBody>
      </p:sp>
      <p:pic>
        <p:nvPicPr>
          <p:cNvPr id="5" name="Содержимое 4" descr="\\Server\doc\bibliografiya\kitablaaaar\img717.jpg"/>
          <p:cNvPicPr>
            <a:picLocks noGrp="1"/>
          </p:cNvPicPr>
          <p:nvPr>
            <p:ph idx="1"/>
          </p:nvPr>
        </p:nvPicPr>
        <p:blipFill>
          <a:blip r:embed="rId3" cstate="print"/>
          <a:stretch>
            <a:fillRect/>
          </a:stretch>
        </p:blipFill>
        <p:spPr bwMode="auto">
          <a:xfrm>
            <a:off x="5143505" y="1285860"/>
            <a:ext cx="2928958" cy="4500594"/>
          </a:xfrm>
          <a:prstGeom prst="rect">
            <a:avLst/>
          </a:prstGeom>
          <a:ln>
            <a:noFill/>
          </a:ln>
          <a:effectLst>
            <a:softEdge rad="112500"/>
          </a:effectLst>
        </p:spPr>
      </p:pic>
      <p:sp>
        <p:nvSpPr>
          <p:cNvPr id="4" name="Текст 3"/>
          <p:cNvSpPr>
            <a:spLocks noGrp="1"/>
          </p:cNvSpPr>
          <p:nvPr>
            <p:ph type="body" sz="half" idx="2"/>
          </p:nvPr>
        </p:nvSpPr>
        <p:spPr>
          <a:xfrm>
            <a:off x="1714480" y="3214687"/>
            <a:ext cx="3214710" cy="2571768"/>
          </a:xfrm>
        </p:spPr>
        <p:txBody>
          <a:bodyPr>
            <a:normAutofit/>
          </a:bodyPr>
          <a:lstStyle/>
          <a:p>
            <a:r>
              <a:rPr lang="az-Latn-AZ" sz="2400" b="1" i="1" dirty="0" smtClean="0">
                <a:solidFill>
                  <a:srgbClr val="336600"/>
                </a:solidFill>
                <a:effectLst>
                  <a:glow rad="139700">
                    <a:schemeClr val="accent1">
                      <a:satMod val="175000"/>
                      <a:alpha val="40000"/>
                    </a:schemeClr>
                  </a:glow>
                </a:effectLst>
                <a:latin typeface="Times New Roman" pitchFamily="18" charset="0"/>
                <a:cs typeface="Times New Roman" pitchFamily="18" charset="0"/>
              </a:rPr>
              <a:t>Kitaba 77 xalq uşaq oyunu daxil edilib. Bunları öyrən və dostlarınla birlikdə oyna. Yay tətilini şən keçir.</a:t>
            </a:r>
            <a:endParaRPr lang="ru-RU" sz="2400" b="1" i="1" dirty="0" smtClean="0">
              <a:solidFill>
                <a:srgbClr val="336600"/>
              </a:solidFill>
              <a:effectLst>
                <a:glow rad="139700">
                  <a:schemeClr val="accent1">
                    <a:satMod val="175000"/>
                    <a:alpha val="40000"/>
                  </a:schemeClr>
                </a:glow>
              </a:effectLst>
              <a:latin typeface="Times New Roman" pitchFamily="18" charset="0"/>
              <a:cs typeface="Times New Roman" pitchFamily="18" charset="0"/>
            </a:endParaRPr>
          </a:p>
          <a:p>
            <a:endParaRPr lang="ru-RU" b="1" i="1" dirty="0">
              <a:solidFill>
                <a:srgbClr val="336600"/>
              </a:solidFill>
              <a:effectLst>
                <a:glow rad="139700">
                  <a:schemeClr val="accent1">
                    <a:satMod val="175000"/>
                    <a:alpha val="40000"/>
                  </a:schemeClr>
                </a:glow>
              </a:effectLst>
            </a:endParaRPr>
          </a:p>
        </p:txBody>
      </p:sp>
    </p:spTree>
  </p:cSld>
  <p:clrMapOvr>
    <a:masterClrMapping/>
  </p:clrMapOvr>
  <p:transition advTm="20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Администратор\Мои документы\Мои рисунки\рамка28.jpg"/>
          <p:cNvPicPr>
            <a:picLocks noChangeAspect="1" noChangeArrowheads="1"/>
          </p:cNvPicPr>
          <p:nvPr/>
        </p:nvPicPr>
        <p:blipFill>
          <a:blip r:embed="rId2" cstate="print"/>
          <a:srcRect/>
          <a:stretch>
            <a:fillRect/>
          </a:stretch>
        </p:blipFill>
        <p:spPr bwMode="auto">
          <a:xfrm>
            <a:off x="1" y="0"/>
            <a:ext cx="9144000" cy="6857999"/>
          </a:xfrm>
          <a:prstGeom prst="rect">
            <a:avLst/>
          </a:prstGeom>
          <a:noFill/>
        </p:spPr>
      </p:pic>
      <p:sp>
        <p:nvSpPr>
          <p:cNvPr id="2" name="Заголовок 1"/>
          <p:cNvSpPr>
            <a:spLocks noGrp="1"/>
          </p:cNvSpPr>
          <p:nvPr>
            <p:ph type="title"/>
          </p:nvPr>
        </p:nvSpPr>
        <p:spPr>
          <a:xfrm>
            <a:off x="1142976" y="785794"/>
            <a:ext cx="3214710" cy="1071570"/>
          </a:xfrm>
        </p:spPr>
        <p:txBody>
          <a:bodyPr>
            <a:normAutofit fontScale="90000"/>
          </a:bodyPr>
          <a:lstStyle/>
          <a:p>
            <a:r>
              <a:rPr lang="az-Latn-AZ" dirty="0" smtClean="0"/>
              <a:t/>
            </a:r>
            <a:br>
              <a:rPr lang="az-Latn-AZ" dirty="0" smtClean="0"/>
            </a:br>
            <a:r>
              <a:rPr lang="az-Latn-AZ" dirty="0" smtClean="0"/>
              <a:t/>
            </a:r>
            <a:br>
              <a:rPr lang="az-Latn-AZ" dirty="0" smtClean="0"/>
            </a:br>
            <a:r>
              <a:rPr lang="az-Latn-AZ" dirty="0" smtClean="0"/>
              <a:t/>
            </a:r>
            <a:br>
              <a:rPr lang="az-Latn-AZ" dirty="0" smtClean="0"/>
            </a:br>
            <a:r>
              <a:rPr lang="az-Latn-AZ" dirty="0" smtClean="0"/>
              <a:t/>
            </a:r>
            <a:br>
              <a:rPr lang="az-Latn-AZ" dirty="0" smtClean="0"/>
            </a:br>
            <a:r>
              <a:rPr lang="az-Latn-AZ" sz="2200" dirty="0" smtClean="0">
                <a:solidFill>
                  <a:srgbClr val="993300"/>
                </a:solidFill>
                <a:effectLst>
                  <a:glow rad="63500">
                    <a:schemeClr val="accent1">
                      <a:satMod val="175000"/>
                      <a:alpha val="40000"/>
                    </a:schemeClr>
                  </a:glow>
                </a:effectLst>
                <a:latin typeface="Times New Roman" pitchFamily="18" charset="0"/>
                <a:cs typeface="Times New Roman" pitchFamily="18" charset="0"/>
              </a:rPr>
              <a:t>Ezop. Təmsilləri. – B.: Qələm, 2008. – 112. </a:t>
            </a:r>
            <a:r>
              <a:rPr lang="ru-RU" dirty="0" smtClean="0"/>
              <a:t/>
            </a:r>
            <a:br>
              <a:rPr lang="ru-RU" dirty="0" smtClean="0"/>
            </a:br>
            <a:r>
              <a:rPr lang="az-Latn-AZ" dirty="0" smtClean="0"/>
              <a:t> </a:t>
            </a:r>
            <a:r>
              <a:rPr lang="ru-RU" dirty="0" smtClean="0"/>
              <a:t/>
            </a:r>
            <a:br>
              <a:rPr lang="ru-RU" dirty="0" smtClean="0"/>
            </a:br>
            <a:endParaRPr lang="ru-RU" dirty="0"/>
          </a:p>
        </p:txBody>
      </p:sp>
      <p:pic>
        <p:nvPicPr>
          <p:cNvPr id="5" name="Содержимое 4" descr="\\Server\doc\bibliografiya\kitablaaaar\img721.jpg"/>
          <p:cNvPicPr>
            <a:picLocks noGrp="1"/>
          </p:cNvPicPr>
          <p:nvPr>
            <p:ph idx="1"/>
          </p:nvPr>
        </p:nvPicPr>
        <p:blipFill>
          <a:blip r:embed="rId3" cstate="print"/>
          <a:stretch>
            <a:fillRect/>
          </a:stretch>
        </p:blipFill>
        <p:spPr bwMode="auto">
          <a:xfrm>
            <a:off x="4429125" y="1000109"/>
            <a:ext cx="2714644" cy="4214842"/>
          </a:xfrm>
          <a:prstGeom prst="rect">
            <a:avLst/>
          </a:prstGeom>
          <a:solidFill>
            <a:srgbClr val="FFFFFF">
              <a:shade val="85000"/>
            </a:srgbClr>
          </a:solidFill>
          <a:ln w="88900" cap="sq">
            <a:solidFill>
              <a:srgbClr val="9933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Текст 3"/>
          <p:cNvSpPr>
            <a:spLocks noGrp="1"/>
          </p:cNvSpPr>
          <p:nvPr>
            <p:ph type="body" sz="half" idx="2"/>
          </p:nvPr>
        </p:nvSpPr>
        <p:spPr>
          <a:xfrm>
            <a:off x="1214414" y="1435100"/>
            <a:ext cx="3000396" cy="4691063"/>
          </a:xfrm>
        </p:spPr>
        <p:txBody>
          <a:bodyPr/>
          <a:lstStyle/>
          <a:p>
            <a:endParaRPr lang="az-Latn-AZ" dirty="0" smtClean="0"/>
          </a:p>
          <a:p>
            <a:r>
              <a:rPr lang="az-Latn-AZ" sz="2000" b="1" i="1" dirty="0" smtClean="0">
                <a:solidFill>
                  <a:srgbClr val="993300"/>
                </a:solidFill>
                <a:effectLst>
                  <a:glow rad="63500">
                    <a:schemeClr val="accent1">
                      <a:satMod val="175000"/>
                      <a:alpha val="40000"/>
                    </a:schemeClr>
                  </a:glow>
                </a:effectLst>
                <a:latin typeface="Times New Roman" pitchFamily="18" charset="0"/>
                <a:cs typeface="Times New Roman" pitchFamily="18" charset="0"/>
              </a:rPr>
              <a:t>Nağıllarının qəhrəmanları heyvanlar olan  yunan yazıçısı Ezop çox mürəkkəb bir həyat yolu keçmişdir. Bir müddət Samos adasında qul kimi yaşamış, sonralar isə səyahətlər etmişdir. Kim bilir, bəlkə elə buna görə onun təmsilləri bütün dünyada məşhurdur. Sən bu kitabdan çox faydalana bilərsən.</a:t>
            </a:r>
            <a:endParaRPr lang="ru-RU" sz="2000" b="1" i="1" dirty="0">
              <a:solidFill>
                <a:srgbClr val="993300"/>
              </a:solidFill>
              <a:effectLst>
                <a:glow rad="63500">
                  <a:schemeClr val="accent1">
                    <a:satMod val="175000"/>
                    <a:alpha val="40000"/>
                  </a:schemeClr>
                </a:glow>
              </a:effectLst>
              <a:latin typeface="Times New Roman" pitchFamily="18" charset="0"/>
              <a:cs typeface="Times New Roman" pitchFamily="18" charset="0"/>
            </a:endParaRPr>
          </a:p>
        </p:txBody>
      </p:sp>
    </p:spTree>
  </p:cSld>
  <p:clrMapOvr>
    <a:masterClrMapping/>
  </p:clrMapOvr>
  <p:transition advTm="20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Администратор\Мои документы\Мои рисунки\рамка26.jpg"/>
          <p:cNvPicPr>
            <a:picLocks noChangeAspect="1" noChangeArrowheads="1"/>
          </p:cNvPicPr>
          <p:nvPr/>
        </p:nvPicPr>
        <p:blipFill>
          <a:blip r:embed="rId2" cstate="print"/>
          <a:srcRect/>
          <a:stretch>
            <a:fillRect/>
          </a:stretch>
        </p:blipFill>
        <p:spPr bwMode="auto">
          <a:xfrm rot="5400000">
            <a:off x="1142998" y="-1142998"/>
            <a:ext cx="6858001" cy="9143998"/>
          </a:xfrm>
          <a:prstGeom prst="rect">
            <a:avLst/>
          </a:prstGeom>
          <a:noFill/>
        </p:spPr>
      </p:pic>
      <p:sp>
        <p:nvSpPr>
          <p:cNvPr id="2" name="Заголовок 1"/>
          <p:cNvSpPr>
            <a:spLocks noGrp="1"/>
          </p:cNvSpPr>
          <p:nvPr>
            <p:ph type="title"/>
          </p:nvPr>
        </p:nvSpPr>
        <p:spPr>
          <a:xfrm>
            <a:off x="2143108" y="1071546"/>
            <a:ext cx="3500462" cy="1285884"/>
          </a:xfrm>
        </p:spPr>
        <p:txBody>
          <a:bodyPr>
            <a:normAutofit/>
          </a:bodyPr>
          <a:lstStyle/>
          <a:p>
            <a:r>
              <a:rPr lang="az-Latn-AZ" i="1" dirty="0" smtClean="0">
                <a:solidFill>
                  <a:srgbClr val="C00000"/>
                </a:solidFill>
                <a:effectLst>
                  <a:glow rad="139700">
                    <a:schemeClr val="accent1">
                      <a:satMod val="175000"/>
                      <a:alpha val="40000"/>
                    </a:schemeClr>
                  </a:glow>
                </a:effectLst>
                <a:latin typeface="Times New Roman" pitchFamily="18" charset="0"/>
                <a:cs typeface="Times New Roman" pitchFamily="18" charset="0"/>
              </a:rPr>
              <a:t>Lafonten. Təmsilləri. -- B.: Qələm, 2008. – 112 s.</a:t>
            </a:r>
            <a:r>
              <a:rPr lang="ru-RU" i="1" dirty="0" smtClean="0">
                <a:solidFill>
                  <a:srgbClr val="C00000"/>
                </a:solidFill>
                <a:effectLst>
                  <a:glow rad="139700">
                    <a:schemeClr val="accent1">
                      <a:satMod val="175000"/>
                      <a:alpha val="40000"/>
                    </a:schemeClr>
                  </a:glow>
                </a:effectLst>
                <a:latin typeface="Times New Roman" pitchFamily="18" charset="0"/>
                <a:cs typeface="Times New Roman" pitchFamily="18" charset="0"/>
              </a:rPr>
              <a:t/>
            </a:r>
            <a:br>
              <a:rPr lang="ru-RU" i="1" dirty="0" smtClean="0">
                <a:solidFill>
                  <a:srgbClr val="C00000"/>
                </a:solidFill>
                <a:effectLst>
                  <a:glow rad="139700">
                    <a:schemeClr val="accent1">
                      <a:satMod val="175000"/>
                      <a:alpha val="40000"/>
                    </a:schemeClr>
                  </a:glow>
                </a:effectLst>
                <a:latin typeface="Times New Roman" pitchFamily="18" charset="0"/>
                <a:cs typeface="Times New Roman" pitchFamily="18" charset="0"/>
              </a:rPr>
            </a:br>
            <a:endParaRPr lang="ru-RU" i="1" dirty="0">
              <a:solidFill>
                <a:srgbClr val="C00000"/>
              </a:solidFill>
              <a:effectLst>
                <a:glow rad="139700">
                  <a:schemeClr val="accent1">
                    <a:satMod val="175000"/>
                    <a:alpha val="40000"/>
                  </a:schemeClr>
                </a:glow>
              </a:effectLst>
              <a:latin typeface="Times New Roman" pitchFamily="18" charset="0"/>
              <a:cs typeface="Times New Roman" pitchFamily="18" charset="0"/>
            </a:endParaRPr>
          </a:p>
        </p:txBody>
      </p:sp>
      <p:pic>
        <p:nvPicPr>
          <p:cNvPr id="5" name="Содержимое 4" descr="\\Server\doc\bibliografiya\kitablaaaar\img718.jpg"/>
          <p:cNvPicPr>
            <a:picLocks noGrp="1"/>
          </p:cNvPicPr>
          <p:nvPr>
            <p:ph idx="1"/>
          </p:nvPr>
        </p:nvPicPr>
        <p:blipFill>
          <a:blip r:embed="rId3" cstate="print"/>
          <a:stretch>
            <a:fillRect/>
          </a:stretch>
        </p:blipFill>
        <p:spPr bwMode="auto">
          <a:xfrm>
            <a:off x="5786446" y="1071546"/>
            <a:ext cx="2571768" cy="4071966"/>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Текст 3"/>
          <p:cNvSpPr>
            <a:spLocks noGrp="1"/>
          </p:cNvSpPr>
          <p:nvPr>
            <p:ph type="body" sz="half" idx="2"/>
          </p:nvPr>
        </p:nvSpPr>
        <p:spPr>
          <a:xfrm>
            <a:off x="2143108" y="2428869"/>
            <a:ext cx="3429024" cy="2500329"/>
          </a:xfrm>
        </p:spPr>
        <p:txBody>
          <a:bodyPr>
            <a:noAutofit/>
          </a:bodyPr>
          <a:lstStyle/>
          <a:p>
            <a:r>
              <a:rPr lang="az-Latn-AZ" sz="2000" b="1" i="1" dirty="0" smtClean="0">
                <a:solidFill>
                  <a:srgbClr val="C00000"/>
                </a:solidFill>
                <a:effectLst>
                  <a:glow rad="228600">
                    <a:schemeClr val="accent1">
                      <a:satMod val="175000"/>
                      <a:alpha val="40000"/>
                    </a:schemeClr>
                  </a:glow>
                </a:effectLst>
                <a:latin typeface="Times New Roman" pitchFamily="18" charset="0"/>
                <a:cs typeface="Times New Roman" pitchFamily="18" charset="0"/>
              </a:rPr>
              <a:t>Fransız yazıçısı Lafonten yazdığı təmsillərlə  məşhurlaşmışdır.  Əsərlərinin mövzusunu Şərq ədəbiyya-tından götürən Lafonten pisin nə olduğunu izah etməklə  yaxşını təbliğ etməyə çalışır.</a:t>
            </a:r>
            <a:endParaRPr lang="ru-RU" sz="2000" b="1" i="1" dirty="0">
              <a:solidFill>
                <a:srgbClr val="C00000"/>
              </a:solidFill>
              <a:effectLst>
                <a:glow rad="228600">
                  <a:schemeClr val="accent1">
                    <a:satMod val="175000"/>
                    <a:alpha val="40000"/>
                  </a:schemeClr>
                </a:glow>
              </a:effectLst>
              <a:latin typeface="Times New Roman" pitchFamily="18" charset="0"/>
              <a:cs typeface="Times New Roman" pitchFamily="18" charset="0"/>
            </a:endParaRPr>
          </a:p>
        </p:txBody>
      </p:sp>
    </p:spTree>
  </p:cSld>
  <p:clrMapOvr>
    <a:masterClrMapping/>
  </p:clrMapOvr>
  <p:transition advTm="20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4" y="0"/>
            <a:ext cx="9144000" cy="6858000"/>
          </a:xfrm>
          <a:prstGeom prst="rect">
            <a:avLst/>
          </a:prstGeom>
        </p:spPr>
      </p:pic>
      <p:sp>
        <p:nvSpPr>
          <p:cNvPr id="2" name="Прямоугольник 1"/>
          <p:cNvSpPr/>
          <p:nvPr/>
        </p:nvSpPr>
        <p:spPr>
          <a:xfrm>
            <a:off x="1200842" y="0"/>
            <a:ext cx="4572000" cy="2585323"/>
          </a:xfrm>
          <a:prstGeom prst="rect">
            <a:avLst/>
          </a:prstGeom>
        </p:spPr>
        <p:txBody>
          <a:bodyPr>
            <a:spAutoFit/>
          </a:bodyPr>
          <a:lstStyle/>
          <a:p>
            <a:r>
              <a:rPr lang="en-US" b="1" i="1" dirty="0" err="1" smtClean="0">
                <a:solidFill>
                  <a:srgbClr val="FF0000"/>
                </a:solidFill>
                <a:latin typeface="Times New Roman" pitchFamily="18" charset="0"/>
                <a:cs typeface="Times New Roman" pitchFamily="18" charset="0"/>
              </a:rPr>
              <a:t>Lindqren</a:t>
            </a:r>
            <a:r>
              <a:rPr lang="en-US" b="1" i="1" dirty="0" smtClean="0">
                <a:solidFill>
                  <a:srgbClr val="FF0000"/>
                </a:solidFill>
                <a:latin typeface="Times New Roman" pitchFamily="18" charset="0"/>
                <a:cs typeface="Times New Roman" pitchFamily="18" charset="0"/>
              </a:rPr>
              <a:t> </a:t>
            </a:r>
            <a:r>
              <a:rPr lang="az-Latn-AZ" b="1" i="1" dirty="0" smtClean="0">
                <a:solidFill>
                  <a:srgbClr val="FF0000"/>
                </a:solidFill>
                <a:latin typeface="Times New Roman" pitchFamily="18" charset="0"/>
                <a:cs typeface="Times New Roman" pitchFamily="18" charset="0"/>
              </a:rPr>
              <a:t> </a:t>
            </a:r>
            <a:r>
              <a:rPr lang="en-US" b="1" i="1" dirty="0" smtClean="0">
                <a:solidFill>
                  <a:srgbClr val="FF0000"/>
                </a:solidFill>
                <a:latin typeface="Times New Roman" pitchFamily="18" charset="0"/>
                <a:cs typeface="Times New Roman" pitchFamily="18" charset="0"/>
              </a:rPr>
              <a:t>A</a:t>
            </a:r>
            <a:r>
              <a:rPr lang="az-Latn-AZ" b="1" i="1" dirty="0" smtClean="0">
                <a:solidFill>
                  <a:srgbClr val="FF0000"/>
                </a:solidFill>
                <a:latin typeface="Times New Roman" pitchFamily="18" charset="0"/>
                <a:cs typeface="Times New Roman" pitchFamily="18" charset="0"/>
              </a:rPr>
              <a:t>. Damda yaşayan Karlson : povest-nağıl. – B.: Çaşıoğlu-Multimedia, 2010. – 152 s.</a:t>
            </a:r>
          </a:p>
          <a:p>
            <a:endParaRPr lang="en-US" b="1" i="1" dirty="0" smtClean="0">
              <a:solidFill>
                <a:srgbClr val="FF0000"/>
              </a:solidFill>
              <a:latin typeface="Times New Roman" pitchFamily="18" charset="0"/>
              <a:cs typeface="Times New Roman" pitchFamily="18" charset="0"/>
            </a:endParaRPr>
          </a:p>
          <a:p>
            <a:r>
              <a:rPr lang="az-Latn-AZ" b="1" i="1" dirty="0" smtClean="0">
                <a:solidFill>
                  <a:srgbClr val="FF0000"/>
                </a:solidFill>
                <a:latin typeface="Times New Roman" pitchFamily="18" charset="0"/>
                <a:cs typeface="Times New Roman" pitchFamily="18" charset="0"/>
              </a:rPr>
              <a:t>Karlson </a:t>
            </a:r>
            <a:r>
              <a:rPr lang="az-Latn-AZ" b="1" i="1" dirty="0">
                <a:solidFill>
                  <a:srgbClr val="FF0000"/>
                </a:solidFill>
                <a:latin typeface="Times New Roman" pitchFamily="18" charset="0"/>
                <a:cs typeface="Times New Roman" pitchFamily="18" charset="0"/>
              </a:rPr>
              <a:t>çox şən, məzəli bir məxluqdur. O, damda yaşayır </a:t>
            </a:r>
            <a:r>
              <a:rPr lang="az-Latn-AZ" b="1" i="1" dirty="0" smtClean="0">
                <a:solidFill>
                  <a:srgbClr val="FF0000"/>
                </a:solidFill>
                <a:latin typeface="Times New Roman" pitchFamily="18" charset="0"/>
                <a:cs typeface="Times New Roman" pitchFamily="18" charset="0"/>
              </a:rPr>
              <a:t> və </a:t>
            </a:r>
            <a:r>
              <a:rPr lang="az-Latn-AZ" b="1" i="1" dirty="0">
                <a:solidFill>
                  <a:srgbClr val="FF0000"/>
                </a:solidFill>
                <a:latin typeface="Times New Roman" pitchFamily="18" charset="0"/>
                <a:cs typeface="Times New Roman" pitchFamily="18" charset="0"/>
              </a:rPr>
              <a:t>ən çox sevdiyi şey, əlbəttə ki, şirniyyatdır. Onun  Balaca ilə olan  macəraları çox maraqlıdır.</a:t>
            </a:r>
            <a:endParaRPr lang="ru-RU" b="1" i="1" dirty="0">
              <a:solidFill>
                <a:srgbClr val="FF0000"/>
              </a:solidFill>
              <a:latin typeface="Times New Roman" pitchFamily="18" charset="0"/>
              <a:cs typeface="Times New Roman" pitchFamily="18" charset="0"/>
            </a:endParaRPr>
          </a:p>
          <a:p>
            <a:endParaRPr lang="ru-RU" b="1" i="1" dirty="0">
              <a:solidFill>
                <a:srgbClr val="FF0000"/>
              </a:solidFill>
              <a:latin typeface="Times New Roman" pitchFamily="18" charset="0"/>
              <a:cs typeface="Times New Roman" pitchFamily="18" charset="0"/>
            </a:endParaRPr>
          </a:p>
        </p:txBody>
      </p:sp>
      <p:pic>
        <p:nvPicPr>
          <p:cNvPr id="3" name="Содержимое 7" descr="\\Server\doc\bibliografiya\kitablaaaar\img709.jpg"/>
          <p:cNvPicPr>
            <a:picLocks/>
          </p:cNvPicPr>
          <p:nvPr/>
        </p:nvPicPr>
        <p:blipFill>
          <a:blip r:embed="rId3" cstate="print"/>
          <a:stretch>
            <a:fillRect/>
          </a:stretch>
        </p:blipFill>
        <p:spPr bwMode="auto">
          <a:xfrm>
            <a:off x="5652120" y="1916831"/>
            <a:ext cx="3381582" cy="4786345"/>
          </a:xfrm>
          <a:prstGeom prst="rect">
            <a:avLst/>
          </a:prstGeom>
          <a:ln w="190500" cap="sq">
            <a:solidFill>
              <a:srgbClr val="0070C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159648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Documents and Settings\Администратор\Мои документы\Мои рисунки\ramka7.jpeg"/>
          <p:cNvPicPr>
            <a:picLocks noChangeAspect="1" noChangeArrowheads="1"/>
          </p:cNvPicPr>
          <p:nvPr/>
        </p:nvPicPr>
        <p:blipFill>
          <a:blip r:embed="rId2" cstate="print"/>
          <a:srcRect/>
          <a:stretch>
            <a:fillRect/>
          </a:stretch>
        </p:blipFill>
        <p:spPr bwMode="auto">
          <a:xfrm>
            <a:off x="1" y="0"/>
            <a:ext cx="9144000" cy="6857999"/>
          </a:xfrm>
          <a:prstGeom prst="rect">
            <a:avLst/>
          </a:prstGeom>
          <a:noFill/>
        </p:spPr>
      </p:pic>
      <p:sp>
        <p:nvSpPr>
          <p:cNvPr id="2" name="Заголовок 1"/>
          <p:cNvSpPr>
            <a:spLocks noGrp="1"/>
          </p:cNvSpPr>
          <p:nvPr>
            <p:ph type="title"/>
          </p:nvPr>
        </p:nvSpPr>
        <p:spPr>
          <a:xfrm>
            <a:off x="2571736" y="1643050"/>
            <a:ext cx="3643338" cy="571504"/>
          </a:xfrm>
        </p:spPr>
        <p:txBody>
          <a:bodyPr>
            <a:noAutofit/>
          </a:bodyPr>
          <a:lstStyle/>
          <a:p>
            <a:r>
              <a:rPr lang="az-Latn-AZ" dirty="0" smtClean="0">
                <a:solidFill>
                  <a:srgbClr val="CC9900"/>
                </a:solidFill>
                <a:effectLst>
                  <a:glow rad="228600">
                    <a:schemeClr val="accent2">
                      <a:satMod val="175000"/>
                      <a:alpha val="40000"/>
                    </a:schemeClr>
                  </a:glow>
                </a:effectLst>
                <a:latin typeface="Times New Roman" pitchFamily="18" charset="0"/>
                <a:cs typeface="Times New Roman" pitchFamily="18" charset="0"/>
              </a:rPr>
              <a:t/>
            </a:r>
            <a:br>
              <a:rPr lang="az-Latn-AZ" dirty="0" smtClean="0">
                <a:solidFill>
                  <a:srgbClr val="CC9900"/>
                </a:solidFill>
                <a:effectLst>
                  <a:glow rad="228600">
                    <a:schemeClr val="accent2">
                      <a:satMod val="175000"/>
                      <a:alpha val="40000"/>
                    </a:schemeClr>
                  </a:glow>
                </a:effectLst>
                <a:latin typeface="Times New Roman" pitchFamily="18" charset="0"/>
                <a:cs typeface="Times New Roman" pitchFamily="18" charset="0"/>
              </a:rPr>
            </a:br>
            <a:r>
              <a:rPr lang="az-Latn-AZ" dirty="0" smtClean="0">
                <a:solidFill>
                  <a:srgbClr val="CC9900"/>
                </a:solidFill>
                <a:effectLst>
                  <a:glow rad="228600">
                    <a:schemeClr val="accent2">
                      <a:satMod val="175000"/>
                      <a:alpha val="40000"/>
                    </a:schemeClr>
                  </a:glow>
                </a:effectLst>
                <a:latin typeface="Times New Roman" pitchFamily="18" charset="0"/>
                <a:cs typeface="Times New Roman" pitchFamily="18" charset="0"/>
              </a:rPr>
              <a:t/>
            </a:r>
            <a:br>
              <a:rPr lang="az-Latn-AZ" dirty="0" smtClean="0">
                <a:solidFill>
                  <a:srgbClr val="CC9900"/>
                </a:solidFill>
                <a:effectLst>
                  <a:glow rad="228600">
                    <a:schemeClr val="accent2">
                      <a:satMod val="175000"/>
                      <a:alpha val="40000"/>
                    </a:schemeClr>
                  </a:glow>
                </a:effectLst>
                <a:latin typeface="Times New Roman" pitchFamily="18" charset="0"/>
                <a:cs typeface="Times New Roman" pitchFamily="18" charset="0"/>
              </a:rPr>
            </a:br>
            <a:r>
              <a:rPr lang="az-Latn-AZ" dirty="0" smtClean="0">
                <a:solidFill>
                  <a:srgbClr val="CC9900"/>
                </a:solidFill>
                <a:effectLst>
                  <a:glow rad="228600">
                    <a:schemeClr val="accent2">
                      <a:satMod val="175000"/>
                      <a:alpha val="40000"/>
                    </a:schemeClr>
                  </a:glow>
                </a:effectLst>
                <a:latin typeface="Times New Roman" pitchFamily="18" charset="0"/>
                <a:cs typeface="Times New Roman" pitchFamily="18" charset="0"/>
              </a:rPr>
              <a:t/>
            </a:r>
            <a:br>
              <a:rPr lang="az-Latn-AZ" dirty="0" smtClean="0">
                <a:solidFill>
                  <a:srgbClr val="CC9900"/>
                </a:solidFill>
                <a:effectLst>
                  <a:glow rad="228600">
                    <a:schemeClr val="accent2">
                      <a:satMod val="175000"/>
                      <a:alpha val="40000"/>
                    </a:schemeClr>
                  </a:glow>
                </a:effectLst>
                <a:latin typeface="Times New Roman" pitchFamily="18" charset="0"/>
                <a:cs typeface="Times New Roman" pitchFamily="18" charset="0"/>
              </a:rPr>
            </a:br>
            <a:r>
              <a:rPr lang="az-Latn-AZ" dirty="0" smtClean="0">
                <a:solidFill>
                  <a:srgbClr val="CC9900"/>
                </a:solidFill>
                <a:effectLst>
                  <a:glow rad="228600">
                    <a:schemeClr val="accent2">
                      <a:satMod val="175000"/>
                      <a:alpha val="40000"/>
                    </a:schemeClr>
                  </a:glow>
                </a:effectLst>
                <a:latin typeface="Times New Roman" pitchFamily="18" charset="0"/>
                <a:cs typeface="Times New Roman" pitchFamily="18" charset="0"/>
              </a:rPr>
              <a:t/>
            </a:r>
            <a:br>
              <a:rPr lang="az-Latn-AZ" dirty="0" smtClean="0">
                <a:solidFill>
                  <a:srgbClr val="CC9900"/>
                </a:solidFill>
                <a:effectLst>
                  <a:glow rad="228600">
                    <a:schemeClr val="accent2">
                      <a:satMod val="175000"/>
                      <a:alpha val="40000"/>
                    </a:schemeClr>
                  </a:glow>
                </a:effectLst>
                <a:latin typeface="Times New Roman" pitchFamily="18" charset="0"/>
                <a:cs typeface="Times New Roman" pitchFamily="18" charset="0"/>
              </a:rPr>
            </a:br>
            <a:r>
              <a:rPr lang="az-Latn-AZ" dirty="0" smtClean="0">
                <a:solidFill>
                  <a:srgbClr val="CC9900"/>
                </a:solidFill>
                <a:effectLst>
                  <a:glow rad="228600">
                    <a:schemeClr val="accent2">
                      <a:satMod val="175000"/>
                      <a:alpha val="40000"/>
                    </a:schemeClr>
                  </a:glow>
                </a:effectLst>
                <a:latin typeface="Times New Roman" pitchFamily="18" charset="0"/>
                <a:cs typeface="Times New Roman" pitchFamily="18" charset="0"/>
              </a:rPr>
              <a:t/>
            </a:r>
            <a:br>
              <a:rPr lang="az-Latn-AZ" dirty="0" smtClean="0">
                <a:solidFill>
                  <a:srgbClr val="CC9900"/>
                </a:solidFill>
                <a:effectLst>
                  <a:glow rad="228600">
                    <a:schemeClr val="accent2">
                      <a:satMod val="175000"/>
                      <a:alpha val="40000"/>
                    </a:schemeClr>
                  </a:glow>
                </a:effectLst>
                <a:latin typeface="Times New Roman" pitchFamily="18" charset="0"/>
                <a:cs typeface="Times New Roman" pitchFamily="18" charset="0"/>
              </a:rPr>
            </a:br>
            <a:r>
              <a:rPr lang="az-Latn-AZ" dirty="0" smtClean="0">
                <a:solidFill>
                  <a:srgbClr val="CC9900"/>
                </a:solidFill>
                <a:effectLst>
                  <a:glow rad="228600">
                    <a:schemeClr val="accent2">
                      <a:satMod val="175000"/>
                      <a:alpha val="40000"/>
                    </a:schemeClr>
                  </a:glow>
                </a:effectLst>
                <a:latin typeface="Times New Roman" pitchFamily="18" charset="0"/>
                <a:cs typeface="Times New Roman" pitchFamily="18" charset="0"/>
              </a:rPr>
              <a:t/>
            </a:r>
            <a:br>
              <a:rPr lang="az-Latn-AZ" dirty="0" smtClean="0">
                <a:solidFill>
                  <a:srgbClr val="CC9900"/>
                </a:solidFill>
                <a:effectLst>
                  <a:glow rad="228600">
                    <a:schemeClr val="accent2">
                      <a:satMod val="175000"/>
                      <a:alpha val="40000"/>
                    </a:schemeClr>
                  </a:glow>
                </a:effectLst>
                <a:latin typeface="Times New Roman" pitchFamily="18" charset="0"/>
                <a:cs typeface="Times New Roman" pitchFamily="18" charset="0"/>
              </a:rPr>
            </a:br>
            <a:r>
              <a:rPr lang="az-Latn-AZ" dirty="0" smtClean="0">
                <a:solidFill>
                  <a:srgbClr val="CC9900"/>
                </a:solidFill>
                <a:effectLst>
                  <a:glow rad="228600">
                    <a:schemeClr val="accent2">
                      <a:satMod val="175000"/>
                      <a:alpha val="40000"/>
                    </a:schemeClr>
                  </a:glow>
                </a:effectLst>
                <a:latin typeface="Times New Roman" pitchFamily="18" charset="0"/>
                <a:cs typeface="Times New Roman" pitchFamily="18" charset="0"/>
              </a:rPr>
              <a:t>Nosov N. Bilməzin macəraları. – B.: Çaşıoğlu-Multimedia, 2009. – 408 s.</a:t>
            </a:r>
            <a:r>
              <a:rPr lang="ru-RU" dirty="0" smtClean="0">
                <a:solidFill>
                  <a:srgbClr val="FFC000"/>
                </a:solidFill>
                <a:effectLst>
                  <a:glow rad="228600">
                    <a:schemeClr val="accent2">
                      <a:satMod val="175000"/>
                      <a:alpha val="40000"/>
                    </a:schemeClr>
                  </a:glow>
                </a:effectLst>
                <a:latin typeface="Times New Roman" pitchFamily="18" charset="0"/>
                <a:cs typeface="Times New Roman" pitchFamily="18" charset="0"/>
              </a:rPr>
              <a:t/>
            </a:r>
            <a:br>
              <a:rPr lang="ru-RU" dirty="0" smtClean="0">
                <a:solidFill>
                  <a:srgbClr val="FFC000"/>
                </a:solidFill>
                <a:effectLst>
                  <a:glow rad="228600">
                    <a:schemeClr val="accent2">
                      <a:satMod val="175000"/>
                      <a:alpha val="40000"/>
                    </a:schemeClr>
                  </a:glow>
                </a:effectLst>
                <a:latin typeface="Times New Roman" pitchFamily="18" charset="0"/>
                <a:cs typeface="Times New Roman" pitchFamily="18" charset="0"/>
              </a:rPr>
            </a:br>
            <a:endParaRPr lang="ru-RU" dirty="0">
              <a:solidFill>
                <a:srgbClr val="FFC000"/>
              </a:solidFill>
              <a:effectLst>
                <a:glow rad="228600">
                  <a:schemeClr val="accent2">
                    <a:satMod val="175000"/>
                    <a:alpha val="40000"/>
                  </a:schemeClr>
                </a:glow>
              </a:effectLst>
              <a:latin typeface="Times New Roman" pitchFamily="18" charset="0"/>
              <a:cs typeface="Times New Roman" pitchFamily="18" charset="0"/>
            </a:endParaRPr>
          </a:p>
        </p:txBody>
      </p:sp>
      <p:pic>
        <p:nvPicPr>
          <p:cNvPr id="5" name="Содержимое 4" descr="\\Server\doc\bibliografiya\kitablaaaar\img708.jpg"/>
          <p:cNvPicPr>
            <a:picLocks noGrp="1"/>
          </p:cNvPicPr>
          <p:nvPr>
            <p:ph idx="1"/>
          </p:nvPr>
        </p:nvPicPr>
        <p:blipFill>
          <a:blip r:embed="rId3" cstate="print"/>
          <a:stretch>
            <a:fillRect/>
          </a:stretch>
        </p:blipFill>
        <p:spPr bwMode="auto">
          <a:xfrm>
            <a:off x="6286512" y="1500174"/>
            <a:ext cx="2857488" cy="4357718"/>
          </a:xfrm>
          <a:prstGeom prst="ellipse">
            <a:avLst/>
          </a:prstGeom>
          <a:ln w="63500" cap="rnd">
            <a:solidFill>
              <a:srgbClr val="FF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Текст 3"/>
          <p:cNvSpPr>
            <a:spLocks noGrp="1"/>
          </p:cNvSpPr>
          <p:nvPr>
            <p:ph type="body" sz="half" idx="2"/>
          </p:nvPr>
        </p:nvSpPr>
        <p:spPr>
          <a:xfrm>
            <a:off x="2714612" y="2285993"/>
            <a:ext cx="3643338" cy="2214577"/>
          </a:xfrm>
        </p:spPr>
        <p:txBody>
          <a:bodyPr>
            <a:normAutofit/>
          </a:bodyPr>
          <a:lstStyle/>
          <a:p>
            <a:r>
              <a:rPr lang="az-Latn-AZ" sz="2400" b="1" i="1" dirty="0" smtClean="0">
                <a:solidFill>
                  <a:srgbClr val="CC9900"/>
                </a:solidFill>
                <a:effectLst>
                  <a:glow rad="228600">
                    <a:schemeClr val="accent2">
                      <a:satMod val="175000"/>
                      <a:alpha val="40000"/>
                    </a:schemeClr>
                  </a:glow>
                </a:effectLst>
                <a:latin typeface="Times New Roman" pitchFamily="18" charset="0"/>
                <a:cs typeface="Times New Roman" pitchFamily="18" charset="0"/>
              </a:rPr>
              <a:t>Çiçəkli şəhərdə yaşayan cırtdanların – Bilməz və onun dostlarının başalrına gələn məzəli əhvalatlar olduqca maraqlıdır. </a:t>
            </a:r>
            <a:endParaRPr lang="ru-RU" sz="2400" b="1" i="1" dirty="0" smtClean="0">
              <a:solidFill>
                <a:srgbClr val="CC9900"/>
              </a:solidFill>
              <a:effectLst>
                <a:glow rad="228600">
                  <a:schemeClr val="accent2">
                    <a:satMod val="175000"/>
                    <a:alpha val="40000"/>
                  </a:schemeClr>
                </a:glow>
              </a:effectLst>
              <a:latin typeface="Times New Roman" pitchFamily="18" charset="0"/>
              <a:cs typeface="Times New Roman" pitchFamily="18" charset="0"/>
            </a:endParaRPr>
          </a:p>
          <a:p>
            <a:endParaRPr lang="ru-RU" sz="2400" b="1" i="1" dirty="0">
              <a:solidFill>
                <a:srgbClr val="CC9900"/>
              </a:solidFill>
              <a:effectLst>
                <a:glow rad="228600">
                  <a:schemeClr val="accent2">
                    <a:satMod val="175000"/>
                    <a:alpha val="40000"/>
                  </a:schemeClr>
                </a:glow>
              </a:effectLst>
              <a:latin typeface="Times New Roman" pitchFamily="18" charset="0"/>
              <a:cs typeface="Times New Roman" pitchFamily="18" charset="0"/>
            </a:endParaRPr>
          </a:p>
        </p:txBody>
      </p:sp>
    </p:spTree>
  </p:cSld>
  <p:clrMapOvr>
    <a:masterClrMapping/>
  </p:clrMapOvr>
  <p:transition advTm="20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Documents and Settings\Администратор\Мои документы\Мои рисунки\Копия рамка24.jpg"/>
          <p:cNvPicPr>
            <a:picLocks noChangeAspect="1" noChangeArrowheads="1"/>
          </p:cNvPicPr>
          <p:nvPr/>
        </p:nvPicPr>
        <p:blipFill>
          <a:blip r:embed="rId2" cstate="print"/>
          <a:srcRect/>
          <a:stretch>
            <a:fillRect/>
          </a:stretch>
        </p:blipFill>
        <p:spPr bwMode="auto">
          <a:xfrm>
            <a:off x="1" y="0"/>
            <a:ext cx="9144000" cy="6857999"/>
          </a:xfrm>
          <a:prstGeom prst="rect">
            <a:avLst/>
          </a:prstGeom>
          <a:noFill/>
        </p:spPr>
      </p:pic>
      <p:sp>
        <p:nvSpPr>
          <p:cNvPr id="2" name="Заголовок 1"/>
          <p:cNvSpPr>
            <a:spLocks noGrp="1"/>
          </p:cNvSpPr>
          <p:nvPr>
            <p:ph type="title"/>
          </p:nvPr>
        </p:nvSpPr>
        <p:spPr>
          <a:xfrm>
            <a:off x="1071538" y="1142984"/>
            <a:ext cx="3500462" cy="1357322"/>
          </a:xfrm>
        </p:spPr>
        <p:txBody>
          <a:bodyPr>
            <a:noAutofit/>
          </a:bodyPr>
          <a:lstStyle/>
          <a:p>
            <a:r>
              <a:rPr lang="az-Latn-AZ" dirty="0" smtClean="0">
                <a:solidFill>
                  <a:schemeClr val="accent2">
                    <a:lumMod val="50000"/>
                  </a:schemeClr>
                </a:solidFill>
                <a:effectLst>
                  <a:glow rad="228600">
                    <a:schemeClr val="accent1">
                      <a:satMod val="175000"/>
                      <a:alpha val="40000"/>
                    </a:schemeClr>
                  </a:glow>
                </a:effectLst>
                <a:latin typeface="Times New Roman" pitchFamily="18" charset="0"/>
                <a:cs typeface="Times New Roman" pitchFamily="18" charset="0"/>
              </a:rPr>
              <a:t>Permyak Y. Samovarı necə qoşdular. – B.: Çaşıoğlu-Multimedia, 2010. – 116 s.</a:t>
            </a:r>
            <a:r>
              <a:rPr lang="ru-RU" dirty="0" smtClean="0">
                <a:solidFill>
                  <a:schemeClr val="accent2">
                    <a:lumMod val="50000"/>
                  </a:schemeClr>
                </a:solidFill>
                <a:effectLst>
                  <a:glow rad="228600">
                    <a:schemeClr val="accent1">
                      <a:satMod val="175000"/>
                      <a:alpha val="40000"/>
                    </a:schemeClr>
                  </a:glow>
                </a:effectLst>
                <a:latin typeface="Times New Roman" pitchFamily="18" charset="0"/>
                <a:cs typeface="Times New Roman" pitchFamily="18" charset="0"/>
              </a:rPr>
              <a:t/>
            </a:r>
            <a:br>
              <a:rPr lang="ru-RU" dirty="0" smtClean="0">
                <a:solidFill>
                  <a:schemeClr val="accent2">
                    <a:lumMod val="50000"/>
                  </a:schemeClr>
                </a:solidFill>
                <a:effectLst>
                  <a:glow rad="228600">
                    <a:schemeClr val="accent1">
                      <a:satMod val="175000"/>
                      <a:alpha val="40000"/>
                    </a:schemeClr>
                  </a:glow>
                </a:effectLst>
                <a:latin typeface="Times New Roman" pitchFamily="18" charset="0"/>
                <a:cs typeface="Times New Roman" pitchFamily="18" charset="0"/>
              </a:rPr>
            </a:br>
            <a:endParaRPr lang="ru-RU" dirty="0">
              <a:solidFill>
                <a:schemeClr val="accent2">
                  <a:lumMod val="50000"/>
                </a:schemeClr>
              </a:solidFill>
              <a:effectLst>
                <a:glow rad="228600">
                  <a:schemeClr val="accent1">
                    <a:satMod val="175000"/>
                    <a:alpha val="40000"/>
                  </a:schemeClr>
                </a:glow>
              </a:effectLst>
              <a:latin typeface="Times New Roman" pitchFamily="18" charset="0"/>
              <a:cs typeface="Times New Roman" pitchFamily="18" charset="0"/>
            </a:endParaRPr>
          </a:p>
        </p:txBody>
      </p:sp>
      <p:pic>
        <p:nvPicPr>
          <p:cNvPr id="5" name="Содержимое 4" descr="\\Server\doc\bibliografiya\kitablaaaar\img711.jpg"/>
          <p:cNvPicPr>
            <a:picLocks noGrp="1"/>
          </p:cNvPicPr>
          <p:nvPr>
            <p:ph idx="1"/>
          </p:nvPr>
        </p:nvPicPr>
        <p:blipFill>
          <a:blip r:embed="rId3" cstate="print"/>
          <a:stretch>
            <a:fillRect/>
          </a:stretch>
        </p:blipFill>
        <p:spPr bwMode="auto">
          <a:xfrm>
            <a:off x="5299652" y="1000108"/>
            <a:ext cx="2915686" cy="4786346"/>
          </a:xfrm>
          <a:prstGeom prst="snip2DiagRect">
            <a:avLst/>
          </a:prstGeom>
          <a:solidFill>
            <a:srgbClr val="FFFFFF">
              <a:shade val="85000"/>
            </a:srgbClr>
          </a:solidFill>
          <a:ln w="88900" cap="sq">
            <a:solidFill>
              <a:srgbClr val="CC99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Текст 3"/>
          <p:cNvSpPr>
            <a:spLocks noGrp="1"/>
          </p:cNvSpPr>
          <p:nvPr>
            <p:ph type="body" sz="half" idx="2"/>
          </p:nvPr>
        </p:nvSpPr>
        <p:spPr>
          <a:xfrm>
            <a:off x="1142976" y="2714621"/>
            <a:ext cx="3643338" cy="3071834"/>
          </a:xfrm>
        </p:spPr>
        <p:txBody>
          <a:bodyPr>
            <a:normAutofit/>
          </a:bodyPr>
          <a:lstStyle/>
          <a:p>
            <a:r>
              <a:rPr lang="az-Latn-AZ" sz="2400" b="1" i="1" dirty="0" smtClean="0">
                <a:solidFill>
                  <a:schemeClr val="accent2">
                    <a:lumMod val="50000"/>
                  </a:schemeClr>
                </a:solidFill>
                <a:effectLst>
                  <a:glow rad="228600">
                    <a:schemeClr val="accent1">
                      <a:satMod val="175000"/>
                      <a:alpha val="40000"/>
                    </a:schemeClr>
                  </a:glow>
                </a:effectLst>
                <a:latin typeface="Times New Roman" pitchFamily="18" charset="0"/>
                <a:cs typeface="Times New Roman" pitchFamily="18" charset="0"/>
              </a:rPr>
              <a:t>Kitabı oxuyandan sonra siz sizi maraqlandıran bir çox sualların cavabını tapmış olacaqsınız.</a:t>
            </a:r>
            <a:endParaRPr lang="ru-RU" sz="2400" b="1" i="1" dirty="0" smtClean="0">
              <a:solidFill>
                <a:schemeClr val="accent2">
                  <a:lumMod val="50000"/>
                </a:schemeClr>
              </a:solidFill>
              <a:effectLst>
                <a:glow rad="228600">
                  <a:schemeClr val="accent1">
                    <a:satMod val="175000"/>
                    <a:alpha val="40000"/>
                  </a:schemeClr>
                </a:glow>
              </a:effectLst>
              <a:latin typeface="Times New Roman" pitchFamily="18" charset="0"/>
              <a:cs typeface="Times New Roman" pitchFamily="18" charset="0"/>
            </a:endParaRPr>
          </a:p>
          <a:p>
            <a:r>
              <a:rPr lang="az-Latn-AZ" sz="2400" b="1" i="1" dirty="0" smtClean="0">
                <a:solidFill>
                  <a:schemeClr val="accent2">
                    <a:lumMod val="50000"/>
                  </a:schemeClr>
                </a:solidFill>
                <a:effectLst>
                  <a:glow rad="228600">
                    <a:schemeClr val="accent1">
                      <a:satMod val="175000"/>
                      <a:alpha val="40000"/>
                    </a:schemeClr>
                  </a:glow>
                </a:effectLst>
                <a:latin typeface="Times New Roman" pitchFamily="18" charset="0"/>
                <a:cs typeface="Times New Roman" pitchFamily="18" charset="0"/>
              </a:rPr>
              <a:t> </a:t>
            </a:r>
            <a:endParaRPr lang="ru-RU" sz="2400" b="1" i="1" dirty="0" smtClean="0">
              <a:solidFill>
                <a:schemeClr val="accent2">
                  <a:lumMod val="50000"/>
                </a:schemeClr>
              </a:solidFill>
              <a:effectLst>
                <a:glow rad="228600">
                  <a:schemeClr val="accent1">
                    <a:satMod val="175000"/>
                    <a:alpha val="40000"/>
                  </a:schemeClr>
                </a:glow>
              </a:effectLst>
              <a:latin typeface="Times New Roman" pitchFamily="18" charset="0"/>
              <a:cs typeface="Times New Roman" pitchFamily="18" charset="0"/>
            </a:endParaRPr>
          </a:p>
          <a:p>
            <a:endParaRPr lang="ru-RU" sz="2400" b="1" i="1" dirty="0">
              <a:solidFill>
                <a:schemeClr val="accent2">
                  <a:lumMod val="50000"/>
                </a:schemeClr>
              </a:solidFill>
              <a:effectLst>
                <a:glow rad="228600">
                  <a:schemeClr val="accent1">
                    <a:satMod val="175000"/>
                    <a:alpha val="40000"/>
                  </a:schemeClr>
                </a:glow>
              </a:effectLst>
              <a:latin typeface="Times New Roman" pitchFamily="18" charset="0"/>
              <a:cs typeface="Times New Roman" pitchFamily="18" charset="0"/>
            </a:endParaRPr>
          </a:p>
        </p:txBody>
      </p:sp>
    </p:spTree>
  </p:cSld>
  <p:clrMapOvr>
    <a:masterClrMapping/>
  </p:clrMapOvr>
  <p:transition advTm="20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Администратор\Мои документы\Мои рисунки\ramka123.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2" name="Заголовок 1"/>
          <p:cNvSpPr>
            <a:spLocks noGrp="1"/>
          </p:cNvSpPr>
          <p:nvPr>
            <p:ph type="title"/>
          </p:nvPr>
        </p:nvSpPr>
        <p:spPr>
          <a:xfrm>
            <a:off x="1000100" y="2285992"/>
            <a:ext cx="3429024" cy="1357322"/>
          </a:xfrm>
        </p:spPr>
        <p:txBody>
          <a:bodyPr>
            <a:normAutofit/>
          </a:bodyPr>
          <a:lstStyle/>
          <a:p>
            <a:r>
              <a:rPr lang="az-Latn-AZ" dirty="0" smtClean="0">
                <a:solidFill>
                  <a:srgbClr val="002060"/>
                </a:solidFill>
                <a:latin typeface="Times New Roman" pitchFamily="18" charset="0"/>
                <a:cs typeface="Times New Roman" pitchFamily="18" charset="0"/>
              </a:rPr>
              <a:t>Raspe E.R. Baron Münhauzenin sərgüzəştləri. – B.: Xəzər, 2009. – 64 s.</a:t>
            </a:r>
            <a:r>
              <a:rPr lang="ru-RU" dirty="0" smtClean="0">
                <a:solidFill>
                  <a:srgbClr val="002060"/>
                </a:solidFill>
                <a:latin typeface="Times New Roman" pitchFamily="18" charset="0"/>
                <a:cs typeface="Times New Roman" pitchFamily="18" charset="0"/>
              </a:rPr>
              <a:t/>
            </a:r>
            <a:br>
              <a:rPr lang="ru-RU" dirty="0" smtClean="0">
                <a:solidFill>
                  <a:srgbClr val="002060"/>
                </a:solidFill>
                <a:latin typeface="Times New Roman" pitchFamily="18" charset="0"/>
                <a:cs typeface="Times New Roman" pitchFamily="18" charset="0"/>
              </a:rPr>
            </a:br>
            <a:endParaRPr lang="ru-RU" dirty="0">
              <a:solidFill>
                <a:srgbClr val="002060"/>
              </a:solidFill>
              <a:latin typeface="Times New Roman" pitchFamily="18" charset="0"/>
              <a:cs typeface="Times New Roman" pitchFamily="18" charset="0"/>
            </a:endParaRPr>
          </a:p>
        </p:txBody>
      </p:sp>
      <p:pic>
        <p:nvPicPr>
          <p:cNvPr id="5" name="Содержимое 4" descr="\\Server\doc\bibliografiya\kitablaaaar\img715.jpg"/>
          <p:cNvPicPr>
            <a:picLocks noGrp="1"/>
          </p:cNvPicPr>
          <p:nvPr>
            <p:ph idx="1"/>
          </p:nvPr>
        </p:nvPicPr>
        <p:blipFill>
          <a:blip r:embed="rId3" cstate="print"/>
          <a:stretch>
            <a:fillRect/>
          </a:stretch>
        </p:blipFill>
        <p:spPr bwMode="auto">
          <a:xfrm>
            <a:off x="5357818" y="285728"/>
            <a:ext cx="3377057" cy="4032983"/>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Текст 3"/>
          <p:cNvSpPr>
            <a:spLocks noGrp="1"/>
          </p:cNvSpPr>
          <p:nvPr>
            <p:ph type="body" sz="half" idx="2"/>
          </p:nvPr>
        </p:nvSpPr>
        <p:spPr>
          <a:xfrm>
            <a:off x="928662" y="3429000"/>
            <a:ext cx="3429024" cy="3071834"/>
          </a:xfrm>
        </p:spPr>
        <p:txBody>
          <a:bodyPr>
            <a:noAutofit/>
          </a:bodyPr>
          <a:lstStyle/>
          <a:p>
            <a:r>
              <a:rPr lang="az-Latn-AZ" sz="1800" b="1" i="1" dirty="0" smtClean="0">
                <a:solidFill>
                  <a:srgbClr val="002060"/>
                </a:solidFill>
                <a:latin typeface="Times New Roman" pitchFamily="18" charset="0"/>
                <a:cs typeface="Times New Roman" pitchFamily="18" charset="0"/>
              </a:rPr>
              <a:t>Baron Münhauzen çox qoçaq, hazırcavab, hər çətinlikdən çıxmağı bacaran adamdır. O, canavarı arabaya qoşmağı, bir neçə ördəyi birdən ovlamağı, ayı ilə əlbəyaxa döyüşməyi, bir sözlə hər şeyi bacarır. O, hətta, aya da səyahət edir. Bu qoçaq baronun sərgüzəştləri çox maraqlıdır. Əminik ki, bu kitabı oxusan məmnun qalarsan.</a:t>
            </a:r>
            <a:endParaRPr lang="ru-RU" sz="1800" b="1" i="1" dirty="0" smtClean="0">
              <a:solidFill>
                <a:srgbClr val="002060"/>
              </a:solidFill>
              <a:latin typeface="Times New Roman" pitchFamily="18" charset="0"/>
              <a:cs typeface="Times New Roman" pitchFamily="18" charset="0"/>
            </a:endParaRPr>
          </a:p>
          <a:p>
            <a:endParaRPr lang="ru-RU" sz="1800" dirty="0">
              <a:solidFill>
                <a:srgbClr val="002060"/>
              </a:solidFill>
              <a:latin typeface="Times New Roman" pitchFamily="18" charset="0"/>
              <a:cs typeface="Times New Roman" pitchFamily="18" charset="0"/>
            </a:endParaRPr>
          </a:p>
        </p:txBody>
      </p:sp>
    </p:spTree>
  </p:cSld>
  <p:clrMapOvr>
    <a:masterClrMapping/>
  </p:clrMapOvr>
  <p:transition advTm="25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Администратор\Мои документы\Мои рисунки\ramka25.jpe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2" name="Заголовок 1"/>
          <p:cNvSpPr>
            <a:spLocks noGrp="1"/>
          </p:cNvSpPr>
          <p:nvPr>
            <p:ph type="title"/>
          </p:nvPr>
        </p:nvSpPr>
        <p:spPr>
          <a:xfrm>
            <a:off x="1785918" y="1357298"/>
            <a:ext cx="3143272" cy="1571636"/>
          </a:xfrm>
        </p:spPr>
        <p:txBody>
          <a:bodyPr>
            <a:normAutofit fontScale="90000"/>
          </a:bodyPr>
          <a:lstStyle/>
          <a:p>
            <a:r>
              <a:rPr lang="az-Latn-AZ" sz="2200" dirty="0" smtClean="0">
                <a:solidFill>
                  <a:srgbClr val="CC9900"/>
                </a:solidFill>
                <a:effectLst>
                  <a:glow rad="139700">
                    <a:schemeClr val="accent1">
                      <a:satMod val="175000"/>
                      <a:alpha val="40000"/>
                    </a:schemeClr>
                  </a:glow>
                </a:effectLst>
                <a:latin typeface="Times New Roman" pitchFamily="18" charset="0"/>
                <a:cs typeface="Times New Roman" pitchFamily="18" charset="0"/>
              </a:rPr>
              <a:t>Rodari C. Çippolinonun başına gələnlər. – B.: Çaşıoğlu-Multimedia, 2009. – 256 s.</a:t>
            </a:r>
            <a:r>
              <a:rPr lang="ru-RU" dirty="0" smtClean="0">
                <a:solidFill>
                  <a:srgbClr val="CC9900"/>
                </a:solidFill>
              </a:rPr>
              <a:t/>
            </a:r>
            <a:br>
              <a:rPr lang="ru-RU" dirty="0" smtClean="0">
                <a:solidFill>
                  <a:srgbClr val="CC9900"/>
                </a:solidFill>
              </a:rPr>
            </a:br>
            <a:endParaRPr lang="ru-RU" dirty="0">
              <a:solidFill>
                <a:srgbClr val="CC9900"/>
              </a:solidFill>
            </a:endParaRPr>
          </a:p>
        </p:txBody>
      </p:sp>
      <p:pic>
        <p:nvPicPr>
          <p:cNvPr id="5" name="Содержимое 4" descr="\\Server\doc\bibliografiya\kitablaaaar\img710.jpg"/>
          <p:cNvPicPr>
            <a:picLocks noGrp="1"/>
          </p:cNvPicPr>
          <p:nvPr>
            <p:ph idx="1"/>
          </p:nvPr>
        </p:nvPicPr>
        <p:blipFill>
          <a:blip r:embed="rId3" cstate="print"/>
          <a:stretch>
            <a:fillRect/>
          </a:stretch>
        </p:blipFill>
        <p:spPr bwMode="auto">
          <a:xfrm>
            <a:off x="5000628" y="1285861"/>
            <a:ext cx="2571768" cy="4214842"/>
          </a:xfrm>
          <a:prstGeom prst="rect">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Текст 3"/>
          <p:cNvSpPr>
            <a:spLocks noGrp="1"/>
          </p:cNvSpPr>
          <p:nvPr>
            <p:ph type="body" sz="half" idx="2"/>
          </p:nvPr>
        </p:nvSpPr>
        <p:spPr>
          <a:xfrm>
            <a:off x="1000100" y="2857497"/>
            <a:ext cx="3786214" cy="2928958"/>
          </a:xfrm>
        </p:spPr>
        <p:txBody>
          <a:bodyPr>
            <a:noAutofit/>
          </a:bodyPr>
          <a:lstStyle/>
          <a:p>
            <a:r>
              <a:rPr lang="az-Latn-AZ" sz="1800" b="1" i="1" dirty="0" smtClean="0">
                <a:solidFill>
                  <a:srgbClr val="CC9900"/>
                </a:solidFill>
                <a:effectLst>
                  <a:glow rad="228600">
                    <a:schemeClr val="accent2">
                      <a:satMod val="175000"/>
                      <a:alpha val="40000"/>
                    </a:schemeClr>
                  </a:glow>
                </a:effectLst>
                <a:latin typeface="Times New Roman" pitchFamily="18" charset="0"/>
                <a:cs typeface="Times New Roman" pitchFamily="18" charset="0"/>
              </a:rPr>
              <a:t>Çippolin</a:t>
            </a:r>
            <a:r>
              <a:rPr lang="en-US" sz="1800" b="1" i="1" dirty="0" smtClean="0">
                <a:solidFill>
                  <a:srgbClr val="CC9900"/>
                </a:solidFill>
                <a:effectLst>
                  <a:glow rad="228600">
                    <a:schemeClr val="accent2">
                      <a:satMod val="175000"/>
                      <a:alpha val="40000"/>
                    </a:schemeClr>
                  </a:glow>
                </a:effectLst>
                <a:latin typeface="Times New Roman" pitchFamily="18" charset="0"/>
                <a:cs typeface="Times New Roman" pitchFamily="18" charset="0"/>
              </a:rPr>
              <a:t>o</a:t>
            </a:r>
            <a:r>
              <a:rPr lang="az-Latn-AZ" sz="1800" b="1" i="1" dirty="0" smtClean="0">
                <a:solidFill>
                  <a:srgbClr val="CC9900"/>
                </a:solidFill>
                <a:effectLst>
                  <a:glow rad="228600">
                    <a:schemeClr val="accent2">
                      <a:satMod val="175000"/>
                      <a:alpha val="40000"/>
                    </a:schemeClr>
                  </a:glow>
                </a:effectLst>
                <a:latin typeface="Times New Roman" pitchFamily="18" charset="0"/>
                <a:cs typeface="Times New Roman" pitchFamily="18" charset="0"/>
              </a:rPr>
              <a:t> Çipollonenin oğlu idi. Özünün də yeddi qardaşı var idi. Bunların  Çipoletto, Çipolotto, Çipoloçça, Çipolluçça və belə-belə adları var idi ki, bunlar da təmiz bir soğan ailəsinə yaraşan adlar idi. Bu soğan ailəsinin və onların ətrafında yaşayanların başına gələn maraqlı əhvalatları bilmək üçün kitabı oxumaq lazımdır.</a:t>
            </a:r>
            <a:endParaRPr lang="ru-RU" sz="1800" b="1" i="1" dirty="0" smtClean="0">
              <a:solidFill>
                <a:srgbClr val="CC9900"/>
              </a:solidFill>
              <a:effectLst>
                <a:glow rad="228600">
                  <a:schemeClr val="accent2">
                    <a:satMod val="175000"/>
                    <a:alpha val="40000"/>
                  </a:schemeClr>
                </a:glow>
              </a:effectLst>
              <a:latin typeface="Times New Roman" pitchFamily="18" charset="0"/>
              <a:cs typeface="Times New Roman" pitchFamily="18" charset="0"/>
            </a:endParaRPr>
          </a:p>
          <a:p>
            <a:endParaRPr lang="ru-RU" sz="1800" b="1" i="1" dirty="0">
              <a:latin typeface="Times New Roman" pitchFamily="18" charset="0"/>
              <a:cs typeface="Times New Roman" pitchFamily="18" charset="0"/>
            </a:endParaRPr>
          </a:p>
        </p:txBody>
      </p:sp>
    </p:spTree>
  </p:cSld>
  <p:clrMapOvr>
    <a:masterClrMapping/>
  </p:clrMapOvr>
  <p:transition advTm="2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Documents and Settings\Администратор\Мои документы\Мои рисунки\рамка22.jpg"/>
          <p:cNvPicPr>
            <a:picLocks noChangeAspect="1" noChangeArrowheads="1"/>
          </p:cNvPicPr>
          <p:nvPr/>
        </p:nvPicPr>
        <p:blipFill>
          <a:blip r:embed="rId2" cstate="print"/>
          <a:srcRect/>
          <a:stretch>
            <a:fillRect/>
          </a:stretch>
        </p:blipFill>
        <p:spPr bwMode="auto">
          <a:xfrm>
            <a:off x="0" y="0"/>
            <a:ext cx="9144000" cy="6572272"/>
          </a:xfrm>
          <a:prstGeom prst="rect">
            <a:avLst/>
          </a:prstGeom>
          <a:noFill/>
        </p:spPr>
      </p:pic>
      <p:sp>
        <p:nvSpPr>
          <p:cNvPr id="5" name="Заголовок 4"/>
          <p:cNvSpPr>
            <a:spLocks noGrp="1"/>
          </p:cNvSpPr>
          <p:nvPr>
            <p:ph type="title"/>
          </p:nvPr>
        </p:nvSpPr>
        <p:spPr>
          <a:xfrm>
            <a:off x="1571604" y="1071546"/>
            <a:ext cx="3571900" cy="1643074"/>
          </a:xfrm>
        </p:spPr>
        <p:txBody>
          <a:bodyPr>
            <a:normAutofit/>
          </a:bodyPr>
          <a:lstStyle/>
          <a:p>
            <a:r>
              <a:rPr lang="az-Latn-AZ" sz="2200" dirty="0">
                <a:solidFill>
                  <a:srgbClr val="FF0000"/>
                </a:solidFill>
                <a:effectLst>
                  <a:glow rad="101600">
                    <a:schemeClr val="accent3">
                      <a:satMod val="175000"/>
                      <a:alpha val="40000"/>
                    </a:schemeClr>
                  </a:glow>
                </a:effectLst>
                <a:latin typeface="Times New Roman" pitchFamily="18" charset="0"/>
                <a:cs typeface="Times New Roman" pitchFamily="18" charset="0"/>
              </a:rPr>
              <a:t>Lovğa xoruz. – B.: Beşik, 2009. – 38 s. – “Mən və mənim dünyam”.</a:t>
            </a:r>
            <a:r>
              <a:rPr lang="ru-RU" dirty="0">
                <a:effectLst>
                  <a:glow rad="139700">
                    <a:schemeClr val="accent4">
                      <a:satMod val="175000"/>
                      <a:alpha val="40000"/>
                    </a:schemeClr>
                  </a:glow>
                </a:effectLst>
              </a:rPr>
              <a:t/>
            </a:r>
            <a:br>
              <a:rPr lang="ru-RU" dirty="0">
                <a:effectLst>
                  <a:glow rad="139700">
                    <a:schemeClr val="accent4">
                      <a:satMod val="175000"/>
                      <a:alpha val="40000"/>
                    </a:schemeClr>
                  </a:glow>
                </a:effectLst>
              </a:rPr>
            </a:br>
            <a:endParaRPr lang="ru-RU" dirty="0">
              <a:effectLst>
                <a:glow rad="139700">
                  <a:schemeClr val="accent4">
                    <a:satMod val="175000"/>
                    <a:alpha val="40000"/>
                  </a:schemeClr>
                </a:glow>
              </a:effectLst>
            </a:endParaRPr>
          </a:p>
        </p:txBody>
      </p:sp>
      <p:pic>
        <p:nvPicPr>
          <p:cNvPr id="1027" name="Picture 3"/>
          <p:cNvPicPr>
            <a:picLocks noGrp="1" noChangeAspect="1" noChangeArrowheads="1"/>
          </p:cNvPicPr>
          <p:nvPr>
            <p:ph idx="1"/>
          </p:nvPr>
        </p:nvPicPr>
        <p:blipFill>
          <a:blip r:embed="rId3" cstate="print">
            <a:lum/>
          </a:blip>
          <a:stretch>
            <a:fillRect/>
          </a:stretch>
        </p:blipFill>
        <p:spPr bwMode="auto">
          <a:xfrm>
            <a:off x="5214942" y="1560339"/>
            <a:ext cx="2643206" cy="3278534"/>
          </a:xfrm>
          <a:prstGeom prst="rect">
            <a:avLst/>
          </a:prstGeom>
          <a:noFill/>
          <a:ln w="9525">
            <a:noFill/>
            <a:miter lim="800000"/>
            <a:headEnd/>
            <a:tailEnd/>
          </a:ln>
          <a:effectLst/>
        </p:spPr>
      </p:pic>
      <p:sp>
        <p:nvSpPr>
          <p:cNvPr id="7" name="Текст 6"/>
          <p:cNvSpPr>
            <a:spLocks noGrp="1"/>
          </p:cNvSpPr>
          <p:nvPr>
            <p:ph type="body" sz="half" idx="2"/>
          </p:nvPr>
        </p:nvSpPr>
        <p:spPr>
          <a:xfrm>
            <a:off x="1571604" y="2357430"/>
            <a:ext cx="3643338" cy="3768733"/>
          </a:xfrm>
        </p:spPr>
        <p:txBody>
          <a:bodyPr anchor="ctr" anchorCtr="0">
            <a:normAutofit/>
          </a:bodyPr>
          <a:lstStyle/>
          <a:p>
            <a:r>
              <a:rPr lang="az-Latn-AZ" sz="2400" i="1" dirty="0">
                <a:solidFill>
                  <a:srgbClr val="FF0000"/>
                </a:solidFill>
                <a:effectLst>
                  <a:glow rad="139700">
                    <a:schemeClr val="accent3">
                      <a:satMod val="175000"/>
                      <a:alpha val="40000"/>
                    </a:schemeClr>
                  </a:glow>
                </a:effectLst>
                <a:latin typeface="Times New Roman" pitchFamily="18" charset="0"/>
                <a:cs typeface="Times New Roman" pitchFamily="18" charset="0"/>
              </a:rPr>
              <a:t>Balaca dostum, yəqin sən bilirsən ki, lovğalıq etmək pis işdir. Bu </a:t>
            </a:r>
            <a:r>
              <a:rPr lang="az-Latn-AZ" sz="2400" i="1" dirty="0" smtClean="0">
                <a:solidFill>
                  <a:srgbClr val="FF0000"/>
                </a:solidFill>
                <a:effectLst>
                  <a:glow rad="139700">
                    <a:schemeClr val="accent3">
                      <a:satMod val="175000"/>
                      <a:alpha val="40000"/>
                    </a:schemeClr>
                  </a:glow>
                </a:effectLst>
                <a:latin typeface="Times New Roman" pitchFamily="18" charset="0"/>
                <a:cs typeface="Times New Roman" pitchFamily="18" charset="0"/>
              </a:rPr>
              <a:t>kitabı oxusan </a:t>
            </a:r>
            <a:r>
              <a:rPr lang="az-Latn-AZ" sz="2400" i="1" dirty="0">
                <a:solidFill>
                  <a:srgbClr val="FF0000"/>
                </a:solidFill>
                <a:effectLst>
                  <a:glow rad="139700">
                    <a:schemeClr val="accent3">
                      <a:satMod val="175000"/>
                      <a:alpha val="40000"/>
                    </a:schemeClr>
                  </a:glow>
                </a:effectLst>
                <a:latin typeface="Times New Roman" pitchFamily="18" charset="0"/>
                <a:cs typeface="Times New Roman" pitchFamily="18" charset="0"/>
              </a:rPr>
              <a:t>sən lovğa xoruzun aqibətini görəcəksən.</a:t>
            </a:r>
            <a:endParaRPr lang="ru-RU" sz="2400" i="1" dirty="0">
              <a:solidFill>
                <a:srgbClr val="FF0000"/>
              </a:solidFill>
              <a:effectLst>
                <a:glow rad="139700">
                  <a:schemeClr val="accent3">
                    <a:satMod val="175000"/>
                    <a:alpha val="40000"/>
                  </a:schemeClr>
                </a:glow>
              </a:effectLst>
              <a:latin typeface="Times New Roman" pitchFamily="18" charset="0"/>
              <a:cs typeface="Times New Roman" pitchFamily="18" charset="0"/>
            </a:endParaRPr>
          </a:p>
          <a:p>
            <a:endParaRPr lang="ru-RU" dirty="0"/>
          </a:p>
        </p:txBody>
      </p:sp>
    </p:spTree>
  </p:cSld>
  <p:clrMapOvr>
    <a:masterClrMapping/>
  </p:clrMapOvr>
  <p:transition advTm="2000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path" presetSubtype="0" accel="50000" decel="50000" fill="hold" grpId="0" nodeType="clickEffect">
                                  <p:stCondLst>
                                    <p:cond delay="0"/>
                                  </p:stCondLst>
                                  <p:childTnLst>
                                    <p:animMotion origin="layout" path="M 0 0  C 0 0  0.017 -0.08667  0.017 -0.08667  C 0.034 -0.15733  0.061 -0.18533  0.1 -0.18533  C 0.12 -0.18533  0.138 -0.17467  0.152 -0.15733  C 0.162 -0.14533  0.174 -0.13867  0.187 -0.13867  C 0.212 -0.13867  0.233 -0.16267  0.241 -0.19733  C 0.241 -0.19733  0.25 -0.23867  0.25 -0.23867  C 0.25 -0.23867  0.232 -0.15067  0.232 -0.15067  C 0.215 -0.08133  0.188 -0.05333  0.15 -0.05333  C 0.13 -0.05333  0.111 -0.064  0.096 -0.08267  C 0.087 -0.09333  0.075 -0.1  0.063 -0.1  C 0.038 -0.1  0.017 -0.076  0.009 -0.04133  C 0.009 -0.04133  0 0  0 0  Z" pathEditMode="relative" ptsTypes="">
                                      <p:cBhvr>
                                        <p:cTn id="6" dur="2000" fill="hold"/>
                                        <p:tgtEl>
                                          <p:spTgt spid="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 presetClass="exit" presetSubtype="10" fill="hold" grpId="0" nodeType="clickEffect">
                                  <p:stCondLst>
                                    <p:cond delay="0"/>
                                  </p:stCondLst>
                                  <p:childTnLst>
                                    <p:animEffect transition="out" filter="checkerboard(across)">
                                      <p:cBhvr>
                                        <p:cTn id="10" dur="500"/>
                                        <p:tgtEl>
                                          <p:spTgt spid="7">
                                            <p:txEl>
                                              <p:pRg st="0" end="0"/>
                                            </p:txEl>
                                          </p:spTgt>
                                        </p:tgtEl>
                                      </p:cBhvr>
                                    </p:animEffect>
                                    <p:set>
                                      <p:cBhvr>
                                        <p:cTn id="11" dur="1" fill="hold">
                                          <p:stCondLst>
                                            <p:cond delay="499"/>
                                          </p:stCondLst>
                                        </p:cTn>
                                        <p:tgtEl>
                                          <p:spTgt spid="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Администратор\Мои документы\Мои рисунки\рамка33.jpg"/>
          <p:cNvPicPr>
            <a:picLocks noChangeAspect="1" noChangeArrowheads="1"/>
          </p:cNvPicPr>
          <p:nvPr/>
        </p:nvPicPr>
        <p:blipFill>
          <a:blip r:embed="rId2" cstate="print"/>
          <a:srcRect/>
          <a:stretch>
            <a:fillRect/>
          </a:stretch>
        </p:blipFill>
        <p:spPr bwMode="auto">
          <a:xfrm>
            <a:off x="1" y="-214338"/>
            <a:ext cx="9144000" cy="7072338"/>
          </a:xfrm>
          <a:prstGeom prst="rect">
            <a:avLst/>
          </a:prstGeom>
          <a:noFill/>
        </p:spPr>
      </p:pic>
      <p:sp>
        <p:nvSpPr>
          <p:cNvPr id="2" name="Заголовок 1"/>
          <p:cNvSpPr>
            <a:spLocks noGrp="1"/>
          </p:cNvSpPr>
          <p:nvPr>
            <p:ph type="title"/>
          </p:nvPr>
        </p:nvSpPr>
        <p:spPr>
          <a:xfrm>
            <a:off x="1357290" y="1214422"/>
            <a:ext cx="3286148" cy="1285884"/>
          </a:xfrm>
        </p:spPr>
        <p:txBody>
          <a:bodyPr>
            <a:normAutofit/>
          </a:bodyPr>
          <a:lstStyle/>
          <a:p>
            <a:r>
              <a:rPr lang="az-Latn-AZ" dirty="0" smtClean="0">
                <a:solidFill>
                  <a:srgbClr val="A50021"/>
                </a:solidFill>
                <a:latin typeface="Times New Roman" pitchFamily="18" charset="0"/>
                <a:cs typeface="Times New Roman" pitchFamily="18" charset="0"/>
              </a:rPr>
              <a:t>Rumın nağılları. – B.: Atilla, 2001. – 103 s.</a:t>
            </a:r>
            <a:r>
              <a:rPr lang="ru-RU" dirty="0" smtClean="0"/>
              <a:t/>
            </a:r>
            <a:br>
              <a:rPr lang="ru-RU" dirty="0" smtClean="0"/>
            </a:br>
            <a:endParaRPr lang="ru-RU" dirty="0"/>
          </a:p>
        </p:txBody>
      </p:sp>
      <p:pic>
        <p:nvPicPr>
          <p:cNvPr id="5" name="Содержимое 4" descr="\\Server\doc\bibliografiya\kitablaaaar\img722.jpg"/>
          <p:cNvPicPr>
            <a:picLocks noGrp="1"/>
          </p:cNvPicPr>
          <p:nvPr>
            <p:ph idx="1"/>
          </p:nvPr>
        </p:nvPicPr>
        <p:blipFill>
          <a:blip r:embed="rId3" cstate="print"/>
          <a:stretch>
            <a:fillRect/>
          </a:stretch>
        </p:blipFill>
        <p:spPr bwMode="auto">
          <a:xfrm>
            <a:off x="5073130" y="1537061"/>
            <a:ext cx="2115589" cy="3325091"/>
          </a:xfrm>
          <a:prstGeom prst="rect">
            <a:avLst/>
          </a:prstGeom>
          <a:solidFill>
            <a:srgbClr val="FFFFFF">
              <a:shade val="85000"/>
            </a:srgbClr>
          </a:solidFill>
          <a:ln w="88900" cap="sq">
            <a:solidFill>
              <a:srgbClr val="A50021"/>
            </a:solidFill>
            <a:miter lim="800000"/>
          </a:ln>
          <a:effectLst>
            <a:glow rad="139700">
              <a:schemeClr val="accent6">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Текст 3"/>
          <p:cNvSpPr>
            <a:spLocks noGrp="1"/>
          </p:cNvSpPr>
          <p:nvPr>
            <p:ph type="body" sz="half" idx="2"/>
          </p:nvPr>
        </p:nvSpPr>
        <p:spPr>
          <a:xfrm>
            <a:off x="1285852" y="2928935"/>
            <a:ext cx="3643338" cy="2786082"/>
          </a:xfrm>
        </p:spPr>
        <p:txBody>
          <a:bodyPr>
            <a:normAutofit/>
          </a:bodyPr>
          <a:lstStyle/>
          <a:p>
            <a:r>
              <a:rPr lang="az-Latn-AZ" sz="1800" b="1" i="1" dirty="0" smtClean="0">
                <a:solidFill>
                  <a:srgbClr val="A50021"/>
                </a:solidFill>
                <a:latin typeface="Times New Roman" pitchFamily="18" charset="0"/>
                <a:cs typeface="Times New Roman" pitchFamily="18" charset="0"/>
              </a:rPr>
              <a:t>100 uşağı olan Stan-Bolovan öz ailəsini dolandırmaq üçün yola çıxdı. Onun başına nələr gəldi? Divi necə aldatdı? Bu sualların cavabını nağılı oxuyanda bilərsən. Kitaba daxil olmuş başqa nağıllar da çox maraqlıdır.</a:t>
            </a:r>
            <a:endParaRPr lang="ru-RU" sz="1800" b="1" i="1" dirty="0" smtClean="0">
              <a:solidFill>
                <a:srgbClr val="A50021"/>
              </a:solidFill>
              <a:latin typeface="Times New Roman" pitchFamily="18" charset="0"/>
              <a:cs typeface="Times New Roman" pitchFamily="18" charset="0"/>
            </a:endParaRPr>
          </a:p>
          <a:p>
            <a:endParaRPr lang="ru-RU" dirty="0"/>
          </a:p>
        </p:txBody>
      </p:sp>
    </p:spTree>
  </p:cSld>
  <p:clrMapOvr>
    <a:masterClrMapping/>
  </p:clrMapOvr>
  <p:transition advTm="20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Фиалка трёхцветная">
            <a:hlinkClick r:id="rId2" tooltip="Фиалка трёхцветная"/>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642918"/>
            <a:ext cx="3614734" cy="1643074"/>
          </a:xfrm>
        </p:spPr>
        <p:txBody>
          <a:bodyPr>
            <a:noAutofit/>
          </a:bodyPr>
          <a:lstStyle/>
          <a:p>
            <a:r>
              <a:rPr lang="az-Latn-AZ" dirty="0" smtClean="0">
                <a:solidFill>
                  <a:srgbClr val="FFC000"/>
                </a:solidFill>
                <a:latin typeface="Times New Roman" pitchFamily="18" charset="0"/>
                <a:cs typeface="Times New Roman" pitchFamily="18" charset="0"/>
              </a:rPr>
              <a:t>Səmədli Ə. Qanlı bənövşə : nağıl və hekayələr.  – B.: Azərbaycan Ensiklopediyası, 1996, - 48 s.</a:t>
            </a:r>
            <a:r>
              <a:rPr lang="ru-RU" dirty="0" smtClean="0">
                <a:solidFill>
                  <a:srgbClr val="FFC000"/>
                </a:solidFill>
                <a:latin typeface="Times New Roman" pitchFamily="18" charset="0"/>
                <a:cs typeface="Times New Roman" pitchFamily="18" charset="0"/>
              </a:rPr>
              <a:t/>
            </a:r>
            <a:br>
              <a:rPr lang="ru-RU" dirty="0" smtClean="0">
                <a:solidFill>
                  <a:srgbClr val="FFC000"/>
                </a:solidFill>
                <a:latin typeface="Times New Roman" pitchFamily="18" charset="0"/>
                <a:cs typeface="Times New Roman" pitchFamily="18" charset="0"/>
              </a:rPr>
            </a:br>
            <a:endParaRPr lang="ru-RU" dirty="0">
              <a:solidFill>
                <a:srgbClr val="FFC000"/>
              </a:solidFill>
              <a:latin typeface="Times New Roman" pitchFamily="18" charset="0"/>
              <a:cs typeface="Times New Roman" pitchFamily="18" charset="0"/>
            </a:endParaRPr>
          </a:p>
        </p:txBody>
      </p:sp>
      <p:pic>
        <p:nvPicPr>
          <p:cNvPr id="5" name="Содержимое 4" descr="\\Server\doc\bibliografiya\kitablaaaar\img704.jpg"/>
          <p:cNvPicPr>
            <a:picLocks noGrp="1"/>
          </p:cNvPicPr>
          <p:nvPr>
            <p:ph idx="1"/>
          </p:nvPr>
        </p:nvPicPr>
        <p:blipFill>
          <a:blip r:embed="rId4" cstate="print"/>
          <a:stretch>
            <a:fillRect/>
          </a:stretch>
        </p:blipFill>
        <p:spPr bwMode="auto">
          <a:xfrm>
            <a:off x="6000760" y="1214422"/>
            <a:ext cx="2928958" cy="4500594"/>
          </a:xfrm>
          <a:prstGeom prst="rect">
            <a:avLst/>
          </a:prstGeom>
          <a:solidFill>
            <a:srgbClr val="FFFFFF">
              <a:shade val="85000"/>
            </a:srgbClr>
          </a:solidFill>
          <a:ln w="190500" cap="rnd">
            <a:solidFill>
              <a:srgbClr val="FFC0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Текст 3"/>
          <p:cNvSpPr>
            <a:spLocks noGrp="1"/>
          </p:cNvSpPr>
          <p:nvPr>
            <p:ph type="body" sz="half" idx="2"/>
          </p:nvPr>
        </p:nvSpPr>
        <p:spPr>
          <a:xfrm>
            <a:off x="457200" y="3643314"/>
            <a:ext cx="4043362" cy="2714644"/>
          </a:xfrm>
        </p:spPr>
        <p:txBody>
          <a:bodyPr>
            <a:normAutofit fontScale="70000" lnSpcReduction="20000"/>
          </a:bodyPr>
          <a:lstStyle/>
          <a:p>
            <a:r>
              <a:rPr lang="az-Latn-AZ" sz="2600" b="1" i="1" dirty="0" smtClean="0">
                <a:solidFill>
                  <a:srgbClr val="FFC000"/>
                </a:solidFill>
                <a:latin typeface="Times New Roman" pitchFamily="18" charset="0"/>
                <a:cs typeface="Times New Roman" pitchFamily="18" charset="0"/>
              </a:rPr>
              <a:t>Azyaşlı uşaqlar üçün nəzərdə tutulmuş bu kitaba tanınmış yazıçı Əli Səmədlinin müxtəlif mövzularda yazdığı nağıl və hekayələri toplanmışdır. Qarabağ hadisələrindən bəhs edən “Qanlı bənövşə” hekayəsi isə Azərbaycan Respublikası Uşaq Fondu və “Savalan” qəzeti redaksiyasının elan etdiyi müsabiqədə I mükafata layiq görülmüşdür.</a:t>
            </a:r>
            <a:endParaRPr lang="ru-RU" sz="2600" b="1" i="1" dirty="0" smtClean="0">
              <a:solidFill>
                <a:srgbClr val="FFC000"/>
              </a:solidFill>
              <a:latin typeface="Times New Roman" pitchFamily="18" charset="0"/>
              <a:cs typeface="Times New Roman" pitchFamily="18" charset="0"/>
            </a:endParaRPr>
          </a:p>
          <a:p>
            <a:endParaRPr lang="ru-RU" dirty="0"/>
          </a:p>
        </p:txBody>
      </p:sp>
    </p:spTree>
  </p:cSld>
  <p:clrMapOvr>
    <a:masterClrMapping/>
  </p:clrMapOvr>
  <p:transition advTm="20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Администратор\Мои документы\Мои рисунки\ramka8.jpeg"/>
          <p:cNvPicPr>
            <a:picLocks noChangeAspect="1" noChangeArrowheads="1"/>
          </p:cNvPicPr>
          <p:nvPr/>
        </p:nvPicPr>
        <p:blipFill>
          <a:blip r:embed="rId2" cstate="print"/>
          <a:srcRect/>
          <a:stretch>
            <a:fillRect/>
          </a:stretch>
        </p:blipFill>
        <p:spPr bwMode="auto">
          <a:xfrm>
            <a:off x="1" y="0"/>
            <a:ext cx="9144000" cy="6857999"/>
          </a:xfrm>
          <a:prstGeom prst="rect">
            <a:avLst/>
          </a:prstGeom>
          <a:noFill/>
        </p:spPr>
      </p:pic>
      <p:sp>
        <p:nvSpPr>
          <p:cNvPr id="2" name="Заголовок 1"/>
          <p:cNvSpPr>
            <a:spLocks noGrp="1"/>
          </p:cNvSpPr>
          <p:nvPr>
            <p:ph type="title"/>
          </p:nvPr>
        </p:nvSpPr>
        <p:spPr>
          <a:xfrm>
            <a:off x="3071802" y="928670"/>
            <a:ext cx="2571768" cy="1357322"/>
          </a:xfrm>
        </p:spPr>
        <p:txBody>
          <a:bodyPr>
            <a:noAutofit/>
          </a:bodyPr>
          <a:lstStyle/>
          <a:p>
            <a:r>
              <a:rPr lang="az-Latn-AZ" dirty="0" smtClean="0">
                <a:solidFill>
                  <a:srgbClr val="336600"/>
                </a:solidFill>
                <a:latin typeface="Times New Roman" pitchFamily="18" charset="0"/>
                <a:cs typeface="Times New Roman" pitchFamily="18" charset="0"/>
              </a:rPr>
              <a:t>Təbiət haqqında hekayələr. – B.: Çaşıoğlu, 2010. – 95 s.</a:t>
            </a:r>
            <a:r>
              <a:rPr lang="ru-RU" dirty="0" smtClean="0">
                <a:solidFill>
                  <a:srgbClr val="336600"/>
                </a:solidFill>
                <a:latin typeface="Times New Roman" pitchFamily="18" charset="0"/>
                <a:cs typeface="Times New Roman" pitchFamily="18" charset="0"/>
              </a:rPr>
              <a:t/>
            </a:r>
            <a:br>
              <a:rPr lang="ru-RU" dirty="0" smtClean="0">
                <a:solidFill>
                  <a:srgbClr val="336600"/>
                </a:solidFill>
                <a:latin typeface="Times New Roman" pitchFamily="18" charset="0"/>
                <a:cs typeface="Times New Roman" pitchFamily="18" charset="0"/>
              </a:rPr>
            </a:br>
            <a:endParaRPr lang="ru-RU" dirty="0">
              <a:solidFill>
                <a:srgbClr val="336600"/>
              </a:solidFill>
              <a:latin typeface="Times New Roman" pitchFamily="18" charset="0"/>
              <a:cs typeface="Times New Roman" pitchFamily="18" charset="0"/>
            </a:endParaRPr>
          </a:p>
        </p:txBody>
      </p:sp>
      <p:pic>
        <p:nvPicPr>
          <p:cNvPr id="5" name="Содержимое 4" descr="\\Server\doc\bibliografiya\kitablaaaar\img714.jpg"/>
          <p:cNvPicPr>
            <a:picLocks noGrp="1"/>
          </p:cNvPicPr>
          <p:nvPr>
            <p:ph idx="1"/>
          </p:nvPr>
        </p:nvPicPr>
        <p:blipFill>
          <a:blip r:embed="rId3" cstate="print"/>
          <a:stretch>
            <a:fillRect/>
          </a:stretch>
        </p:blipFill>
        <p:spPr bwMode="auto">
          <a:xfrm>
            <a:off x="6000760" y="1285860"/>
            <a:ext cx="2182091" cy="3970366"/>
          </a:xfrm>
          <a:prstGeom prst="rect">
            <a:avLst/>
          </a:prstGeom>
          <a:solidFill>
            <a:srgbClr val="FFFFFF">
              <a:shade val="85000"/>
            </a:srgbClr>
          </a:solidFill>
          <a:ln w="88900" cap="sq">
            <a:solidFill>
              <a:srgbClr val="FFFF00"/>
            </a:solidFill>
            <a:miter lim="800000"/>
          </a:ln>
          <a:effectLst>
            <a:glow rad="228600">
              <a:schemeClr val="accent1">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Текст 3"/>
          <p:cNvSpPr>
            <a:spLocks noGrp="1"/>
          </p:cNvSpPr>
          <p:nvPr>
            <p:ph type="body" sz="half" idx="2"/>
          </p:nvPr>
        </p:nvSpPr>
        <p:spPr>
          <a:xfrm>
            <a:off x="2928926" y="1714488"/>
            <a:ext cx="3071834" cy="3571899"/>
          </a:xfrm>
        </p:spPr>
        <p:txBody>
          <a:bodyPr>
            <a:normAutofit lnSpcReduction="10000"/>
          </a:bodyPr>
          <a:lstStyle/>
          <a:p>
            <a:endParaRPr lang="az-Latn-AZ" sz="2200" b="1" i="1" dirty="0" smtClean="0">
              <a:solidFill>
                <a:srgbClr val="336600"/>
              </a:solidFill>
              <a:latin typeface="Times New Roman" pitchFamily="18" charset="0"/>
              <a:cs typeface="Times New Roman" pitchFamily="18" charset="0"/>
            </a:endParaRPr>
          </a:p>
          <a:p>
            <a:r>
              <a:rPr lang="az-Latn-AZ" sz="2200" b="1" i="1" dirty="0" smtClean="0">
                <a:solidFill>
                  <a:srgbClr val="336600"/>
                </a:solidFill>
                <a:latin typeface="Times New Roman" pitchFamily="18" charset="0"/>
                <a:cs typeface="Times New Roman" pitchFamily="18" charset="0"/>
              </a:rPr>
              <a:t>Kitabda Konstantin Uşinski, Georgi Skrebiski, Vitali Bianki, Konstantin Paustovski kimi məşhur rus yazıçılarının təbiət haqqında hekayələri toplanmışdır. Bu hekayələrdən siz çox şey öyrənə bilərsiniz.</a:t>
            </a:r>
            <a:endParaRPr lang="ru-RU" sz="2200" b="1" i="1" dirty="0" smtClean="0">
              <a:solidFill>
                <a:srgbClr val="336600"/>
              </a:solidFill>
              <a:latin typeface="Times New Roman" pitchFamily="18" charset="0"/>
              <a:cs typeface="Times New Roman" pitchFamily="18" charset="0"/>
            </a:endParaRPr>
          </a:p>
          <a:p>
            <a:endParaRPr lang="ru-RU" b="1" i="1" dirty="0"/>
          </a:p>
        </p:txBody>
      </p:sp>
    </p:spTree>
  </p:cSld>
  <p:clrMapOvr>
    <a:masterClrMapping/>
  </p:clrMapOvr>
  <p:transition advTm="20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Documents and Settings\Администратор\Мои документы\Мои рисунки\рамка32.jpg"/>
          <p:cNvPicPr>
            <a:picLocks noChangeAspect="1" noChangeArrowheads="1"/>
          </p:cNvPicPr>
          <p:nvPr/>
        </p:nvPicPr>
        <p:blipFill>
          <a:blip r:embed="rId2" cstate="print"/>
          <a:srcRect/>
          <a:stretch>
            <a:fillRect/>
          </a:stretch>
        </p:blipFill>
        <p:spPr bwMode="auto">
          <a:xfrm>
            <a:off x="0" y="0"/>
            <a:ext cx="9144000" cy="6572272"/>
          </a:xfrm>
          <a:prstGeom prst="rect">
            <a:avLst/>
          </a:prstGeom>
          <a:noFill/>
        </p:spPr>
      </p:pic>
      <p:sp>
        <p:nvSpPr>
          <p:cNvPr id="2" name="Заголовок 1"/>
          <p:cNvSpPr>
            <a:spLocks noGrp="1"/>
          </p:cNvSpPr>
          <p:nvPr>
            <p:ph type="title"/>
          </p:nvPr>
        </p:nvSpPr>
        <p:spPr>
          <a:xfrm>
            <a:off x="1785918" y="1428736"/>
            <a:ext cx="3071834" cy="1143008"/>
          </a:xfrm>
        </p:spPr>
        <p:txBody>
          <a:bodyPr>
            <a:normAutofit/>
          </a:bodyPr>
          <a:lstStyle/>
          <a:p>
            <a:r>
              <a:rPr lang="az-Latn-AZ" i="1" dirty="0" smtClean="0">
                <a:solidFill>
                  <a:srgbClr val="7030A0"/>
                </a:solidFill>
                <a:effectLst>
                  <a:glow rad="139700">
                    <a:schemeClr val="accent1">
                      <a:satMod val="175000"/>
                      <a:alpha val="40000"/>
                    </a:schemeClr>
                  </a:glow>
                </a:effectLst>
                <a:latin typeface="Times New Roman" pitchFamily="18" charset="0"/>
                <a:cs typeface="Times New Roman" pitchFamily="18" charset="0"/>
              </a:rPr>
              <a:t>Trevers P. Meri Poppins. – B.: Çaşıoğlu, 2009. – 152 s.</a:t>
            </a:r>
            <a:r>
              <a:rPr lang="ru-RU" i="1" dirty="0" smtClean="0">
                <a:solidFill>
                  <a:srgbClr val="7030A0"/>
                </a:solidFill>
                <a:effectLst>
                  <a:glow rad="139700">
                    <a:schemeClr val="accent1">
                      <a:satMod val="175000"/>
                      <a:alpha val="40000"/>
                    </a:schemeClr>
                  </a:glow>
                </a:effectLst>
                <a:latin typeface="Times New Roman" pitchFamily="18" charset="0"/>
                <a:cs typeface="Times New Roman" pitchFamily="18" charset="0"/>
              </a:rPr>
              <a:t/>
            </a:r>
            <a:br>
              <a:rPr lang="ru-RU" i="1" dirty="0" smtClean="0">
                <a:solidFill>
                  <a:srgbClr val="7030A0"/>
                </a:solidFill>
                <a:effectLst>
                  <a:glow rad="139700">
                    <a:schemeClr val="accent1">
                      <a:satMod val="175000"/>
                      <a:alpha val="40000"/>
                    </a:schemeClr>
                  </a:glow>
                </a:effectLst>
                <a:latin typeface="Times New Roman" pitchFamily="18" charset="0"/>
                <a:cs typeface="Times New Roman" pitchFamily="18" charset="0"/>
              </a:rPr>
            </a:br>
            <a:endParaRPr lang="ru-RU" i="1" dirty="0">
              <a:solidFill>
                <a:srgbClr val="7030A0"/>
              </a:solidFill>
              <a:effectLst>
                <a:glow rad="139700">
                  <a:schemeClr val="accent1">
                    <a:satMod val="175000"/>
                    <a:alpha val="40000"/>
                  </a:schemeClr>
                </a:glow>
              </a:effectLst>
              <a:latin typeface="Times New Roman" pitchFamily="18" charset="0"/>
              <a:cs typeface="Times New Roman" pitchFamily="18" charset="0"/>
            </a:endParaRPr>
          </a:p>
        </p:txBody>
      </p:sp>
      <p:pic>
        <p:nvPicPr>
          <p:cNvPr id="5" name="Содержимое 4" descr="\\Server\doc\bibliografiya\kitablaaaar\img712.jpg"/>
          <p:cNvPicPr>
            <a:picLocks noGrp="1"/>
          </p:cNvPicPr>
          <p:nvPr>
            <p:ph idx="1"/>
          </p:nvPr>
        </p:nvPicPr>
        <p:blipFill>
          <a:blip r:embed="rId3" cstate="print"/>
          <a:stretch>
            <a:fillRect/>
          </a:stretch>
        </p:blipFill>
        <p:spPr bwMode="auto">
          <a:xfrm>
            <a:off x="4929190" y="1000108"/>
            <a:ext cx="2814374" cy="4643470"/>
          </a:xfrm>
          <a:prstGeom prst="ellipse">
            <a:avLst/>
          </a:prstGeom>
          <a:ln w="63500" cap="rnd">
            <a:solidFill>
              <a:srgbClr val="99336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Текст 3"/>
          <p:cNvSpPr>
            <a:spLocks noGrp="1"/>
          </p:cNvSpPr>
          <p:nvPr>
            <p:ph type="body" sz="half" idx="2"/>
          </p:nvPr>
        </p:nvSpPr>
        <p:spPr>
          <a:xfrm>
            <a:off x="1428728" y="2714621"/>
            <a:ext cx="3286148" cy="2857520"/>
          </a:xfrm>
        </p:spPr>
        <p:txBody>
          <a:bodyPr>
            <a:normAutofit/>
          </a:bodyPr>
          <a:lstStyle/>
          <a:p>
            <a:r>
              <a:rPr lang="az-Latn-AZ" sz="2000" b="1" i="1" dirty="0" smtClean="0">
                <a:solidFill>
                  <a:srgbClr val="7030A0"/>
                </a:solidFill>
                <a:effectLst>
                  <a:glow rad="139700">
                    <a:schemeClr val="accent1">
                      <a:satMod val="175000"/>
                      <a:alpha val="40000"/>
                    </a:schemeClr>
                  </a:glow>
                </a:effectLst>
                <a:latin typeface="Times New Roman" pitchFamily="18" charset="0"/>
                <a:cs typeface="Times New Roman" pitchFamily="18" charset="0"/>
              </a:rPr>
              <a:t>Əziz dost! Albalı küçəsi, 17 nömrəli evdə yaşayan dəcəllər və onların qeyri-adi dayəsi Meri Poppinsin sərgüzəştləri ilə tanış olmaq istəyirsənsə, bu kitabı oxu. Çox maraqlı hadisələrin şahidi olacaqsan.</a:t>
            </a:r>
            <a:endParaRPr lang="ru-RU" sz="2000" b="1" i="1" dirty="0" smtClean="0">
              <a:solidFill>
                <a:srgbClr val="7030A0"/>
              </a:solidFill>
              <a:effectLst>
                <a:glow rad="139700">
                  <a:schemeClr val="accent1">
                    <a:satMod val="175000"/>
                    <a:alpha val="40000"/>
                  </a:schemeClr>
                </a:glow>
              </a:effectLst>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spTree>
  </p:cSld>
  <p:clrMapOvr>
    <a:masterClrMapping/>
  </p:clrMapOvr>
  <p:transition advTm="20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91680" y="2420888"/>
            <a:ext cx="5760640" cy="400110"/>
          </a:xfrm>
          <a:prstGeom prst="rect">
            <a:avLst/>
          </a:prstGeom>
          <a:noFill/>
        </p:spPr>
        <p:txBody>
          <a:bodyPr wrap="square" rtlCol="0">
            <a:spAutoFit/>
          </a:bodyPr>
          <a:lstStyle/>
          <a:p>
            <a:r>
              <a:rPr lang="en-US" sz="2000" b="1" i="1" dirty="0" smtClean="0">
                <a:solidFill>
                  <a:srgbClr val="009900"/>
                </a:solidFill>
                <a:latin typeface="Times New Roman" pitchFamily="18" charset="0"/>
                <a:cs typeface="Times New Roman" pitchFamily="18" charset="0"/>
              </a:rPr>
              <a:t>T</a:t>
            </a:r>
            <a:r>
              <a:rPr lang="az-Latn-AZ" sz="2000" b="1" i="1" dirty="0" smtClean="0">
                <a:solidFill>
                  <a:srgbClr val="009900"/>
                </a:solidFill>
                <a:latin typeface="Times New Roman" pitchFamily="18" charset="0"/>
                <a:cs typeface="Times New Roman" pitchFamily="18" charset="0"/>
              </a:rPr>
              <a:t>ərtib etdi :                                            Əhmədova S.</a:t>
            </a:r>
            <a:endParaRPr lang="ru-RU" sz="2000" b="1" i="1" dirty="0">
              <a:solidFill>
                <a:srgbClr val="009900"/>
              </a:solidFill>
              <a:latin typeface="Times New Roman" pitchFamily="18" charset="0"/>
              <a:cs typeface="Times New Roman" pitchFamily="18" charset="0"/>
            </a:endParaRPr>
          </a:p>
        </p:txBody>
      </p:sp>
    </p:spTree>
    <p:extLst>
      <p:ext uri="{BB962C8B-B14F-4D97-AF65-F5344CB8AC3E}">
        <p14:creationId xmlns:p14="http://schemas.microsoft.com/office/powerpoint/2010/main" val="3489015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Documents and Settings\Администратор\Мои документы\Мои рисунки\ramk10.jpg"/>
          <p:cNvPicPr>
            <a:picLocks noChangeAspect="1" noChangeArrowheads="1"/>
          </p:cNvPicPr>
          <p:nvPr/>
        </p:nvPicPr>
        <p:blipFill>
          <a:blip r:embed="rId2" cstate="print"/>
          <a:srcRect/>
          <a:stretch>
            <a:fillRect/>
          </a:stretch>
        </p:blipFill>
        <p:spPr bwMode="auto">
          <a:xfrm rot="16200000">
            <a:off x="908820" y="2877338"/>
            <a:ext cx="3111517" cy="4500594"/>
          </a:xfrm>
          <a:prstGeom prst="rect">
            <a:avLst/>
          </a:prstGeom>
          <a:noFill/>
        </p:spPr>
      </p:pic>
      <p:sp>
        <p:nvSpPr>
          <p:cNvPr id="8" name="Заголовок 7"/>
          <p:cNvSpPr>
            <a:spLocks noGrp="1"/>
          </p:cNvSpPr>
          <p:nvPr>
            <p:ph type="title"/>
          </p:nvPr>
        </p:nvSpPr>
        <p:spPr>
          <a:xfrm>
            <a:off x="1214414" y="273050"/>
            <a:ext cx="3357586" cy="1162050"/>
          </a:xfrm>
        </p:spPr>
        <p:txBody>
          <a:bodyPr anchor="ctr" anchorCtr="0">
            <a:normAutofit fontScale="90000"/>
          </a:bodyPr>
          <a:lstStyle/>
          <a:p>
            <a:r>
              <a:rPr lang="az-Latn-AZ" dirty="0" smtClean="0"/>
              <a:t/>
            </a:r>
            <a:br>
              <a:rPr lang="az-Latn-AZ" dirty="0" smtClean="0"/>
            </a:br>
            <a:r>
              <a:rPr lang="az-Latn-AZ" dirty="0"/>
              <a:t/>
            </a:r>
            <a:br>
              <a:rPr lang="az-Latn-AZ" dirty="0"/>
            </a:br>
            <a:r>
              <a:rPr lang="az-Latn-AZ" sz="2200" dirty="0" smtClean="0">
                <a:solidFill>
                  <a:srgbClr val="993300"/>
                </a:solidFill>
                <a:effectLst>
                  <a:glow rad="139700">
                    <a:schemeClr val="accent1">
                      <a:satMod val="175000"/>
                      <a:alpha val="40000"/>
                    </a:schemeClr>
                  </a:glow>
                </a:effectLst>
                <a:latin typeface="Times New Roman" pitchFamily="18" charset="0"/>
                <a:cs typeface="Times New Roman" pitchFamily="18" charset="0"/>
              </a:rPr>
              <a:t>Namuslu oğru : dünya xalqlarının nağılları. – B.: “Göyərçin”in kitabxanası, 2007. – 18 s.</a:t>
            </a:r>
            <a:r>
              <a:rPr lang="ru-RU" sz="2200" dirty="0" smtClean="0">
                <a:solidFill>
                  <a:srgbClr val="993300"/>
                </a:solidFill>
                <a:effectLst>
                  <a:glow rad="139700">
                    <a:schemeClr val="accent1">
                      <a:satMod val="175000"/>
                      <a:alpha val="40000"/>
                    </a:schemeClr>
                  </a:glow>
                </a:effectLst>
                <a:latin typeface="Times New Roman" pitchFamily="18" charset="0"/>
                <a:cs typeface="Times New Roman" pitchFamily="18" charset="0"/>
              </a:rPr>
              <a:t/>
            </a:r>
            <a:br>
              <a:rPr lang="ru-RU" sz="2200" dirty="0" smtClean="0">
                <a:solidFill>
                  <a:srgbClr val="993300"/>
                </a:solidFill>
                <a:effectLst>
                  <a:glow rad="139700">
                    <a:schemeClr val="accent1">
                      <a:satMod val="175000"/>
                      <a:alpha val="40000"/>
                    </a:schemeClr>
                  </a:glow>
                </a:effectLst>
                <a:latin typeface="Times New Roman" pitchFamily="18" charset="0"/>
                <a:cs typeface="Times New Roman" pitchFamily="18" charset="0"/>
              </a:rPr>
            </a:br>
            <a:r>
              <a:rPr lang="ru-RU" dirty="0">
                <a:solidFill>
                  <a:schemeClr val="accent6">
                    <a:lumMod val="75000"/>
                  </a:schemeClr>
                </a:solidFill>
              </a:rPr>
              <a:t/>
            </a:r>
            <a:br>
              <a:rPr lang="ru-RU" dirty="0">
                <a:solidFill>
                  <a:schemeClr val="accent6">
                    <a:lumMod val="75000"/>
                  </a:schemeClr>
                </a:solidFill>
              </a:rPr>
            </a:br>
            <a:endParaRPr lang="ru-RU" dirty="0">
              <a:solidFill>
                <a:schemeClr val="accent6">
                  <a:lumMod val="75000"/>
                </a:schemeClr>
              </a:solidFill>
            </a:endParaRPr>
          </a:p>
        </p:txBody>
      </p:sp>
      <p:pic>
        <p:nvPicPr>
          <p:cNvPr id="11" name="Содержимое 10"/>
          <p:cNvPicPr>
            <a:picLocks noGrp="1"/>
          </p:cNvPicPr>
          <p:nvPr>
            <p:ph idx="1"/>
          </p:nvPr>
        </p:nvPicPr>
        <p:blipFill>
          <a:blip r:embed="rId3" cstate="print"/>
          <a:stretch>
            <a:fillRect/>
          </a:stretch>
        </p:blipFill>
        <p:spPr bwMode="auto">
          <a:xfrm>
            <a:off x="4786314" y="500042"/>
            <a:ext cx="3786214" cy="5286412"/>
          </a:xfrm>
          <a:prstGeom prst="rect">
            <a:avLst/>
          </a:prstGeom>
          <a:ln w="190500" cap="sq">
            <a:solidFill>
              <a:srgbClr val="9933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Текст 9"/>
          <p:cNvSpPr>
            <a:spLocks noGrp="1"/>
          </p:cNvSpPr>
          <p:nvPr>
            <p:ph type="body" sz="half" idx="2"/>
          </p:nvPr>
        </p:nvSpPr>
        <p:spPr>
          <a:xfrm>
            <a:off x="1142976" y="1435100"/>
            <a:ext cx="3143272" cy="4691063"/>
          </a:xfrm>
        </p:spPr>
        <p:txBody>
          <a:bodyPr anchor="ctr" anchorCtr="0">
            <a:normAutofit/>
          </a:bodyPr>
          <a:lstStyle/>
          <a:p>
            <a:r>
              <a:rPr lang="az-Latn-AZ" sz="2800" b="1" i="1" dirty="0" smtClean="0">
                <a:solidFill>
                  <a:srgbClr val="993300"/>
                </a:solidFill>
                <a:effectLst>
                  <a:glow rad="139700">
                    <a:schemeClr val="accent1">
                      <a:satMod val="175000"/>
                      <a:alpha val="40000"/>
                    </a:schemeClr>
                  </a:glow>
                </a:effectLst>
                <a:latin typeface="Times New Roman" pitchFamily="18" charset="0"/>
                <a:cs typeface="Times New Roman" pitchFamily="18" charset="0"/>
              </a:rPr>
              <a:t>Kitaba macar, fransız, italyan və başqa xalqların nağılları daxil edilmişdir</a:t>
            </a:r>
            <a:r>
              <a:rPr lang="az-Latn-AZ" b="1" i="1" dirty="0" smtClean="0">
                <a:solidFill>
                  <a:srgbClr val="993300"/>
                </a:solidFill>
                <a:effectLst>
                  <a:glow rad="139700">
                    <a:schemeClr val="accent1">
                      <a:satMod val="175000"/>
                      <a:alpha val="40000"/>
                    </a:schemeClr>
                  </a:glow>
                </a:effectLst>
              </a:rPr>
              <a:t>.</a:t>
            </a:r>
            <a:endParaRPr lang="ru-RU" b="1" i="1" dirty="0">
              <a:solidFill>
                <a:srgbClr val="993300"/>
              </a:solidFill>
              <a:effectLst>
                <a:glow rad="139700">
                  <a:schemeClr val="accent1">
                    <a:satMod val="175000"/>
                    <a:alpha val="40000"/>
                  </a:schemeClr>
                </a:glow>
              </a:effectLst>
            </a:endParaRPr>
          </a:p>
        </p:txBody>
      </p:sp>
    </p:spTree>
  </p:cSld>
  <p:clrMapOvr>
    <a:masterClrMapping/>
  </p:clrMapOvr>
  <p:transition advTm="2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Администратор\Мои документы\Мои рисунки\рамка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Заголовок 4"/>
          <p:cNvSpPr>
            <a:spLocks noGrp="1"/>
          </p:cNvSpPr>
          <p:nvPr>
            <p:ph type="title"/>
          </p:nvPr>
        </p:nvSpPr>
        <p:spPr>
          <a:xfrm>
            <a:off x="1428728" y="857232"/>
            <a:ext cx="2786082" cy="1428760"/>
          </a:xfrm>
        </p:spPr>
        <p:txBody>
          <a:bodyPr>
            <a:normAutofit/>
          </a:bodyPr>
          <a:lstStyle/>
          <a:p>
            <a:r>
              <a:rPr lang="az-Latn-AZ" dirty="0">
                <a:solidFill>
                  <a:schemeClr val="accent6">
                    <a:lumMod val="75000"/>
                  </a:schemeClr>
                </a:solidFill>
                <a:effectLst>
                  <a:glow rad="228600">
                    <a:schemeClr val="accent1">
                      <a:satMod val="175000"/>
                      <a:alpha val="40000"/>
                    </a:schemeClr>
                  </a:glow>
                </a:effectLst>
                <a:latin typeface="Times New Roman" pitchFamily="18" charset="0"/>
                <a:cs typeface="Times New Roman" pitchFamily="18" charset="0"/>
              </a:rPr>
              <a:t>Nuruqızı S. Bapbalaca əlifba. – B.: Aspoliqraf, 2010. – 196 s.</a:t>
            </a:r>
            <a:r>
              <a:rPr lang="ru-RU" dirty="0">
                <a:effectLst>
                  <a:glow rad="228600">
                    <a:schemeClr val="accent1">
                      <a:satMod val="175000"/>
                      <a:alpha val="40000"/>
                    </a:schemeClr>
                  </a:glow>
                </a:effectLst>
              </a:rPr>
              <a:t/>
            </a:r>
            <a:br>
              <a:rPr lang="ru-RU" dirty="0">
                <a:effectLst>
                  <a:glow rad="228600">
                    <a:schemeClr val="accent1">
                      <a:satMod val="175000"/>
                      <a:alpha val="40000"/>
                    </a:schemeClr>
                  </a:glow>
                </a:effectLst>
              </a:rPr>
            </a:br>
            <a:endParaRPr lang="ru-RU" dirty="0">
              <a:effectLst>
                <a:glow rad="228600">
                  <a:schemeClr val="accent1">
                    <a:satMod val="175000"/>
                    <a:alpha val="40000"/>
                  </a:schemeClr>
                </a:glow>
              </a:effectLst>
            </a:endParaRPr>
          </a:p>
        </p:txBody>
      </p:sp>
      <p:pic>
        <p:nvPicPr>
          <p:cNvPr id="8" name="Содержимое 7" descr="\\Server\doc\bibliografiya\kitablaaaar\img705.jpg"/>
          <p:cNvPicPr>
            <a:picLocks noGrp="1"/>
          </p:cNvPicPr>
          <p:nvPr>
            <p:ph idx="1"/>
          </p:nvPr>
        </p:nvPicPr>
        <p:blipFill>
          <a:blip r:embed="rId3" cstate="print"/>
          <a:stretch>
            <a:fillRect/>
          </a:stretch>
        </p:blipFill>
        <p:spPr bwMode="auto">
          <a:xfrm>
            <a:off x="5253932" y="857232"/>
            <a:ext cx="2675654" cy="4714908"/>
          </a:xfrm>
          <a:prstGeom prst="rect">
            <a:avLst/>
          </a:prstGeom>
          <a:ln w="190500" cap="sq">
            <a:solidFill>
              <a:srgbClr val="00B0F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Текст 6"/>
          <p:cNvSpPr>
            <a:spLocks noGrp="1"/>
          </p:cNvSpPr>
          <p:nvPr>
            <p:ph type="body" sz="half" idx="2"/>
          </p:nvPr>
        </p:nvSpPr>
        <p:spPr>
          <a:xfrm>
            <a:off x="1357290" y="2071679"/>
            <a:ext cx="3643338" cy="3786214"/>
          </a:xfrm>
        </p:spPr>
        <p:txBody>
          <a:bodyPr>
            <a:normAutofit fontScale="62500" lnSpcReduction="20000"/>
          </a:bodyPr>
          <a:lstStyle/>
          <a:p>
            <a:endParaRPr lang="az-Latn-AZ" dirty="0" smtClean="0"/>
          </a:p>
          <a:p>
            <a:endParaRPr lang="az-Latn-AZ" dirty="0"/>
          </a:p>
          <a:p>
            <a:r>
              <a:rPr lang="az-Latn-AZ" sz="2900" b="1" dirty="0" smtClean="0">
                <a:solidFill>
                  <a:schemeClr val="accent6">
                    <a:lumMod val="75000"/>
                  </a:schemeClr>
                </a:solidFill>
                <a:effectLst>
                  <a:glow rad="228600">
                    <a:schemeClr val="accent1">
                      <a:satMod val="175000"/>
                      <a:alpha val="40000"/>
                    </a:schemeClr>
                  </a:glow>
                </a:effectLst>
                <a:latin typeface="Times New Roman" pitchFamily="18" charset="0"/>
                <a:cs typeface="Times New Roman" pitchFamily="18" charset="0"/>
              </a:rPr>
              <a:t>Əziz </a:t>
            </a:r>
            <a:r>
              <a:rPr lang="az-Latn-AZ" sz="2900" b="1" dirty="0">
                <a:solidFill>
                  <a:schemeClr val="accent6">
                    <a:lumMod val="75000"/>
                  </a:schemeClr>
                </a:solidFill>
                <a:effectLst>
                  <a:glow rad="228600">
                    <a:schemeClr val="accent1">
                      <a:satMod val="175000"/>
                      <a:alpha val="40000"/>
                    </a:schemeClr>
                  </a:glow>
                </a:effectLst>
                <a:latin typeface="Times New Roman" pitchFamily="18" charset="0"/>
                <a:cs typeface="Times New Roman" pitchFamily="18" charset="0"/>
              </a:rPr>
              <a:t>uşaqlar, siz artıq 2-ci sinfə keçmisiz, əlfbanı </a:t>
            </a:r>
            <a:r>
              <a:rPr lang="az-Latn-AZ" sz="2900" b="1" dirty="0" smtClean="0">
                <a:solidFill>
                  <a:schemeClr val="accent6">
                    <a:lumMod val="75000"/>
                  </a:schemeClr>
                </a:solidFill>
                <a:effectLst>
                  <a:glow rad="228600">
                    <a:schemeClr val="accent1">
                      <a:satMod val="175000"/>
                      <a:alpha val="40000"/>
                    </a:schemeClr>
                  </a:glow>
                </a:effectLst>
                <a:latin typeface="Times New Roman" pitchFamily="18" charset="0"/>
                <a:cs typeface="Times New Roman" pitchFamily="18" charset="0"/>
              </a:rPr>
              <a:t>öyrənmisiniz </a:t>
            </a:r>
            <a:r>
              <a:rPr lang="az-Latn-AZ" sz="2900" b="1" dirty="0">
                <a:solidFill>
                  <a:schemeClr val="accent6">
                    <a:lumMod val="75000"/>
                  </a:schemeClr>
                </a:solidFill>
                <a:effectLst>
                  <a:glow rad="228600">
                    <a:schemeClr val="accent1">
                      <a:satMod val="175000"/>
                      <a:alpha val="40000"/>
                    </a:schemeClr>
                  </a:glow>
                </a:effectLst>
                <a:latin typeface="Times New Roman" pitchFamily="18" charset="0"/>
                <a:cs typeface="Times New Roman" pitchFamily="18" charset="0"/>
              </a:rPr>
              <a:t>və oxumağı da bacarırsınız. Bu kitab sizə həm keçdiyiniz dərsləri təkrarlamağa, həm də yeni bilgilər əldə etməyə kömək edəcəkdir. Burda siz ibtidai insanların saymağı, ipək toxumağı necə </a:t>
            </a:r>
            <a:r>
              <a:rPr lang="az-Latn-AZ" sz="2900" b="1" dirty="0" smtClean="0">
                <a:solidFill>
                  <a:schemeClr val="accent6">
                    <a:lumMod val="75000"/>
                  </a:schemeClr>
                </a:solidFill>
                <a:effectLst>
                  <a:glow rad="228600">
                    <a:schemeClr val="accent1">
                      <a:satMod val="175000"/>
                      <a:alpha val="40000"/>
                    </a:schemeClr>
                  </a:glow>
                </a:effectLst>
                <a:latin typeface="Times New Roman" pitchFamily="18" charset="0"/>
                <a:cs typeface="Times New Roman" pitchFamily="18" charset="0"/>
              </a:rPr>
              <a:t>öyrəndikləri, ölkəmizin </a:t>
            </a:r>
            <a:r>
              <a:rPr lang="az-Latn-AZ" sz="2900" b="1" dirty="0">
                <a:solidFill>
                  <a:schemeClr val="accent6">
                    <a:lumMod val="75000"/>
                  </a:schemeClr>
                </a:solidFill>
                <a:effectLst>
                  <a:glow rad="228600">
                    <a:schemeClr val="accent1">
                      <a:satMod val="175000"/>
                      <a:alpha val="40000"/>
                    </a:schemeClr>
                  </a:glow>
                </a:effectLst>
                <a:latin typeface="Times New Roman" pitchFamily="18" charset="0"/>
                <a:cs typeface="Times New Roman" pitchFamily="18" charset="0"/>
              </a:rPr>
              <a:t>niyə “Odlar yurdu” adlandırılması </a:t>
            </a:r>
            <a:r>
              <a:rPr lang="az-Latn-AZ" sz="2900" b="1" dirty="0" smtClean="0">
                <a:solidFill>
                  <a:schemeClr val="accent6">
                    <a:lumMod val="75000"/>
                  </a:schemeClr>
                </a:solidFill>
                <a:effectLst>
                  <a:glow rad="228600">
                    <a:schemeClr val="accent1">
                      <a:satMod val="175000"/>
                      <a:alpha val="40000"/>
                    </a:schemeClr>
                  </a:glow>
                </a:effectLst>
                <a:latin typeface="Times New Roman" pitchFamily="18" charset="0"/>
                <a:cs typeface="Times New Roman" pitchFamily="18" charset="0"/>
              </a:rPr>
              <a:t> və s. haqqında </a:t>
            </a:r>
            <a:r>
              <a:rPr lang="az-Latn-AZ" sz="2900" b="1" dirty="0">
                <a:solidFill>
                  <a:schemeClr val="accent6">
                    <a:lumMod val="75000"/>
                  </a:schemeClr>
                </a:solidFill>
                <a:effectLst>
                  <a:glow rad="228600">
                    <a:schemeClr val="accent1">
                      <a:satMod val="175000"/>
                      <a:alpha val="40000"/>
                    </a:schemeClr>
                  </a:glow>
                </a:effectLst>
                <a:latin typeface="Times New Roman" pitchFamily="18" charset="0"/>
                <a:cs typeface="Times New Roman" pitchFamily="18" charset="0"/>
              </a:rPr>
              <a:t>məlumat almaqla yanaşı, çoxlu tapmaca, yanıltmaclar da öyrənəcəksiniz.</a:t>
            </a:r>
            <a:endParaRPr lang="ru-RU" sz="2900" b="1" dirty="0">
              <a:solidFill>
                <a:schemeClr val="accent6">
                  <a:lumMod val="75000"/>
                </a:schemeClr>
              </a:solidFill>
              <a:effectLst>
                <a:glow rad="228600">
                  <a:schemeClr val="accent1">
                    <a:satMod val="175000"/>
                    <a:alpha val="40000"/>
                  </a:schemeClr>
                </a:glow>
              </a:effectLst>
              <a:latin typeface="Times New Roman" pitchFamily="18" charset="0"/>
              <a:cs typeface="Times New Roman" pitchFamily="18" charset="0"/>
            </a:endParaRPr>
          </a:p>
          <a:p>
            <a:r>
              <a:rPr lang="az-Latn-AZ" sz="1800" b="1" dirty="0">
                <a:solidFill>
                  <a:schemeClr val="accent6">
                    <a:lumMod val="75000"/>
                  </a:schemeClr>
                </a:solidFill>
                <a:effectLst>
                  <a:glow rad="228600">
                    <a:schemeClr val="accent1">
                      <a:satMod val="175000"/>
                      <a:alpha val="40000"/>
                    </a:schemeClr>
                  </a:glow>
                </a:effectLst>
                <a:latin typeface="Times New Roman" pitchFamily="18" charset="0"/>
                <a:cs typeface="Times New Roman" pitchFamily="18" charset="0"/>
              </a:rPr>
              <a:t> </a:t>
            </a:r>
            <a:endParaRPr lang="ru-RU" sz="1800" b="1" dirty="0">
              <a:solidFill>
                <a:schemeClr val="accent6">
                  <a:lumMod val="75000"/>
                </a:schemeClr>
              </a:solidFill>
              <a:effectLst>
                <a:glow rad="228600">
                  <a:schemeClr val="accent1">
                    <a:satMod val="175000"/>
                    <a:alpha val="40000"/>
                  </a:schemeClr>
                </a:glow>
              </a:effectLst>
              <a:latin typeface="Times New Roman" pitchFamily="18" charset="0"/>
              <a:cs typeface="Times New Roman" pitchFamily="18" charset="0"/>
            </a:endParaRPr>
          </a:p>
          <a:p>
            <a:endParaRPr lang="ru-RU" dirty="0"/>
          </a:p>
        </p:txBody>
      </p:sp>
    </p:spTree>
  </p:cSld>
  <p:clrMapOvr>
    <a:masterClrMapping/>
  </p:clrMapOvr>
  <p:transition advTm="2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Documents and Settings\Администратор\Мои документы\Мои рисунки\рамка38.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2" name="Заголовок 1"/>
          <p:cNvSpPr>
            <a:spLocks noGrp="1"/>
          </p:cNvSpPr>
          <p:nvPr>
            <p:ph type="title"/>
          </p:nvPr>
        </p:nvSpPr>
        <p:spPr>
          <a:xfrm>
            <a:off x="2071670" y="642918"/>
            <a:ext cx="2928958" cy="1857388"/>
          </a:xfrm>
        </p:spPr>
        <p:txBody>
          <a:bodyPr>
            <a:noAutofit/>
          </a:bodyPr>
          <a:lstStyle/>
          <a:p>
            <a:r>
              <a:rPr lang="az-Latn-AZ" sz="1800" dirty="0" smtClean="0">
                <a:solidFill>
                  <a:srgbClr val="009900"/>
                </a:solidFill>
                <a:latin typeface="Times New Roman" pitchFamily="18" charset="0"/>
                <a:cs typeface="Times New Roman" pitchFamily="18" charset="0"/>
              </a:rPr>
              <a:t>Pələng olmaq istəyən Pişik. – B.: Beşik,</a:t>
            </a:r>
            <a:r>
              <a:rPr lang="en-US" sz="1800" dirty="0" smtClean="0">
                <a:solidFill>
                  <a:srgbClr val="009900"/>
                </a:solidFill>
                <a:latin typeface="Times New Roman" pitchFamily="18" charset="0"/>
                <a:cs typeface="Times New Roman" pitchFamily="18" charset="0"/>
              </a:rPr>
              <a:t> </a:t>
            </a:r>
            <a:r>
              <a:rPr lang="az-Latn-AZ" sz="1800" dirty="0" smtClean="0">
                <a:solidFill>
                  <a:srgbClr val="009900"/>
                </a:solidFill>
                <a:latin typeface="Times New Roman" pitchFamily="18" charset="0"/>
                <a:cs typeface="Times New Roman" pitchFamily="18" charset="0"/>
              </a:rPr>
              <a:t>2008. – 34 s. – (Mən və mənim dünyam).</a:t>
            </a:r>
            <a:r>
              <a:rPr lang="ru-RU" sz="1800" dirty="0" smtClean="0">
                <a:solidFill>
                  <a:srgbClr val="009900"/>
                </a:solidFill>
                <a:latin typeface="Times New Roman" pitchFamily="18" charset="0"/>
                <a:cs typeface="Times New Roman" pitchFamily="18" charset="0"/>
              </a:rPr>
              <a:t/>
            </a:r>
            <a:br>
              <a:rPr lang="ru-RU" sz="1800" dirty="0" smtClean="0">
                <a:solidFill>
                  <a:srgbClr val="009900"/>
                </a:solidFill>
                <a:latin typeface="Times New Roman" pitchFamily="18" charset="0"/>
                <a:cs typeface="Times New Roman" pitchFamily="18" charset="0"/>
              </a:rPr>
            </a:br>
            <a:endParaRPr lang="ru-RU" sz="1800" dirty="0">
              <a:solidFill>
                <a:srgbClr val="009900"/>
              </a:solidFill>
              <a:latin typeface="Times New Roman" pitchFamily="18" charset="0"/>
              <a:cs typeface="Times New Roman" pitchFamily="18" charset="0"/>
            </a:endParaRPr>
          </a:p>
        </p:txBody>
      </p:sp>
      <p:pic>
        <p:nvPicPr>
          <p:cNvPr id="5" name="Содержимое 4" descr="\\Server\doc\bibliografiya\kitablaaaar\img733.jpg"/>
          <p:cNvPicPr>
            <a:picLocks noGrp="1"/>
          </p:cNvPicPr>
          <p:nvPr>
            <p:ph idx="1"/>
          </p:nvPr>
        </p:nvPicPr>
        <p:blipFill>
          <a:blip r:embed="rId3" cstate="print"/>
          <a:stretch>
            <a:fillRect/>
          </a:stretch>
        </p:blipFill>
        <p:spPr bwMode="auto">
          <a:xfrm>
            <a:off x="5143504" y="1000108"/>
            <a:ext cx="2643206" cy="4714908"/>
          </a:xfrm>
          <a:prstGeom prst="rect">
            <a:avLst/>
          </a:prstGeom>
          <a:solidFill>
            <a:srgbClr val="FFFFFF">
              <a:shade val="85000"/>
            </a:srgbClr>
          </a:solidFill>
          <a:ln w="88900" cap="sq">
            <a:solidFill>
              <a:srgbClr val="FF99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Текст 3"/>
          <p:cNvSpPr>
            <a:spLocks noGrp="1"/>
          </p:cNvSpPr>
          <p:nvPr>
            <p:ph type="body" sz="half" idx="2"/>
          </p:nvPr>
        </p:nvSpPr>
        <p:spPr>
          <a:xfrm>
            <a:off x="1928794" y="2143117"/>
            <a:ext cx="3000396" cy="3714776"/>
          </a:xfrm>
        </p:spPr>
        <p:txBody>
          <a:bodyPr anchor="ctr" anchorCtr="0">
            <a:normAutofit/>
          </a:bodyPr>
          <a:lstStyle/>
          <a:p>
            <a:r>
              <a:rPr lang="az-Latn-AZ" sz="2000" b="1" dirty="0" smtClean="0">
                <a:solidFill>
                  <a:srgbClr val="009900"/>
                </a:solidFill>
                <a:latin typeface="Times New Roman" pitchFamily="18" charset="0"/>
                <a:cs typeface="Times New Roman" pitchFamily="18" charset="0"/>
              </a:rPr>
              <a:t>Kitabda </a:t>
            </a:r>
            <a:r>
              <a:rPr lang="az-Latn-AZ" sz="2000" b="1" dirty="0">
                <a:solidFill>
                  <a:srgbClr val="009900"/>
                </a:solidFill>
                <a:latin typeface="Times New Roman" pitchFamily="18" charset="0"/>
                <a:cs typeface="Times New Roman" pitchFamily="18" charset="0"/>
              </a:rPr>
              <a:t>televizorda pələng görüb özünü </a:t>
            </a:r>
            <a:r>
              <a:rPr lang="az-Latn-AZ" sz="2000" b="1" dirty="0" smtClean="0">
                <a:solidFill>
                  <a:srgbClr val="009900"/>
                </a:solidFill>
                <a:latin typeface="Times New Roman" pitchFamily="18" charset="0"/>
                <a:cs typeface="Times New Roman" pitchFamily="18" charset="0"/>
              </a:rPr>
              <a:t>ona oxşatmaq </a:t>
            </a:r>
            <a:r>
              <a:rPr lang="az-Latn-AZ" sz="2000" b="1" dirty="0">
                <a:solidFill>
                  <a:srgbClr val="009900"/>
                </a:solidFill>
                <a:latin typeface="Times New Roman" pitchFamily="18" charset="0"/>
                <a:cs typeface="Times New Roman" pitchFamily="18" charset="0"/>
              </a:rPr>
              <a:t>istəyən Zolzolun- zolaqlı </a:t>
            </a:r>
            <a:r>
              <a:rPr lang="az-Latn-AZ" sz="2000" b="1" dirty="0" smtClean="0">
                <a:solidFill>
                  <a:srgbClr val="009900"/>
                </a:solidFill>
                <a:latin typeface="Times New Roman" pitchFamily="18" charset="0"/>
                <a:cs typeface="Times New Roman" pitchFamily="18" charset="0"/>
              </a:rPr>
              <a:t>pişiyin </a:t>
            </a:r>
            <a:r>
              <a:rPr lang="az-Latn-AZ" sz="2000" b="1" dirty="0">
                <a:solidFill>
                  <a:srgbClr val="009900"/>
                </a:solidFill>
                <a:latin typeface="Times New Roman" pitchFamily="18" charset="0"/>
                <a:cs typeface="Times New Roman" pitchFamily="18" charset="0"/>
              </a:rPr>
              <a:t>macəraları əks olunub.</a:t>
            </a:r>
            <a:endParaRPr lang="ru-RU" sz="2000" b="1" dirty="0">
              <a:solidFill>
                <a:srgbClr val="009900"/>
              </a:solidFill>
              <a:latin typeface="Times New Roman" pitchFamily="18" charset="0"/>
              <a:cs typeface="Times New Roman" pitchFamily="18" charset="0"/>
            </a:endParaRPr>
          </a:p>
          <a:p>
            <a:endParaRPr lang="ru-RU" sz="2000" b="1" dirty="0">
              <a:solidFill>
                <a:srgbClr val="92D050"/>
              </a:solidFill>
              <a:latin typeface="Times New Roman" pitchFamily="18" charset="0"/>
              <a:cs typeface="Times New Roman" pitchFamily="18" charset="0"/>
            </a:endParaRPr>
          </a:p>
        </p:txBody>
      </p:sp>
    </p:spTree>
  </p:cSld>
  <p:clrMapOvr>
    <a:masterClrMapping/>
  </p:clrMapOvr>
  <p:transition advTm="2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3008313" cy="1162050"/>
          </a:xfrm>
        </p:spPr>
        <p:txBody>
          <a:bodyPr>
            <a:noAutofit/>
          </a:bodyPr>
          <a:lstStyle/>
          <a:p>
            <a:r>
              <a:rPr lang="az-Latn-AZ" sz="2400" i="1" dirty="0">
                <a:solidFill>
                  <a:srgbClr val="009900"/>
                </a:solidFill>
                <a:effectLst>
                  <a:glow rad="228600">
                    <a:schemeClr val="accent2">
                      <a:satMod val="175000"/>
                      <a:alpha val="40000"/>
                    </a:schemeClr>
                  </a:glow>
                </a:effectLst>
                <a:latin typeface="Times New Roman" pitchFamily="18" charset="0"/>
                <a:cs typeface="Times New Roman" pitchFamily="18" charset="0"/>
              </a:rPr>
              <a:t>Sehrli torba. – B.: Altun kitab. – 10 s.</a:t>
            </a:r>
            <a:r>
              <a:rPr lang="ru-RU" sz="2400" i="1" dirty="0">
                <a:solidFill>
                  <a:srgbClr val="009900"/>
                </a:solidFill>
                <a:effectLst>
                  <a:glow rad="228600">
                    <a:schemeClr val="accent2">
                      <a:satMod val="175000"/>
                      <a:alpha val="40000"/>
                    </a:schemeClr>
                  </a:glow>
                </a:effectLst>
                <a:latin typeface="Times New Roman" pitchFamily="18" charset="0"/>
                <a:cs typeface="Times New Roman" pitchFamily="18" charset="0"/>
              </a:rPr>
              <a:t/>
            </a:r>
            <a:br>
              <a:rPr lang="ru-RU" sz="2400" i="1" dirty="0">
                <a:solidFill>
                  <a:srgbClr val="009900"/>
                </a:solidFill>
                <a:effectLst>
                  <a:glow rad="228600">
                    <a:schemeClr val="accent2">
                      <a:satMod val="175000"/>
                      <a:alpha val="40000"/>
                    </a:schemeClr>
                  </a:glow>
                </a:effectLst>
                <a:latin typeface="Times New Roman" pitchFamily="18" charset="0"/>
                <a:cs typeface="Times New Roman" pitchFamily="18" charset="0"/>
              </a:rPr>
            </a:br>
            <a:endParaRPr lang="ru-RU" sz="2400" i="1" dirty="0">
              <a:solidFill>
                <a:srgbClr val="009900"/>
              </a:solidFill>
              <a:effectLst>
                <a:glow rad="228600">
                  <a:schemeClr val="accent2">
                    <a:satMod val="175000"/>
                    <a:alpha val="40000"/>
                  </a:schemeClr>
                </a:glow>
              </a:effectLst>
              <a:latin typeface="Times New Roman" pitchFamily="18" charset="0"/>
              <a:cs typeface="Times New Roman" pitchFamily="18" charset="0"/>
            </a:endParaRPr>
          </a:p>
        </p:txBody>
      </p:sp>
      <p:pic>
        <p:nvPicPr>
          <p:cNvPr id="5" name="Содержимое 4" descr="\\Server\doc\bibliografiya\kitablaaaar\img730.jpg"/>
          <p:cNvPicPr>
            <a:picLocks noGrp="1"/>
          </p:cNvPicPr>
          <p:nvPr>
            <p:ph idx="1"/>
          </p:nvPr>
        </p:nvPicPr>
        <p:blipFill>
          <a:blip r:embed="rId2" cstate="print"/>
          <a:stretch>
            <a:fillRect/>
          </a:stretch>
        </p:blipFill>
        <p:spPr bwMode="auto">
          <a:xfrm>
            <a:off x="4857752" y="285728"/>
            <a:ext cx="3714776" cy="6072229"/>
          </a:xfrm>
          <a:prstGeom prst="rect">
            <a:avLst/>
          </a:prstGeom>
          <a:ln w="190500" cap="sq">
            <a:solidFill>
              <a:schemeClr val="accent2">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Текст 3"/>
          <p:cNvSpPr>
            <a:spLocks noGrp="1"/>
          </p:cNvSpPr>
          <p:nvPr>
            <p:ph type="body" sz="half" idx="2"/>
          </p:nvPr>
        </p:nvSpPr>
        <p:spPr/>
        <p:txBody>
          <a:bodyPr anchor="ctr" anchorCtr="0"/>
          <a:lstStyle/>
          <a:p>
            <a:r>
              <a:rPr lang="az-Latn-AZ" sz="2800" b="1" i="1" dirty="0">
                <a:solidFill>
                  <a:schemeClr val="accent3">
                    <a:lumMod val="50000"/>
                  </a:schemeClr>
                </a:solidFill>
                <a:effectLst>
                  <a:glow rad="139700">
                    <a:schemeClr val="accent2">
                      <a:satMod val="175000"/>
                      <a:alpha val="40000"/>
                    </a:schemeClr>
                  </a:glow>
                </a:effectLst>
                <a:latin typeface="Times New Roman" pitchFamily="18" charset="0"/>
                <a:cs typeface="Times New Roman" pitchFamily="18" charset="0"/>
              </a:rPr>
              <a:t>Nadinc oğlan olan Səməd Eldar babanın məsləhətləri və köməyilə tamam dəyişir.</a:t>
            </a:r>
            <a:endParaRPr lang="ru-RU" sz="2800" b="1" i="1" dirty="0">
              <a:solidFill>
                <a:schemeClr val="accent3">
                  <a:lumMod val="50000"/>
                </a:schemeClr>
              </a:solidFill>
              <a:effectLst>
                <a:glow rad="139700">
                  <a:schemeClr val="accent2">
                    <a:satMod val="175000"/>
                    <a:alpha val="40000"/>
                  </a:schemeClr>
                </a:glow>
              </a:effectLst>
              <a:latin typeface="Times New Roman" pitchFamily="18" charset="0"/>
              <a:cs typeface="Times New Roman" pitchFamily="18" charset="0"/>
            </a:endParaRPr>
          </a:p>
          <a:p>
            <a:endParaRPr lang="ru-RU" dirty="0"/>
          </a:p>
        </p:txBody>
      </p:sp>
    </p:spTree>
  </p:cSld>
  <p:clrMapOvr>
    <a:masterClrMapping/>
  </p:clrMapOvr>
  <p:transition advTm="2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C:\Documents and Settings\Администратор\Мои документы\Мои рисунки\рамка3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785786" y="785794"/>
            <a:ext cx="4286280" cy="1143008"/>
          </a:xfrm>
        </p:spPr>
        <p:txBody>
          <a:bodyPr>
            <a:normAutofit fontScale="90000"/>
          </a:bodyPr>
          <a:lstStyle/>
          <a:p>
            <a:r>
              <a:rPr lang="az-Latn-AZ" dirty="0" smtClean="0">
                <a:solidFill>
                  <a:srgbClr val="FFFF00"/>
                </a:solidFill>
                <a:latin typeface="Times New Roman" pitchFamily="18" charset="0"/>
                <a:cs typeface="Times New Roman" pitchFamily="18" charset="0"/>
              </a:rPr>
              <a:t/>
            </a:r>
            <a:br>
              <a:rPr lang="az-Latn-AZ" dirty="0" smtClean="0">
                <a:solidFill>
                  <a:srgbClr val="FFFF00"/>
                </a:solidFill>
                <a:latin typeface="Times New Roman" pitchFamily="18" charset="0"/>
                <a:cs typeface="Times New Roman" pitchFamily="18" charset="0"/>
              </a:rPr>
            </a:br>
            <a:r>
              <a:rPr lang="az-Latn-AZ" dirty="0">
                <a:solidFill>
                  <a:srgbClr val="FFFF00"/>
                </a:solidFill>
                <a:latin typeface="Times New Roman" pitchFamily="18" charset="0"/>
                <a:cs typeface="Times New Roman" pitchFamily="18" charset="0"/>
              </a:rPr>
              <a:t/>
            </a:r>
            <a:br>
              <a:rPr lang="az-Latn-AZ" dirty="0">
                <a:solidFill>
                  <a:srgbClr val="FFFF00"/>
                </a:solidFill>
                <a:latin typeface="Times New Roman" pitchFamily="18" charset="0"/>
                <a:cs typeface="Times New Roman" pitchFamily="18" charset="0"/>
              </a:rPr>
            </a:br>
            <a:r>
              <a:rPr lang="az-Latn-AZ" dirty="0" smtClean="0">
                <a:solidFill>
                  <a:srgbClr val="FFFF00"/>
                </a:solidFill>
                <a:latin typeface="Times New Roman" pitchFamily="18" charset="0"/>
                <a:cs typeface="Times New Roman" pitchFamily="18" charset="0"/>
              </a:rPr>
              <a:t/>
            </a:r>
            <a:br>
              <a:rPr lang="az-Latn-AZ" dirty="0" smtClean="0">
                <a:solidFill>
                  <a:srgbClr val="FFFF00"/>
                </a:solidFill>
                <a:latin typeface="Times New Roman" pitchFamily="18" charset="0"/>
                <a:cs typeface="Times New Roman" pitchFamily="18" charset="0"/>
              </a:rPr>
            </a:br>
            <a:r>
              <a:rPr lang="az-Latn-AZ" dirty="0">
                <a:solidFill>
                  <a:srgbClr val="FFFF00"/>
                </a:solidFill>
                <a:latin typeface="Times New Roman" pitchFamily="18" charset="0"/>
                <a:cs typeface="Times New Roman" pitchFamily="18" charset="0"/>
              </a:rPr>
              <a:t/>
            </a:r>
            <a:br>
              <a:rPr lang="az-Latn-AZ" dirty="0">
                <a:solidFill>
                  <a:srgbClr val="FFFF00"/>
                </a:solidFill>
                <a:latin typeface="Times New Roman" pitchFamily="18" charset="0"/>
                <a:cs typeface="Times New Roman" pitchFamily="18" charset="0"/>
              </a:rPr>
            </a:br>
            <a:r>
              <a:rPr lang="az-Latn-AZ" dirty="0" smtClean="0">
                <a:solidFill>
                  <a:srgbClr val="FFFF00"/>
                </a:solidFill>
                <a:latin typeface="Times New Roman" pitchFamily="18" charset="0"/>
                <a:cs typeface="Times New Roman" pitchFamily="18" charset="0"/>
              </a:rPr>
              <a:t/>
            </a:r>
            <a:br>
              <a:rPr lang="az-Latn-AZ" dirty="0" smtClean="0">
                <a:solidFill>
                  <a:srgbClr val="FFFF00"/>
                </a:solidFill>
                <a:latin typeface="Times New Roman" pitchFamily="18" charset="0"/>
                <a:cs typeface="Times New Roman" pitchFamily="18" charset="0"/>
              </a:rPr>
            </a:br>
            <a:r>
              <a:rPr lang="az-Latn-AZ" dirty="0">
                <a:solidFill>
                  <a:srgbClr val="FFFF00"/>
                </a:solidFill>
                <a:latin typeface="Times New Roman" pitchFamily="18" charset="0"/>
                <a:cs typeface="Times New Roman" pitchFamily="18" charset="0"/>
              </a:rPr>
              <a:t/>
            </a:r>
            <a:br>
              <a:rPr lang="az-Latn-AZ" dirty="0">
                <a:solidFill>
                  <a:srgbClr val="FFFF00"/>
                </a:solidFill>
                <a:latin typeface="Times New Roman" pitchFamily="18" charset="0"/>
                <a:cs typeface="Times New Roman" pitchFamily="18" charset="0"/>
              </a:rPr>
            </a:br>
            <a:r>
              <a:rPr lang="az-Latn-AZ" dirty="0" smtClean="0">
                <a:solidFill>
                  <a:srgbClr val="FFFF00"/>
                </a:solidFill>
                <a:latin typeface="Times New Roman" pitchFamily="18" charset="0"/>
                <a:cs typeface="Times New Roman" pitchFamily="18" charset="0"/>
              </a:rPr>
              <a:t/>
            </a:r>
            <a:br>
              <a:rPr lang="az-Latn-AZ" dirty="0" smtClean="0">
                <a:solidFill>
                  <a:srgbClr val="FFFF00"/>
                </a:solidFill>
                <a:latin typeface="Times New Roman" pitchFamily="18" charset="0"/>
                <a:cs typeface="Times New Roman" pitchFamily="18" charset="0"/>
              </a:rPr>
            </a:br>
            <a:r>
              <a:rPr lang="az-Latn-AZ" dirty="0">
                <a:solidFill>
                  <a:srgbClr val="FFFF00"/>
                </a:solidFill>
                <a:latin typeface="Times New Roman" pitchFamily="18" charset="0"/>
                <a:cs typeface="Times New Roman" pitchFamily="18" charset="0"/>
              </a:rPr>
              <a:t/>
            </a:r>
            <a:br>
              <a:rPr lang="az-Latn-AZ" dirty="0">
                <a:solidFill>
                  <a:srgbClr val="FFFF00"/>
                </a:solidFill>
                <a:latin typeface="Times New Roman" pitchFamily="18" charset="0"/>
                <a:cs typeface="Times New Roman" pitchFamily="18" charset="0"/>
              </a:rPr>
            </a:br>
            <a:r>
              <a:rPr lang="az-Latn-AZ" dirty="0" smtClean="0">
                <a:solidFill>
                  <a:srgbClr val="FFFF00"/>
                </a:solidFill>
                <a:latin typeface="Times New Roman" pitchFamily="18" charset="0"/>
                <a:cs typeface="Times New Roman" pitchFamily="18" charset="0"/>
              </a:rPr>
              <a:t/>
            </a:r>
            <a:br>
              <a:rPr lang="az-Latn-AZ" dirty="0" smtClean="0">
                <a:solidFill>
                  <a:srgbClr val="FFFF00"/>
                </a:solidFill>
                <a:latin typeface="Times New Roman" pitchFamily="18" charset="0"/>
                <a:cs typeface="Times New Roman" pitchFamily="18" charset="0"/>
              </a:rPr>
            </a:br>
            <a:r>
              <a:rPr lang="az-Latn-AZ" dirty="0">
                <a:solidFill>
                  <a:srgbClr val="FFFF00"/>
                </a:solidFill>
                <a:latin typeface="Times New Roman" pitchFamily="18" charset="0"/>
                <a:cs typeface="Times New Roman" pitchFamily="18" charset="0"/>
              </a:rPr>
              <a:t/>
            </a:r>
            <a:br>
              <a:rPr lang="az-Latn-AZ" dirty="0">
                <a:solidFill>
                  <a:srgbClr val="FFFF00"/>
                </a:solidFill>
                <a:latin typeface="Times New Roman" pitchFamily="18" charset="0"/>
                <a:cs typeface="Times New Roman" pitchFamily="18" charset="0"/>
              </a:rPr>
            </a:br>
            <a:r>
              <a:rPr lang="az-Latn-AZ" dirty="0" smtClean="0">
                <a:solidFill>
                  <a:srgbClr val="FFFF00"/>
                </a:solidFill>
                <a:latin typeface="Times New Roman" pitchFamily="18" charset="0"/>
                <a:cs typeface="Times New Roman" pitchFamily="18" charset="0"/>
              </a:rPr>
              <a:t/>
            </a:r>
            <a:br>
              <a:rPr lang="az-Latn-AZ" dirty="0" smtClean="0">
                <a:solidFill>
                  <a:srgbClr val="FFFF00"/>
                </a:solidFill>
                <a:latin typeface="Times New Roman" pitchFamily="18" charset="0"/>
                <a:cs typeface="Times New Roman" pitchFamily="18" charset="0"/>
              </a:rPr>
            </a:br>
            <a:r>
              <a:rPr lang="az-Latn-AZ" dirty="0" smtClean="0">
                <a:solidFill>
                  <a:srgbClr val="FFFF00"/>
                </a:solidFill>
                <a:latin typeface="Times New Roman" pitchFamily="18" charset="0"/>
                <a:cs typeface="Times New Roman" pitchFamily="18" charset="0"/>
              </a:rPr>
              <a:t/>
            </a:r>
            <a:br>
              <a:rPr lang="az-Latn-AZ" dirty="0" smtClean="0">
                <a:solidFill>
                  <a:srgbClr val="FFFF00"/>
                </a:solidFill>
                <a:latin typeface="Times New Roman" pitchFamily="18" charset="0"/>
                <a:cs typeface="Times New Roman" pitchFamily="18" charset="0"/>
              </a:rPr>
            </a:br>
            <a:r>
              <a:rPr lang="az-Latn-AZ" dirty="0">
                <a:solidFill>
                  <a:srgbClr val="FFFF00"/>
                </a:solidFill>
                <a:latin typeface="Times New Roman" pitchFamily="18" charset="0"/>
                <a:cs typeface="Times New Roman" pitchFamily="18" charset="0"/>
              </a:rPr>
              <a:t/>
            </a:r>
            <a:br>
              <a:rPr lang="az-Latn-AZ" dirty="0">
                <a:solidFill>
                  <a:srgbClr val="FFFF00"/>
                </a:solidFill>
                <a:latin typeface="Times New Roman" pitchFamily="18" charset="0"/>
                <a:cs typeface="Times New Roman" pitchFamily="18" charset="0"/>
              </a:rPr>
            </a:br>
            <a:r>
              <a:rPr lang="az-Latn-AZ" dirty="0" smtClean="0">
                <a:solidFill>
                  <a:srgbClr val="FFFF00"/>
                </a:solidFill>
                <a:latin typeface="Times New Roman" pitchFamily="18" charset="0"/>
                <a:cs typeface="Times New Roman" pitchFamily="18" charset="0"/>
              </a:rPr>
              <a:t/>
            </a:r>
            <a:br>
              <a:rPr lang="az-Latn-AZ" dirty="0" smtClean="0">
                <a:solidFill>
                  <a:srgbClr val="FFFF00"/>
                </a:solidFill>
                <a:latin typeface="Times New Roman" pitchFamily="18" charset="0"/>
                <a:cs typeface="Times New Roman" pitchFamily="18" charset="0"/>
              </a:rPr>
            </a:br>
            <a:r>
              <a:rPr lang="az-Latn-AZ" dirty="0">
                <a:solidFill>
                  <a:srgbClr val="FFFF00"/>
                </a:solidFill>
                <a:latin typeface="Times New Roman" pitchFamily="18" charset="0"/>
                <a:cs typeface="Times New Roman" pitchFamily="18" charset="0"/>
              </a:rPr>
              <a:t/>
            </a:r>
            <a:br>
              <a:rPr lang="az-Latn-AZ" dirty="0">
                <a:solidFill>
                  <a:srgbClr val="FFFF00"/>
                </a:solidFill>
                <a:latin typeface="Times New Roman" pitchFamily="18" charset="0"/>
                <a:cs typeface="Times New Roman" pitchFamily="18" charset="0"/>
              </a:rPr>
            </a:br>
            <a:r>
              <a:rPr lang="az-Latn-AZ" dirty="0" smtClean="0">
                <a:solidFill>
                  <a:srgbClr val="FFFF00"/>
                </a:solidFill>
                <a:latin typeface="Times New Roman" pitchFamily="18" charset="0"/>
                <a:cs typeface="Times New Roman" pitchFamily="18" charset="0"/>
              </a:rPr>
              <a:t/>
            </a:r>
            <a:br>
              <a:rPr lang="az-Latn-AZ" dirty="0" smtClean="0">
                <a:solidFill>
                  <a:srgbClr val="FFFF00"/>
                </a:solidFill>
                <a:latin typeface="Times New Roman" pitchFamily="18" charset="0"/>
                <a:cs typeface="Times New Roman" pitchFamily="18" charset="0"/>
              </a:rPr>
            </a:br>
            <a:r>
              <a:rPr lang="az-Latn-AZ" dirty="0">
                <a:solidFill>
                  <a:srgbClr val="FFFF00"/>
                </a:solidFill>
                <a:latin typeface="Times New Roman" pitchFamily="18" charset="0"/>
                <a:cs typeface="Times New Roman" pitchFamily="18" charset="0"/>
              </a:rPr>
              <a:t/>
            </a:r>
            <a:br>
              <a:rPr lang="az-Latn-AZ" dirty="0">
                <a:solidFill>
                  <a:srgbClr val="FFFF00"/>
                </a:solidFill>
                <a:latin typeface="Times New Roman" pitchFamily="18" charset="0"/>
                <a:cs typeface="Times New Roman" pitchFamily="18" charset="0"/>
              </a:rPr>
            </a:br>
            <a:r>
              <a:rPr lang="az-Latn-AZ" dirty="0" smtClean="0">
                <a:solidFill>
                  <a:schemeClr val="accent2">
                    <a:lumMod val="50000"/>
                  </a:schemeClr>
                </a:solidFill>
                <a:latin typeface="Times New Roman" pitchFamily="18" charset="0"/>
                <a:cs typeface="Times New Roman" pitchFamily="18" charset="0"/>
              </a:rPr>
              <a:t>      </a:t>
            </a:r>
            <a:r>
              <a:rPr lang="az-Latn-AZ" dirty="0" smtClean="0">
                <a:solidFill>
                  <a:schemeClr val="accent2">
                    <a:lumMod val="50000"/>
                  </a:schemeClr>
                </a:solidFill>
                <a:effectLst>
                  <a:glow rad="101600">
                    <a:schemeClr val="accent1">
                      <a:satMod val="175000"/>
                      <a:alpha val="40000"/>
                    </a:schemeClr>
                  </a:glow>
                </a:effectLst>
                <a:latin typeface="Times New Roman" pitchFamily="18" charset="0"/>
                <a:cs typeface="Times New Roman" pitchFamily="18" charset="0"/>
              </a:rPr>
              <a:t>Sehrli </a:t>
            </a:r>
            <a:r>
              <a:rPr lang="az-Latn-AZ" dirty="0">
                <a:solidFill>
                  <a:schemeClr val="accent2">
                    <a:lumMod val="50000"/>
                  </a:schemeClr>
                </a:solidFill>
                <a:effectLst>
                  <a:glow rad="101600">
                    <a:schemeClr val="accent1">
                      <a:satMod val="175000"/>
                      <a:alpha val="40000"/>
                    </a:schemeClr>
                  </a:glow>
                </a:effectLst>
                <a:latin typeface="Times New Roman" pitchFamily="18" charset="0"/>
                <a:cs typeface="Times New Roman" pitchFamily="18" charset="0"/>
              </a:rPr>
              <a:t>üzük : dünya </a:t>
            </a:r>
            <a:r>
              <a:rPr lang="az-Latn-AZ" dirty="0" smtClean="0">
                <a:solidFill>
                  <a:schemeClr val="accent2">
                    <a:lumMod val="50000"/>
                  </a:schemeClr>
                </a:solidFill>
                <a:effectLst>
                  <a:glow rad="101600">
                    <a:schemeClr val="accent1">
                      <a:satMod val="175000"/>
                      <a:alpha val="40000"/>
                    </a:schemeClr>
                  </a:glow>
                </a:effectLst>
                <a:latin typeface="Times New Roman" pitchFamily="18" charset="0"/>
                <a:cs typeface="Times New Roman" pitchFamily="18" charset="0"/>
              </a:rPr>
              <a:t>xalqlarının </a:t>
            </a:r>
            <a:r>
              <a:rPr lang="az-Latn-AZ" dirty="0">
                <a:solidFill>
                  <a:schemeClr val="accent2">
                    <a:lumMod val="50000"/>
                  </a:schemeClr>
                </a:solidFill>
                <a:effectLst>
                  <a:glow rad="101600">
                    <a:schemeClr val="accent1">
                      <a:satMod val="175000"/>
                      <a:alpha val="40000"/>
                    </a:schemeClr>
                  </a:glow>
                </a:effectLst>
                <a:latin typeface="Times New Roman" pitchFamily="18" charset="0"/>
                <a:cs typeface="Times New Roman" pitchFamily="18" charset="0"/>
              </a:rPr>
              <a:t>nağılları. – B.: “Göyərçin”nin kitabxanası, 2008. – 18 s.</a:t>
            </a:r>
            <a:r>
              <a:rPr lang="ru-RU" dirty="0">
                <a:solidFill>
                  <a:srgbClr val="FFFF00"/>
                </a:solidFill>
                <a:latin typeface="Times New Roman" pitchFamily="18" charset="0"/>
                <a:cs typeface="Times New Roman" pitchFamily="18" charset="0"/>
              </a:rPr>
              <a:t/>
            </a:r>
            <a:br>
              <a:rPr lang="ru-RU" dirty="0">
                <a:solidFill>
                  <a:srgbClr val="FFFF00"/>
                </a:solidFill>
                <a:latin typeface="Times New Roman" pitchFamily="18" charset="0"/>
                <a:cs typeface="Times New Roman" pitchFamily="18" charset="0"/>
              </a:rPr>
            </a:br>
            <a:endParaRPr lang="ru-RU" dirty="0">
              <a:solidFill>
                <a:srgbClr val="FFFF00"/>
              </a:solidFill>
              <a:latin typeface="Times New Roman" pitchFamily="18" charset="0"/>
              <a:cs typeface="Times New Roman" pitchFamily="18" charset="0"/>
            </a:endParaRPr>
          </a:p>
        </p:txBody>
      </p:sp>
      <p:pic>
        <p:nvPicPr>
          <p:cNvPr id="5" name="Содержимое 4" descr="\\Server\doc\bibliografiya\kitablaaaar\img734.jpg"/>
          <p:cNvPicPr>
            <a:picLocks noGrp="1"/>
          </p:cNvPicPr>
          <p:nvPr>
            <p:ph idx="1"/>
          </p:nvPr>
        </p:nvPicPr>
        <p:blipFill>
          <a:blip r:embed="rId3" cstate="print"/>
          <a:stretch>
            <a:fillRect/>
          </a:stretch>
        </p:blipFill>
        <p:spPr bwMode="auto">
          <a:xfrm>
            <a:off x="5231072" y="857232"/>
            <a:ext cx="3055704" cy="5286411"/>
          </a:xfrm>
          <a:prstGeom prst="rect">
            <a:avLst/>
          </a:prstGeom>
          <a:ln w="190500" cap="sq">
            <a:solidFill>
              <a:schemeClr val="accent2">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Текст 3"/>
          <p:cNvSpPr>
            <a:spLocks noGrp="1"/>
          </p:cNvSpPr>
          <p:nvPr>
            <p:ph type="body" sz="half" idx="2"/>
          </p:nvPr>
        </p:nvSpPr>
        <p:spPr>
          <a:xfrm>
            <a:off x="857224" y="2285992"/>
            <a:ext cx="3857652" cy="3833807"/>
          </a:xfrm>
        </p:spPr>
        <p:txBody>
          <a:bodyPr anchor="ctr" anchorCtr="0">
            <a:normAutofit/>
          </a:bodyPr>
          <a:lstStyle/>
          <a:p>
            <a:r>
              <a:rPr lang="az-Latn-AZ" sz="2400" b="1" dirty="0">
                <a:solidFill>
                  <a:schemeClr val="accent2">
                    <a:lumMod val="50000"/>
                  </a:schemeClr>
                </a:solidFill>
                <a:effectLst>
                  <a:glow rad="101600">
                    <a:schemeClr val="accent1">
                      <a:satMod val="175000"/>
                      <a:alpha val="40000"/>
                    </a:schemeClr>
                  </a:glow>
                </a:effectLst>
                <a:latin typeface="Times New Roman" pitchFamily="18" charset="0"/>
                <a:cs typeface="Times New Roman" pitchFamily="18" charset="0"/>
              </a:rPr>
              <a:t>Kitaba fars, alban, əfqan xalqlarının nağılları daxil edilmişdir. </a:t>
            </a:r>
            <a:endParaRPr lang="ru-RU" sz="2400" b="1" dirty="0">
              <a:solidFill>
                <a:schemeClr val="accent2">
                  <a:lumMod val="50000"/>
                </a:schemeClr>
              </a:solidFill>
              <a:effectLst>
                <a:glow rad="101600">
                  <a:schemeClr val="accent1">
                    <a:satMod val="175000"/>
                    <a:alpha val="40000"/>
                  </a:schemeClr>
                </a:glow>
              </a:effectLst>
              <a:latin typeface="Times New Roman" pitchFamily="18" charset="0"/>
              <a:cs typeface="Times New Roman" pitchFamily="18" charset="0"/>
            </a:endParaRPr>
          </a:p>
          <a:p>
            <a:endParaRPr lang="ru-RU" sz="2400" b="1" dirty="0">
              <a:solidFill>
                <a:srgbClr val="FFFF00"/>
              </a:solidFill>
              <a:latin typeface="Times New Roman" pitchFamily="18" charset="0"/>
              <a:cs typeface="Times New Roman" pitchFamily="18" charset="0"/>
            </a:endParaRPr>
          </a:p>
        </p:txBody>
      </p:sp>
    </p:spTree>
  </p:cSld>
  <p:clrMapOvr>
    <a:masterClrMapping/>
  </p:clrMapOvr>
  <p:transition advTm="2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az-Latn-AZ" sz="1800" dirty="0">
                <a:solidFill>
                  <a:srgbClr val="996600"/>
                </a:solidFill>
                <a:latin typeface="Times New Roman" pitchFamily="18" charset="0"/>
                <a:cs typeface="Times New Roman" pitchFamily="18" charset="0"/>
              </a:rPr>
              <a:t>Şaiq A. Tülkü həccə gedir. – B.: Altun kitab, 2009. – 23 s. – “Altun klassika”.</a:t>
            </a:r>
            <a:r>
              <a:rPr lang="ru-RU" sz="1800" dirty="0">
                <a:solidFill>
                  <a:srgbClr val="996600"/>
                </a:solidFill>
                <a:latin typeface="Times New Roman" pitchFamily="18" charset="0"/>
                <a:cs typeface="Times New Roman" pitchFamily="18" charset="0"/>
              </a:rPr>
              <a:t/>
            </a:r>
            <a:br>
              <a:rPr lang="ru-RU" sz="1800" dirty="0">
                <a:solidFill>
                  <a:srgbClr val="996600"/>
                </a:solidFill>
                <a:latin typeface="Times New Roman" pitchFamily="18" charset="0"/>
                <a:cs typeface="Times New Roman" pitchFamily="18" charset="0"/>
              </a:rPr>
            </a:br>
            <a:endParaRPr lang="ru-RU" sz="1800" dirty="0">
              <a:solidFill>
                <a:srgbClr val="996600"/>
              </a:solidFill>
              <a:latin typeface="Times New Roman" pitchFamily="18" charset="0"/>
              <a:cs typeface="Times New Roman" pitchFamily="18" charset="0"/>
            </a:endParaRPr>
          </a:p>
        </p:txBody>
      </p:sp>
      <p:pic>
        <p:nvPicPr>
          <p:cNvPr id="5" name="Содержимое 4" descr="\\Server\doc\bibliografiya\kitablaaaar\img732.jpg"/>
          <p:cNvPicPr>
            <a:picLocks noGrp="1"/>
          </p:cNvPicPr>
          <p:nvPr>
            <p:ph idx="1"/>
          </p:nvPr>
        </p:nvPicPr>
        <p:blipFill>
          <a:blip r:embed="rId2" cstate="print"/>
          <a:stretch>
            <a:fillRect/>
          </a:stretch>
        </p:blipFill>
        <p:spPr bwMode="auto">
          <a:xfrm>
            <a:off x="4000496" y="500042"/>
            <a:ext cx="4643470" cy="5857916"/>
          </a:xfrm>
          <a:prstGeom prst="rect">
            <a:avLst/>
          </a:prstGeom>
          <a:noFill/>
          <a:ln w="9525">
            <a:noFill/>
            <a:miter lim="800000"/>
            <a:headEnd/>
            <a:tailEnd/>
          </a:ln>
        </p:spPr>
      </p:pic>
      <p:sp>
        <p:nvSpPr>
          <p:cNvPr id="4" name="Текст 3"/>
          <p:cNvSpPr>
            <a:spLocks noGrp="1"/>
          </p:cNvSpPr>
          <p:nvPr>
            <p:ph type="body" sz="half" idx="2"/>
          </p:nvPr>
        </p:nvSpPr>
        <p:spPr>
          <a:xfrm>
            <a:off x="467544" y="1484784"/>
            <a:ext cx="3008313" cy="4691063"/>
          </a:xfrm>
        </p:spPr>
        <p:txBody>
          <a:bodyPr anchor="ctr" anchorCtr="0">
            <a:normAutofit/>
          </a:bodyPr>
          <a:lstStyle/>
          <a:p>
            <a:r>
              <a:rPr lang="az-Latn-AZ" sz="2400" b="1" i="1" dirty="0">
                <a:solidFill>
                  <a:srgbClr val="996600"/>
                </a:solidFill>
                <a:effectLst>
                  <a:glow rad="63500">
                    <a:schemeClr val="accent1">
                      <a:satMod val="175000"/>
                      <a:alpha val="40000"/>
                    </a:schemeClr>
                  </a:glow>
                </a:effectLst>
                <a:latin typeface="Times New Roman" pitchFamily="18" charset="0"/>
                <a:cs typeface="Times New Roman" pitchFamily="18" charset="0"/>
              </a:rPr>
              <a:t>Hiyləgər tülkü toyuqları necə aldatdı? Kitabı oxu və bu əhvalatla tanış ol! Çox maraqlıdır.</a:t>
            </a:r>
            <a:endParaRPr lang="ru-RU" sz="2400" b="1" i="1" dirty="0">
              <a:solidFill>
                <a:srgbClr val="996600"/>
              </a:solidFill>
              <a:effectLst>
                <a:glow rad="63500">
                  <a:schemeClr val="accent1">
                    <a:satMod val="175000"/>
                    <a:alpha val="40000"/>
                  </a:schemeClr>
                </a:glow>
              </a:effectLst>
              <a:latin typeface="Times New Roman" pitchFamily="18" charset="0"/>
              <a:cs typeface="Times New Roman" pitchFamily="18" charset="0"/>
            </a:endParaRPr>
          </a:p>
          <a:p>
            <a:endParaRPr lang="ru-RU" sz="2000" dirty="0">
              <a:effectLst>
                <a:glow rad="63500">
                  <a:schemeClr val="accent1">
                    <a:satMod val="175000"/>
                    <a:alpha val="40000"/>
                  </a:schemeClr>
                </a:glow>
              </a:effectLst>
            </a:endParaRPr>
          </a:p>
        </p:txBody>
      </p:sp>
    </p:spTree>
  </p:cSld>
  <p:clrMapOvr>
    <a:masterClrMapping/>
  </p:clrMapOvr>
  <p:transition advTm="20000"/>
  <p:timing>
    <p:tnLst>
      <p:par>
        <p:cTn id="1" dur="indefinite" restart="never" nodeType="tmRoot"/>
      </p:par>
    </p:tnLst>
  </p:timing>
</p:sld>
</file>

<file path=ppt/theme/theme1.xml><?xml version="1.0" encoding="utf-8"?>
<a:theme xmlns:a="http://schemas.openxmlformats.org/drawingml/2006/main" name="Тема Office">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660</TotalTime>
  <Words>1319</Words>
  <Application>Microsoft Office PowerPoint</Application>
  <PresentationFormat>Экран (4:3)</PresentationFormat>
  <Paragraphs>92</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Тема Office</vt:lpstr>
      <vt:lpstr>Yayda nə oxumalI</vt:lpstr>
      <vt:lpstr> İkinci sinif</vt:lpstr>
      <vt:lpstr>Lovğa xoruz. – B.: Beşik, 2009. – 38 s. – “Mən və mənim dünyam”. </vt:lpstr>
      <vt:lpstr>  Namuslu oğru : dünya xalqlarının nağılları. – B.: “Göyərçin”in kitabxanası, 2007. – 18 s.  </vt:lpstr>
      <vt:lpstr>Nuruqızı S. Bapbalaca əlifba. – B.: Aspoliqraf, 2010. – 196 s. </vt:lpstr>
      <vt:lpstr>Pələng olmaq istəyən Pişik. – B.: Beşik, 2008. – 34 s. – (Mən və mənim dünyam). </vt:lpstr>
      <vt:lpstr>Sehrli torba. – B.: Altun kitab. – 10 s. </vt:lpstr>
      <vt:lpstr>                       Sehrli üzük : dünya xalqlarının nağılları. – B.: “Göyərçin”nin kitabxanası, 2008. – 18 s. </vt:lpstr>
      <vt:lpstr>Şaiq A. Tülkü həccə gedir. – B.: Altun kitab, 2009. – 23 s. – “Altun klassika”. </vt:lpstr>
      <vt:lpstr>Tənha qu quşu. – B.: Altun kitab, 2010. – 11 s.</vt:lpstr>
      <vt:lpstr>Ulu yurd yerlərimiz. – B.: “Göyərçin”in kitabxanası, 2009. – 18 s. </vt:lpstr>
      <vt:lpstr>Üçüncü sinif</vt:lpstr>
      <vt:lpstr>   Dəniz səyyahı Sindbad : nağıl. – B.: Azərbaycan Ensiklopediyası NPB, 1996. – 52 s. </vt:lpstr>
      <vt:lpstr>Əlibaba və qırx quldur : nağıl. – B.: Altun kitab, 2009. – 24 s. </vt:lpstr>
      <vt:lpstr>    Flayşman S. Kötək oğlanı. – B.: 2010. – 60 s. </vt:lpstr>
      <vt:lpstr>  Harris C. Rimus dayının nağılları. – B.: Çaşıoğlu-Multimedia, 2009. – 128 s. </vt:lpstr>
      <vt:lpstr>  Koseoğlu E. Vəli dayı : nağıllar. – Ankara : Diyanat İşləri Başqanlığı, 2003. – 136 s.  </vt:lpstr>
      <vt:lpstr>    Sehrli üzük : nağıl. – B.: Azərbaycan Ensiklopediyası NPB, 1996. – 27 s. </vt:lpstr>
      <vt:lpstr>Uspenski E. Timsah Gena və onun dostları. – B.: Çaşıoğlu, 2010. – 72 s. </vt:lpstr>
      <vt:lpstr>DÖRDÜNCÜ SİNİF</vt:lpstr>
      <vt:lpstr>Azərbaycan mifləri. – B.: Xəzər, 2009. M- 96 s. </vt:lpstr>
      <vt:lpstr> Azərbaycan xalq uşaq oyunları. – B.: Çaşıoğlu, 2008. – 176 s. </vt:lpstr>
      <vt:lpstr>    Ezop. Təmsilləri. – B.: Qələm, 2008. – 112.    </vt:lpstr>
      <vt:lpstr>Lafonten. Təmsilləri. -- B.: Qələm, 2008. – 112 s. </vt:lpstr>
      <vt:lpstr>Презентация PowerPoint</vt:lpstr>
      <vt:lpstr>      Nosov N. Bilməzin macəraları. – B.: Çaşıoğlu-Multimedia, 2009. – 408 s. </vt:lpstr>
      <vt:lpstr>Permyak Y. Samovarı necə qoşdular. – B.: Çaşıoğlu-Multimedia, 2010. – 116 s. </vt:lpstr>
      <vt:lpstr>Raspe E.R. Baron Münhauzenin sərgüzəştləri. – B.: Xəzər, 2009. – 64 s. </vt:lpstr>
      <vt:lpstr>Rodari C. Çippolinonun başına gələnlər. – B.: Çaşıoğlu-Multimedia, 2009. – 256 s. </vt:lpstr>
      <vt:lpstr>Rumın nağılları. – B.: Atilla, 2001. – 103 s. </vt:lpstr>
      <vt:lpstr>Səmədli Ə. Qanlı bənövşə : nağıl və hekayələr.  – B.: Azərbaycan Ensiklopediyası, 1996, - 48 s. </vt:lpstr>
      <vt:lpstr>Təbiət haqqında hekayələr. – B.: Çaşıoğlu, 2010. – 95 s. </vt:lpstr>
      <vt:lpstr>Trevers P. Meri Poppins. – B.: Çaşıoğlu, 2009. – 152 s. </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Yayda nə oxumalı</dc:title>
  <dc:creator>user</dc:creator>
  <cp:lastModifiedBy>Ахмедова</cp:lastModifiedBy>
  <cp:revision>89</cp:revision>
  <dcterms:created xsi:type="dcterms:W3CDTF">2012-06-08T10:32:50Z</dcterms:created>
  <dcterms:modified xsi:type="dcterms:W3CDTF">2014-04-11T07:47:59Z</dcterms:modified>
</cp:coreProperties>
</file>