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4" r:id="rId3"/>
    <p:sldId id="293" r:id="rId4"/>
    <p:sldId id="278" r:id="rId5"/>
    <p:sldId id="257" r:id="rId6"/>
    <p:sldId id="263" r:id="rId7"/>
    <p:sldId id="264" r:id="rId8"/>
    <p:sldId id="265" r:id="rId9"/>
    <p:sldId id="279" r:id="rId10"/>
    <p:sldId id="261" r:id="rId11"/>
    <p:sldId id="258" r:id="rId12"/>
    <p:sldId id="284" r:id="rId13"/>
    <p:sldId id="267" r:id="rId14"/>
    <p:sldId id="286" r:id="rId15"/>
    <p:sldId id="259" r:id="rId16"/>
    <p:sldId id="262" r:id="rId17"/>
    <p:sldId id="260" r:id="rId18"/>
    <p:sldId id="287" r:id="rId19"/>
    <p:sldId id="273" r:id="rId20"/>
    <p:sldId id="268" r:id="rId21"/>
    <p:sldId id="274" r:id="rId22"/>
    <p:sldId id="269" r:id="rId23"/>
    <p:sldId id="288" r:id="rId24"/>
    <p:sldId id="270" r:id="rId25"/>
    <p:sldId id="271" r:id="rId26"/>
    <p:sldId id="283" r:id="rId27"/>
    <p:sldId id="290" r:id="rId28"/>
    <p:sldId id="291" r:id="rId29"/>
    <p:sldId id="272" r:id="rId30"/>
    <p:sldId id="28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F6BACAF-51D1-4CEB-A2A9-4EADEFC1D362}" type="datetimeFigureOut">
              <a:rPr lang="ru-RU" smtClean="0"/>
              <a:t>21.08.2015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med" advTm="50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F6BACAF-51D1-4CEB-A2A9-4EADEFC1D362}" type="datetimeFigureOut">
              <a:rPr lang="ru-RU" smtClean="0"/>
              <a:t>21.08.2015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6BACAF-51D1-4CEB-A2A9-4EADEFC1D362}" type="datetimeFigureOut">
              <a:rPr lang="ru-RU" smtClean="0"/>
              <a:t>21.08.2015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6BACAF-51D1-4CEB-A2A9-4EADEFC1D362}" type="datetimeFigureOut">
              <a:rPr lang="ru-RU" smtClean="0"/>
              <a:t>21.08.2015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advTm="5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6BACAF-51D1-4CEB-A2A9-4EADEFC1D362}" type="datetimeFigureOut">
              <a:rPr lang="ru-RU" smtClean="0"/>
              <a:t>21.08.2015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6BACAF-51D1-4CEB-A2A9-4EADEFC1D362}" type="datetimeFigureOut">
              <a:rPr lang="ru-RU" smtClean="0"/>
              <a:t>21.08.2015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advTm="5000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6BACAF-51D1-4CEB-A2A9-4EADEFC1D362}" type="datetimeFigureOut">
              <a:rPr lang="ru-RU" smtClean="0"/>
              <a:t>21.08.2015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37CA61-7BF6-4A8A-914D-3B451C8E635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med" advTm="5000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6BACAF-51D1-4CEB-A2A9-4EADEFC1D362}" type="datetimeFigureOut">
              <a:rPr lang="ru-RU" smtClean="0"/>
              <a:t>21.08.2015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BACAF-51D1-4CEB-A2A9-4EADEFC1D362}" type="datetimeFigureOut">
              <a:rPr lang="ru-RU" smtClean="0"/>
              <a:t>21.08.2015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6BACAF-51D1-4CEB-A2A9-4EADEFC1D362}" type="datetimeFigureOut">
              <a:rPr lang="ru-RU" smtClean="0"/>
              <a:t>21.08.2015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Tree>
  </p:cSld>
  <p:clrMapOvr>
    <a:masterClrMapping/>
  </p:clrMapOvr>
  <p:transition spd="med" advTm="5000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6BACAF-51D1-4CEB-A2A9-4EADEFC1D362}" type="datetimeFigureOut">
              <a:rPr lang="ru-RU" smtClean="0"/>
              <a:t>21.08.2015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37CA61-7BF6-4A8A-914D-3B451C8E635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med" advTm="5000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F6BACAF-51D1-4CEB-A2A9-4EADEFC1D362}" type="datetimeFigureOut">
              <a:rPr lang="ru-RU" smtClean="0"/>
              <a:t>21.08.2015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D37CA61-7BF6-4A8A-914D-3B451C8E63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Tm="50000"/>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425450"/>
            <a:ext cx="8877300" cy="6007100"/>
          </a:xfrm>
          <a:prstGeom prst="rect">
            <a:avLst/>
          </a:prstGeom>
        </p:spPr>
      </p:pic>
      <p:sp>
        <p:nvSpPr>
          <p:cNvPr id="3" name="Подзаголовок 2"/>
          <p:cNvSpPr>
            <a:spLocks noGrp="1"/>
          </p:cNvSpPr>
          <p:nvPr>
            <p:ph type="subTitle" idx="1"/>
          </p:nvPr>
        </p:nvSpPr>
        <p:spPr/>
        <p:txBody>
          <a:bodyPr>
            <a:normAutofit/>
          </a:bodyPr>
          <a:lstStyle/>
          <a:p>
            <a:r>
              <a:rPr lang="az-Latn-AZ" sz="18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SÜLH MÖVZUSUNDA KEÇİRİLƏN TƏDBİRLƏRƏ KÖMƏK MƏQSƏDİLƏ</a:t>
            </a:r>
            <a:endParaRPr lang="ru-RU" sz="18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az-Latn-AZ"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Mən Sülhə səs verirəm</a:t>
            </a:r>
            <a:endPar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97486111"/>
      </p:ext>
    </p:extLst>
  </p:cSld>
  <p:clrMapOvr>
    <a:masterClrMapping/>
  </p:clrMapOvr>
  <p:transition spd="med" advTm="1569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52928" cy="6247864"/>
          </a:xfrm>
          <a:prstGeom prst="rect">
            <a:avLst/>
          </a:prstGeom>
          <a:noFill/>
        </p:spPr>
        <p:txBody>
          <a:bodyPr wrap="square" rtlCol="0">
            <a:spAutoFit/>
          </a:bodyPr>
          <a:lstStyle/>
          <a:p>
            <a:r>
              <a:rPr lang="az-Latn-AZ" sz="1600" b="1" i="1" dirty="0" smtClean="0">
                <a:solidFill>
                  <a:srgbClr val="0070C0"/>
                </a:solidFill>
                <a:latin typeface="Times New Roman" pitchFamily="18" charset="0"/>
                <a:cs typeface="Times New Roman" pitchFamily="18" charset="0"/>
              </a:rPr>
              <a:t>Mən sevirəm Vətənimin dağlarını, düzünü,</a:t>
            </a:r>
          </a:p>
          <a:p>
            <a:r>
              <a:rPr lang="az-Latn-AZ" sz="1600" b="1" i="1" dirty="0" smtClean="0">
                <a:solidFill>
                  <a:srgbClr val="0070C0"/>
                </a:solidFill>
                <a:latin typeface="Times New Roman" pitchFamily="18" charset="0"/>
                <a:cs typeface="Times New Roman" pitchFamily="18" charset="0"/>
              </a:rPr>
              <a:t>Ellərimin ürək açan söhbətini, sözünü.</a:t>
            </a:r>
          </a:p>
          <a:p>
            <a:r>
              <a:rPr lang="az-Latn-AZ" sz="1600" b="1" i="1" dirty="0" smtClean="0">
                <a:solidFill>
                  <a:srgbClr val="0070C0"/>
                </a:solidFill>
                <a:latin typeface="Times New Roman" pitchFamily="18" charset="0"/>
                <a:cs typeface="Times New Roman" pitchFamily="18" charset="0"/>
              </a:rPr>
              <a:t>Mən sevirəm üzərində boy atdığım torpağı,</a:t>
            </a:r>
          </a:p>
          <a:p>
            <a:r>
              <a:rPr lang="az-Latn-AZ" sz="1600" b="1" i="1" dirty="0" smtClean="0">
                <a:solidFill>
                  <a:srgbClr val="0070C0"/>
                </a:solidFill>
                <a:latin typeface="Times New Roman" pitchFamily="18" charset="0"/>
                <a:cs typeface="Times New Roman" pitchFamily="18" charset="0"/>
              </a:rPr>
              <a:t>Ürəyimin bir telidir hər otunun yarpağı.</a:t>
            </a:r>
          </a:p>
          <a:p>
            <a:r>
              <a:rPr lang="az-Latn-AZ" sz="1600" b="1" i="1" dirty="0" smtClean="0">
                <a:solidFill>
                  <a:srgbClr val="0070C0"/>
                </a:solidFill>
                <a:latin typeface="Times New Roman" pitchFamily="18" charset="0"/>
                <a:cs typeface="Times New Roman" pitchFamily="18" charset="0"/>
              </a:rPr>
              <a:t>Mən sevirəmVətənimi, mən sevirəm yurdumu!</a:t>
            </a:r>
          </a:p>
          <a:p>
            <a:r>
              <a:rPr lang="az-Latn-AZ" sz="1600" b="1" i="1" dirty="0" smtClean="0">
                <a:solidFill>
                  <a:srgbClr val="0070C0"/>
                </a:solidFill>
                <a:latin typeface="Times New Roman" pitchFamily="18" charset="0"/>
                <a:cs typeface="Times New Roman" pitchFamily="18" charset="0"/>
              </a:rPr>
              <a:t>Bir soruş gör, heç ürəyim bir gün onsuz vurdumu?</a:t>
            </a:r>
          </a:p>
          <a:p>
            <a:r>
              <a:rPr lang="az-Latn-AZ" sz="1600" b="1" i="1" dirty="0" smtClean="0">
                <a:solidFill>
                  <a:srgbClr val="0070C0"/>
                </a:solidFill>
                <a:latin typeface="Times New Roman" pitchFamily="18" charset="0"/>
                <a:cs typeface="Times New Roman" pitchFamily="18" charset="0"/>
              </a:rPr>
              <a:t>Mən sevirəm bu günəşli, bu işıqlı diyarı,</a:t>
            </a:r>
          </a:p>
          <a:p>
            <a:r>
              <a:rPr lang="az-Latn-AZ" sz="1600" b="1" i="1" dirty="0" smtClean="0">
                <a:solidFill>
                  <a:srgbClr val="0070C0"/>
                </a:solidFill>
                <a:latin typeface="Times New Roman" pitchFamily="18" charset="0"/>
                <a:cs typeface="Times New Roman" pitchFamily="18" charset="0"/>
              </a:rPr>
              <a:t>Çünki orda çiçək açır səadətin baharı.</a:t>
            </a:r>
          </a:p>
          <a:p>
            <a:r>
              <a:rPr lang="az-Latn-AZ" sz="1600" b="1" i="1" dirty="0" smtClean="0">
                <a:solidFill>
                  <a:srgbClr val="0070C0"/>
                </a:solidFill>
                <a:latin typeface="Times New Roman" pitchFamily="18" charset="0"/>
                <a:cs typeface="Times New Roman" pitchFamily="18" charset="0"/>
              </a:rPr>
              <a:t>Çünki orda həqiqət var,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	səadət var,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		həyat var!</a:t>
            </a:r>
          </a:p>
          <a:p>
            <a:r>
              <a:rPr lang="az-Latn-AZ" sz="1600" b="1" i="1" dirty="0" smtClean="0">
                <a:solidFill>
                  <a:srgbClr val="0070C0"/>
                </a:solidFill>
                <a:latin typeface="Times New Roman" pitchFamily="18" charset="0"/>
                <a:cs typeface="Times New Roman" pitchFamily="18" charset="0"/>
              </a:rPr>
              <a:t>Mən sevirəm dövlətimi! Onun şəni böyükdür,</a:t>
            </a:r>
          </a:p>
          <a:p>
            <a:r>
              <a:rPr lang="az-Latn-AZ" sz="1600" b="1" i="1" dirty="0" smtClean="0">
                <a:solidFill>
                  <a:srgbClr val="0070C0"/>
                </a:solidFill>
                <a:latin typeface="Times New Roman" pitchFamily="18" charset="0"/>
                <a:cs typeface="Times New Roman" pitchFamily="18" charset="0"/>
              </a:rPr>
              <a:t>Sayəsində  ellərimiz azad ömür-gün sürür.</a:t>
            </a:r>
          </a:p>
          <a:p>
            <a:r>
              <a:rPr lang="az-Latn-AZ" sz="1600" b="1" i="1" dirty="0" smtClean="0">
                <a:solidFill>
                  <a:srgbClr val="0070C0"/>
                </a:solidFill>
                <a:latin typeface="Times New Roman" pitchFamily="18" charset="0"/>
                <a:cs typeface="Times New Roman" pitchFamily="18" charset="0"/>
              </a:rPr>
              <a:t>Varlığından, qüdrətindən bütün dünya alır dərs.</a:t>
            </a:r>
          </a:p>
          <a:p>
            <a:r>
              <a:rPr lang="az-Latn-AZ" sz="1600" b="1" i="1" dirty="0" smtClean="0">
                <a:solidFill>
                  <a:srgbClr val="0070C0"/>
                </a:solidFill>
                <a:latin typeface="Times New Roman" pitchFamily="18" charset="0"/>
                <a:cs typeface="Times New Roman" pitchFamily="18" charset="0"/>
              </a:rPr>
              <a:t>Çünki yolu şərəflidir, qanunları müqəddəs!</a:t>
            </a:r>
          </a:p>
          <a:p>
            <a:r>
              <a:rPr lang="az-Latn-AZ" sz="1600" b="1" i="1" dirty="0" smtClean="0">
                <a:solidFill>
                  <a:srgbClr val="0070C0"/>
                </a:solidFill>
                <a:latin typeface="Times New Roman" pitchFamily="18" charset="0"/>
                <a:cs typeface="Times New Roman" pitchFamily="18" charset="0"/>
              </a:rPr>
              <a:t>Mən sevirəm öz xalqımı , çünki güc var qolunda,</a:t>
            </a:r>
          </a:p>
          <a:p>
            <a:r>
              <a:rPr lang="az-Latn-AZ" sz="1600" b="1" i="1" dirty="0" smtClean="0">
                <a:solidFill>
                  <a:srgbClr val="0070C0"/>
                </a:solidFill>
                <a:latin typeface="Times New Roman" pitchFamily="18" charset="0"/>
                <a:cs typeface="Times New Roman" pitchFamily="18" charset="0"/>
              </a:rPr>
              <a:t>Çünki çoxlu qurban verib azadlığın yolunda;</a:t>
            </a:r>
          </a:p>
          <a:p>
            <a:r>
              <a:rPr lang="az-Latn-AZ" sz="1600" b="1" i="1" dirty="0" smtClean="0">
                <a:solidFill>
                  <a:srgbClr val="0070C0"/>
                </a:solidFill>
                <a:latin typeface="Times New Roman" pitchFamily="18" charset="0"/>
                <a:cs typeface="Times New Roman" pitchFamily="18" charset="0"/>
              </a:rPr>
              <a:t>Çünki yeni bir eşq ilə yeni dünya qurubdur.</a:t>
            </a:r>
          </a:p>
          <a:p>
            <a:r>
              <a:rPr lang="az-Latn-AZ" sz="1600" b="1" i="1" dirty="0" smtClean="0">
                <a:solidFill>
                  <a:srgbClr val="0070C0"/>
                </a:solidFill>
                <a:latin typeface="Times New Roman" pitchFamily="18" charset="0"/>
                <a:cs typeface="Times New Roman" pitchFamily="18" charset="0"/>
              </a:rPr>
              <a:t>Haqqın, </a:t>
            </a:r>
          </a:p>
          <a:p>
            <a:r>
              <a:rPr lang="az-Latn-AZ" sz="1600" b="1" i="1" dirty="0">
                <a:solidFill>
                  <a:srgbClr val="0070C0"/>
                </a:solidFill>
                <a:latin typeface="Times New Roman" pitchFamily="18" charset="0"/>
                <a:cs typeface="Times New Roman" pitchFamily="18" charset="0"/>
              </a:rPr>
              <a:t>	</a:t>
            </a:r>
            <a:r>
              <a:rPr lang="az-Latn-AZ" sz="1600" b="1" i="1" dirty="0" smtClean="0">
                <a:solidFill>
                  <a:srgbClr val="0070C0"/>
                </a:solidFill>
                <a:latin typeface="Times New Roman" pitchFamily="18" charset="0"/>
                <a:cs typeface="Times New Roman" pitchFamily="18" charset="0"/>
              </a:rPr>
              <a:t>sülhün,</a:t>
            </a:r>
          </a:p>
          <a:p>
            <a:r>
              <a:rPr lang="az-Latn-AZ" sz="1600" b="1" i="1" dirty="0" smtClean="0">
                <a:solidFill>
                  <a:srgbClr val="0070C0"/>
                </a:solidFill>
                <a:latin typeface="Times New Roman" pitchFamily="18" charset="0"/>
                <a:cs typeface="Times New Roman" pitchFamily="18" charset="0"/>
              </a:rPr>
              <a:t> 		səadətin keşiyində durubdur</a:t>
            </a:r>
          </a:p>
          <a:p>
            <a:r>
              <a:rPr lang="az-Latn-AZ" sz="1600" b="1" i="1" dirty="0" smtClean="0">
                <a:solidFill>
                  <a:srgbClr val="0070C0"/>
                </a:solidFill>
                <a:latin typeface="Times New Roman" pitchFamily="18" charset="0"/>
                <a:cs typeface="Times New Roman" pitchFamily="18" charset="0"/>
              </a:rPr>
              <a:t>Mən sevirəm onu, çünki vüqarımdır o mənim,</a:t>
            </a:r>
          </a:p>
          <a:p>
            <a:r>
              <a:rPr lang="az-Latn-AZ" sz="1600" b="1" i="1" dirty="0" smtClean="0">
                <a:solidFill>
                  <a:srgbClr val="0070C0"/>
                </a:solidFill>
                <a:latin typeface="Times New Roman" pitchFamily="18" charset="0"/>
                <a:cs typeface="Times New Roman" pitchFamily="18" charset="0"/>
              </a:rPr>
              <a:t>Çünki sülhün dayağıdır, yer üzündə Vətənim.</a:t>
            </a:r>
          </a:p>
          <a:p>
            <a:endParaRPr lang="az-Latn-AZ" sz="1600" b="1" i="1" dirty="0">
              <a:solidFill>
                <a:srgbClr val="0070C0"/>
              </a:solidFill>
              <a:latin typeface="Times New Roman" pitchFamily="18" charset="0"/>
              <a:cs typeface="Times New Roman" pitchFamily="18" charset="0"/>
            </a:endParaRPr>
          </a:p>
          <a:p>
            <a:pPr algn="r"/>
            <a:r>
              <a:rPr lang="az-Latn-AZ" sz="1600" b="1" i="1" dirty="0" smtClean="0">
                <a:solidFill>
                  <a:srgbClr val="0070C0"/>
                </a:solidFill>
                <a:latin typeface="Times New Roman" pitchFamily="18" charset="0"/>
                <a:cs typeface="Times New Roman" pitchFamily="18" charset="0"/>
              </a:rPr>
              <a:t>Əhməd Cəmil</a:t>
            </a:r>
            <a:endParaRPr lang="ru-RU" sz="16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30463954"/>
      </p:ext>
    </p:extLst>
  </p:cSld>
  <p:clrMapOvr>
    <a:masterClrMapping/>
  </p:clrMapOvr>
  <p:transition spd="med" advTm="4255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097816"/>
      </p:ext>
    </p:extLst>
  </p:cSld>
  <p:clrMapOvr>
    <a:masterClrMapping/>
  </p:clrMapOvr>
  <p:transition spd="med" advTm="998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136904" cy="6247864"/>
          </a:xfrm>
          <a:prstGeom prst="rect">
            <a:avLst/>
          </a:prstGeom>
          <a:noFill/>
        </p:spPr>
        <p:txBody>
          <a:bodyPr wrap="square" rtlCol="0">
            <a:spAutoFit/>
          </a:bodyPr>
          <a:lstStyle/>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Milyonlardan biri tək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Qoy bir daha ordular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Üz-üzə dayanmasın.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Bombaların səsindən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Beşikdəki körpələr </a:t>
            </a:r>
          </a:p>
          <a:p>
            <a:r>
              <a:rPr lang="az-Latn-AZ"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Hıçqırıb  oyanmasın.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 </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Böyük kəndlər, şəhərlər</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Viran olub qalmasın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Tüstü duman içində.</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Qədim abidələri</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Yerlə yeksan etməsin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Toplar bir an içində.</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 saçlı anaların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Gözləri yaşla dolub</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 darda qalmasın.</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sülhə səs verirəm,</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Cavan qızlar, gəlinlər</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Baxıb-baxıb yollara</a:t>
            </a:r>
          </a:p>
          <a:p>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İntizarda qalmasın.</a:t>
            </a:r>
          </a:p>
          <a:p>
            <a:pPr algn="r"/>
            <a:r>
              <a:rPr lang="az-Latn-AZ"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Hüseyn Arif</a:t>
            </a:r>
            <a:endPar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754610880"/>
      </p:ext>
    </p:extLst>
  </p:cSld>
  <p:clrMapOvr>
    <a:masterClrMapping/>
  </p:clrMapOvr>
  <p:transition spd="med" advTm="2541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663280" y="4194341"/>
            <a:ext cx="6480720" cy="2677656"/>
          </a:xfrm>
          <a:prstGeom prst="rect">
            <a:avLst/>
          </a:prstGeom>
          <a:noFill/>
        </p:spPr>
        <p:txBody>
          <a:bodyPr wrap="square" rtlCol="0">
            <a:spAutoFit/>
          </a:bodyPr>
          <a:lstStyle/>
          <a:p>
            <a:r>
              <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Sülh dinclikdir, əmin–amanlıqdır, firavan həyatdır, körpə dodaqlarına qonmuş təbəssüm işığıdır. Sülh açıq səmadır, xalqların dostluğudur. Sülh xoşbəxtlikdir.</a:t>
            </a:r>
          </a:p>
          <a:p>
            <a:endPar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a:p>
            <a:pPr algn="r"/>
            <a:r>
              <a:rPr lang="az-Latn-AZ" sz="2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Sadə kəndli qadının dediklərindən</a:t>
            </a:r>
            <a:endParaRPr lang="ru-RU"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62704346"/>
      </p:ext>
    </p:extLst>
  </p:cSld>
  <p:clrMapOvr>
    <a:masterClrMapping/>
  </p:clrMapOvr>
  <p:transition spd="med" advTm="1095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51344"/>
            <a:ext cx="4572000" cy="5909310"/>
          </a:xfrm>
          <a:prstGeom prst="rect">
            <a:avLst/>
          </a:prstGeom>
        </p:spPr>
        <p:txBody>
          <a:bodyPr>
            <a:spAutoFit/>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Sülhün</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Bu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səsdə</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həyat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Çünki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minlər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milyonlar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Könül</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vermiş</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ada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şirin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tək</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Üç</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rəngli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bayrağım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tək</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Müqəddəsdir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dünyada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deyəndə</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zaman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Yurdumuzda</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canlanan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Təbiəti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görürəm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a:t>
            </a:r>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yəndə</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xalqımın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Rəhbərə</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bəslədiyi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Məhəbbəti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görürəm</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Sülh-həyatın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mənası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Anaların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laylası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Körpələrin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səsidir</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saçlı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dünyanın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Milyon-milyon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Həqqiqət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nəğməsidir</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slam</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Səfərli</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4264894354"/>
      </p:ext>
    </p:extLst>
  </p:cSld>
  <p:clrMapOvr>
    <a:masterClrMapping/>
  </p:clrMapOvr>
  <p:transition spd="med" advTm="2319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4" y="836712"/>
            <a:ext cx="4591397" cy="5328592"/>
          </a:xfrm>
          <a:prstGeom prst="roundRect">
            <a:avLst>
              <a:gd name="adj" fmla="val 11111"/>
            </a:avLst>
          </a:prstGeom>
          <a:ln w="190500" cap="rnd">
            <a:solidFill>
              <a:srgbClr val="FF669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21467082"/>
      </p:ext>
    </p:extLst>
  </p:cSld>
  <p:clrMapOvr>
    <a:masterClrMapping/>
  </p:clrMapOvr>
  <p:transition spd="med" advTm="828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340768"/>
            <a:ext cx="6408712" cy="5109091"/>
          </a:xfrm>
          <a:prstGeom prst="rect">
            <a:avLst/>
          </a:prstGeom>
          <a:noFill/>
        </p:spPr>
        <p:txBody>
          <a:bodyPr wrap="square" rtlCol="0">
            <a:spAutoFit/>
          </a:bodyPr>
          <a:lstStyle/>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Torpaqlarının 20 faizini itirmiş bir milyondan artıq qaçqın və məcburi </a:t>
            </a:r>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köç</a:t>
            </a:r>
            <a:r>
              <a:rPr lang="en-US"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a:t>
            </a:r>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ünü </a:t>
            </a:r>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olan ölkəmizdə sülh mövzusu xüsusi əhəmiyyət kəsb edir. Bu gün də Azərbaycanın haqq işini dünya ictimaiyyətinə, sülhsevər qüvvələrə çatdırmaq, nüfuzlu beynəlxalq təşkilatların diqqətini və səylərini Dağlıq Qarabağ münaqişəsinin həllinə yönəltmək ən mühüm zərurət kimi qarşıda durur:</a:t>
            </a:r>
          </a:p>
          <a:p>
            <a:endPar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Özgə torpağında yoxdur gözümüz</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car çəkib bunu deyirik,</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 şeyə qadirik, fəqət özümüz ...</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Biz hərbə hazırıq... sülh istəyirik!</a:t>
            </a:r>
            <a:endParaRPr lang="ru-RU"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az-Latn-AZ" sz="2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az-Latn-AZ"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265529284"/>
      </p:ext>
    </p:extLst>
  </p:cSld>
  <p:clrMapOvr>
    <a:masterClrMapping/>
  </p:clrMapOvr>
  <p:transition spd="med" advTm="2460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48680"/>
            <a:ext cx="8352928" cy="5760640"/>
          </a:xfrm>
          <a:prstGeom prst="rect">
            <a:avLst/>
          </a:prstGeom>
          <a:ln w="190500" cap="sq">
            <a:solidFill>
              <a:schemeClr val="bg2">
                <a:lumMod val="9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98943998"/>
      </p:ext>
    </p:extLst>
  </p:cSld>
  <p:clrMapOvr>
    <a:masterClrMapping/>
  </p:clrMapOvr>
  <p:transition spd="med" advTm="1083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1562"/>
            <a:ext cx="4104456" cy="6986528"/>
          </a:xfrm>
          <a:prstGeom prst="rect">
            <a:avLst/>
          </a:prstGeom>
          <a:noFill/>
        </p:spPr>
        <p:txBody>
          <a:bodyPr wrap="square" rtlCol="0">
            <a:spAutoFit/>
          </a:bodyPr>
          <a:lstStyle/>
          <a:p>
            <a:r>
              <a:rPr lang="az-Latn-AZ" sz="1400" b="1" i="1" dirty="0" smtClean="0">
                <a:solidFill>
                  <a:srgbClr val="0070C0"/>
                </a:solidFill>
                <a:latin typeface="Times New Roman" pitchFamily="18" charset="0"/>
                <a:cs typeface="Times New Roman" pitchFamily="18" charset="0"/>
              </a:rPr>
              <a:t>GÖYƏRÇİN</a:t>
            </a:r>
          </a:p>
          <a:p>
            <a:r>
              <a:rPr lang="az-Latn-AZ" sz="1400" b="1" i="1" dirty="0" smtClean="0">
                <a:solidFill>
                  <a:srgbClr val="0070C0"/>
                </a:solidFill>
                <a:latin typeface="Times New Roman" pitchFamily="18" charset="0"/>
                <a:cs typeface="Times New Roman" pitchFamily="18" charset="0"/>
              </a:rPr>
              <a:t>Göyərçinim, ağ quşum,</a:t>
            </a:r>
          </a:p>
          <a:p>
            <a:r>
              <a:rPr lang="az-Latn-AZ" sz="1400" b="1" i="1" dirty="0" smtClean="0">
                <a:solidFill>
                  <a:srgbClr val="0070C0"/>
                </a:solidFill>
                <a:latin typeface="Times New Roman" pitchFamily="18" charset="0"/>
                <a:cs typeface="Times New Roman" pitchFamily="18" charset="0"/>
              </a:rPr>
              <a:t>Gəl qoşa uçaq, quşum!</a:t>
            </a:r>
          </a:p>
          <a:p>
            <a:r>
              <a:rPr lang="az-Latn-AZ" sz="1400" b="1" i="1" dirty="0" smtClean="0">
                <a:solidFill>
                  <a:srgbClr val="0070C0"/>
                </a:solidFill>
                <a:latin typeface="Times New Roman" pitchFamily="18" charset="0"/>
                <a:cs typeface="Times New Roman" pitchFamily="18" charset="0"/>
              </a:rPr>
              <a:t>Bakının göylərindən,</a:t>
            </a:r>
          </a:p>
          <a:p>
            <a:r>
              <a:rPr lang="az-Latn-AZ" sz="1400" b="1" i="1" dirty="0" smtClean="0">
                <a:solidFill>
                  <a:srgbClr val="0070C0"/>
                </a:solidFill>
                <a:latin typeface="Times New Roman" pitchFamily="18" charset="0"/>
                <a:cs typeface="Times New Roman" pitchFamily="18" charset="0"/>
              </a:rPr>
              <a:t>Xəzərin üzərindən</a:t>
            </a:r>
          </a:p>
          <a:p>
            <a:r>
              <a:rPr lang="az-Latn-AZ" sz="1400" b="1" i="1" dirty="0" smtClean="0">
                <a:solidFill>
                  <a:srgbClr val="0070C0"/>
                </a:solidFill>
                <a:latin typeface="Times New Roman" pitchFamily="18" charset="0"/>
                <a:cs typeface="Times New Roman" pitchFamily="18" charset="0"/>
              </a:rPr>
              <a:t>Gəl uçaq uzaqlara, </a:t>
            </a:r>
          </a:p>
          <a:p>
            <a:r>
              <a:rPr lang="az-Latn-AZ" sz="1400" b="1" i="1" dirty="0" smtClean="0">
                <a:solidFill>
                  <a:srgbClr val="0070C0"/>
                </a:solidFill>
                <a:latin typeface="Times New Roman" pitchFamily="18" charset="0"/>
                <a:cs typeface="Times New Roman" pitchFamily="18" charset="0"/>
              </a:rPr>
              <a:t>Qoşulaq uşaqlara...</a:t>
            </a:r>
          </a:p>
          <a:p>
            <a:r>
              <a:rPr lang="az-Latn-AZ" sz="1400" b="1" i="1" dirty="0" smtClean="0">
                <a:solidFill>
                  <a:srgbClr val="0070C0"/>
                </a:solidFill>
                <a:latin typeface="Times New Roman" pitchFamily="18" charset="0"/>
                <a:cs typeface="Times New Roman" pitchFamily="18" charset="0"/>
              </a:rPr>
              <a:t>	Hər zəmidən bir sünbül,</a:t>
            </a:r>
          </a:p>
          <a:p>
            <a:r>
              <a:rPr lang="az-Latn-AZ" sz="1400" b="1" i="1" dirty="0" smtClean="0">
                <a:solidFill>
                  <a:srgbClr val="0070C0"/>
                </a:solidFill>
                <a:latin typeface="Times New Roman" pitchFamily="18" charset="0"/>
                <a:cs typeface="Times New Roman" pitchFamily="18" charset="0"/>
              </a:rPr>
              <a:t>	Hər</a:t>
            </a:r>
            <a:r>
              <a:rPr lang="en-US" sz="1400" b="1" i="1" dirty="0" smtClean="0">
                <a:solidFill>
                  <a:srgbClr val="0070C0"/>
                </a:solidFill>
                <a:latin typeface="Times New Roman" pitchFamily="18" charset="0"/>
                <a:cs typeface="Times New Roman" pitchFamily="18" charset="0"/>
              </a:rPr>
              <a:t> </a:t>
            </a:r>
            <a:r>
              <a:rPr lang="az-Latn-AZ" sz="1400" b="1" i="1" dirty="0" smtClean="0">
                <a:solidFill>
                  <a:srgbClr val="0070C0"/>
                </a:solidFill>
                <a:latin typeface="Times New Roman" pitchFamily="18" charset="0"/>
                <a:cs typeface="Times New Roman" pitchFamily="18" charset="0"/>
              </a:rPr>
              <a:t>bağçadan qızılgül</a:t>
            </a:r>
          </a:p>
          <a:p>
            <a:r>
              <a:rPr lang="az-Latn-AZ" sz="1400" b="1" i="1" dirty="0" smtClean="0">
                <a:solidFill>
                  <a:srgbClr val="0070C0"/>
                </a:solidFill>
                <a:latin typeface="Times New Roman" pitchFamily="18" charset="0"/>
                <a:cs typeface="Times New Roman" pitchFamily="18" charset="0"/>
              </a:rPr>
              <a:t>	Toplayıb qucaq-qucaq.</a:t>
            </a:r>
          </a:p>
          <a:p>
            <a:r>
              <a:rPr lang="az-Latn-AZ" sz="1400" b="1" i="1" dirty="0" smtClean="0">
                <a:solidFill>
                  <a:srgbClr val="0070C0"/>
                </a:solidFill>
                <a:latin typeface="Times New Roman" pitchFamily="18" charset="0"/>
                <a:cs typeface="Times New Roman" pitchFamily="18" charset="0"/>
              </a:rPr>
              <a:t>	Gəl uçaq, uçaq, uçaq!</a:t>
            </a:r>
          </a:p>
          <a:p>
            <a:r>
              <a:rPr lang="az-Latn-AZ" sz="1400" b="1" i="1" dirty="0" smtClean="0">
                <a:solidFill>
                  <a:srgbClr val="0070C0"/>
                </a:solidFill>
                <a:latin typeface="Times New Roman" pitchFamily="18" charset="0"/>
                <a:cs typeface="Times New Roman" pitchFamily="18" charset="0"/>
              </a:rPr>
              <a:t>Uçaq </a:t>
            </a:r>
            <a:r>
              <a:rPr lang="az-Latn-AZ" sz="1400" b="1" i="1" dirty="0" smtClean="0">
                <a:solidFill>
                  <a:srgbClr val="0070C0"/>
                </a:solidFill>
                <a:latin typeface="Times New Roman" pitchFamily="18" charset="0"/>
                <a:cs typeface="Times New Roman" pitchFamily="18" charset="0"/>
              </a:rPr>
              <a:t>Günə</a:t>
            </a:r>
            <a:r>
              <a:rPr lang="en-US" sz="1400" b="1" i="1" dirty="0" smtClean="0">
                <a:solidFill>
                  <a:srgbClr val="0070C0"/>
                </a:solidFill>
                <a:latin typeface="Times New Roman" pitchFamily="18" charset="0"/>
                <a:cs typeface="Times New Roman" pitchFamily="18" charset="0"/>
              </a:rPr>
              <a:t>,</a:t>
            </a:r>
            <a:r>
              <a:rPr lang="az-Latn-AZ" sz="1400" b="1" i="1" dirty="0" smtClean="0">
                <a:solidFill>
                  <a:srgbClr val="0070C0"/>
                </a:solidFill>
                <a:latin typeface="Times New Roman" pitchFamily="18" charset="0"/>
                <a:cs typeface="Times New Roman" pitchFamily="18" charset="0"/>
              </a:rPr>
              <a:t> </a:t>
            </a:r>
            <a:r>
              <a:rPr lang="az-Latn-AZ" sz="1400" b="1" i="1" dirty="0" smtClean="0">
                <a:solidFill>
                  <a:srgbClr val="0070C0"/>
                </a:solidFill>
                <a:latin typeface="Times New Roman" pitchFamily="18" charset="0"/>
                <a:cs typeface="Times New Roman" pitchFamily="18" charset="0"/>
              </a:rPr>
              <a:t>Aya biz, </a:t>
            </a:r>
          </a:p>
          <a:p>
            <a:r>
              <a:rPr lang="az-Latn-AZ" sz="1400" b="1" i="1" dirty="0" smtClean="0">
                <a:solidFill>
                  <a:srgbClr val="0070C0"/>
                </a:solidFill>
                <a:latin typeface="Times New Roman" pitchFamily="18" charset="0"/>
                <a:cs typeface="Times New Roman" pitchFamily="18" charset="0"/>
              </a:rPr>
              <a:t>Qoy olsun bələdçimiz</a:t>
            </a:r>
          </a:p>
          <a:p>
            <a:r>
              <a:rPr lang="az-Latn-AZ" sz="1400" b="1" i="1" dirty="0" smtClean="0">
                <a:solidFill>
                  <a:srgbClr val="0070C0"/>
                </a:solidFill>
                <a:latin typeface="Times New Roman" pitchFamily="18" charset="0"/>
                <a:cs typeface="Times New Roman" pitchFamily="18" charset="0"/>
              </a:rPr>
              <a:t>Bilik, hünər və ağıl…</a:t>
            </a:r>
          </a:p>
          <a:p>
            <a:r>
              <a:rPr lang="az-Latn-AZ" sz="1400" b="1" i="1" dirty="0" smtClean="0">
                <a:solidFill>
                  <a:srgbClr val="0070C0"/>
                </a:solidFill>
                <a:latin typeface="Times New Roman" pitchFamily="18" charset="0"/>
                <a:cs typeface="Times New Roman" pitchFamily="18" charset="0"/>
              </a:rPr>
              <a:t>Qanad alaq küləkdən.</a:t>
            </a:r>
          </a:p>
          <a:p>
            <a:r>
              <a:rPr lang="az-Latn-AZ" sz="1400" b="1" i="1" dirty="0" smtClean="0">
                <a:solidFill>
                  <a:srgbClr val="0070C0"/>
                </a:solidFill>
                <a:latin typeface="Times New Roman" pitchFamily="18" charset="0"/>
                <a:cs typeface="Times New Roman" pitchFamily="18" charset="0"/>
              </a:rPr>
              <a:t>Sirdaş olaq ürəkdən</a:t>
            </a:r>
          </a:p>
          <a:p>
            <a:r>
              <a:rPr lang="az-Latn-AZ" sz="1400" b="1" i="1" dirty="0" smtClean="0">
                <a:solidFill>
                  <a:srgbClr val="0070C0"/>
                </a:solidFill>
                <a:latin typeface="Times New Roman" pitchFamily="18" charset="0"/>
                <a:cs typeface="Times New Roman" pitchFamily="18" charset="0"/>
              </a:rPr>
              <a:t>Yerlə, göylə, dənizlə</a:t>
            </a:r>
          </a:p>
          <a:p>
            <a:r>
              <a:rPr lang="az-Latn-AZ" sz="1400" b="1" i="1" dirty="0" smtClean="0">
                <a:solidFill>
                  <a:srgbClr val="0070C0"/>
                </a:solidFill>
                <a:latin typeface="Times New Roman" pitchFamily="18" charset="0"/>
                <a:cs typeface="Times New Roman" pitchFamily="18" charset="0"/>
              </a:rPr>
              <a:t>Hər yeni nəğməmizlə</a:t>
            </a:r>
          </a:p>
          <a:p>
            <a:r>
              <a:rPr lang="az-Latn-AZ" sz="1400" b="1" i="1" dirty="0" smtClean="0">
                <a:solidFill>
                  <a:srgbClr val="0070C0"/>
                </a:solidFill>
                <a:latin typeface="Times New Roman" pitchFamily="18" charset="0"/>
                <a:cs typeface="Times New Roman" pitchFamily="18" charset="0"/>
              </a:rPr>
              <a:t>Uşaqları dindirək</a:t>
            </a:r>
          </a:p>
          <a:p>
            <a:r>
              <a:rPr lang="az-Latn-AZ" sz="1400" b="1" i="1" dirty="0" smtClean="0">
                <a:solidFill>
                  <a:srgbClr val="0070C0"/>
                </a:solidFill>
                <a:latin typeface="Times New Roman" pitchFamily="18" charset="0"/>
                <a:cs typeface="Times New Roman" pitchFamily="18" charset="0"/>
              </a:rPr>
              <a:t>Elləri sevindirək.</a:t>
            </a:r>
          </a:p>
          <a:p>
            <a:r>
              <a:rPr lang="az-Latn-AZ" sz="1400" b="1" i="1" dirty="0" smtClean="0">
                <a:solidFill>
                  <a:srgbClr val="0070C0"/>
                </a:solidFill>
                <a:latin typeface="Times New Roman" pitchFamily="18" charset="0"/>
                <a:cs typeface="Times New Roman" pitchFamily="18" charset="0"/>
              </a:rPr>
              <a:t>Gəl uçaq, uçaq, uçaq,</a:t>
            </a:r>
          </a:p>
          <a:p>
            <a:r>
              <a:rPr lang="az-Latn-AZ" sz="1400" b="1" i="1" dirty="0" smtClean="0">
                <a:solidFill>
                  <a:srgbClr val="0070C0"/>
                </a:solidFill>
                <a:latin typeface="Times New Roman" pitchFamily="18" charset="0"/>
                <a:cs typeface="Times New Roman" pitchFamily="18" charset="0"/>
              </a:rPr>
              <a:t>Ulduzlara yol açaq!</a:t>
            </a:r>
          </a:p>
          <a:p>
            <a:r>
              <a:rPr lang="az-Latn-AZ" sz="1400" b="1" i="1" dirty="0" smtClean="0">
                <a:solidFill>
                  <a:srgbClr val="0070C0"/>
                </a:solidFill>
                <a:latin typeface="Times New Roman" pitchFamily="18" charset="0"/>
                <a:cs typeface="Times New Roman" pitchFamily="18" charset="0"/>
              </a:rPr>
              <a:t>	Boy ataq ildən-ilə,</a:t>
            </a:r>
          </a:p>
          <a:p>
            <a:r>
              <a:rPr lang="az-Latn-AZ" sz="1400" b="1" i="1" dirty="0" smtClean="0">
                <a:solidFill>
                  <a:srgbClr val="0070C0"/>
                </a:solidFill>
                <a:latin typeface="Times New Roman" pitchFamily="18" charset="0"/>
                <a:cs typeface="Times New Roman" pitchFamily="18" charset="0"/>
              </a:rPr>
              <a:t>	Gəl uçaq eldən-elə,</a:t>
            </a:r>
          </a:p>
          <a:p>
            <a:r>
              <a:rPr lang="az-Latn-AZ" sz="1400" b="1" i="1" dirty="0" smtClean="0">
                <a:solidFill>
                  <a:srgbClr val="0070C0"/>
                </a:solidFill>
                <a:latin typeface="Times New Roman" pitchFamily="18" charset="0"/>
                <a:cs typeface="Times New Roman" pitchFamily="18" charset="0"/>
              </a:rPr>
              <a:t>	Dolanaq Misri, Çini.</a:t>
            </a:r>
          </a:p>
          <a:p>
            <a:r>
              <a:rPr lang="az-Latn-AZ" sz="1400" b="1" i="1" dirty="0" smtClean="0">
                <a:solidFill>
                  <a:srgbClr val="0070C0"/>
                </a:solidFill>
                <a:latin typeface="Times New Roman" pitchFamily="18" charset="0"/>
                <a:cs typeface="Times New Roman" pitchFamily="18" charset="0"/>
              </a:rPr>
              <a:t>	Ellər «Sülh göyərçini!»</a:t>
            </a:r>
          </a:p>
          <a:p>
            <a:r>
              <a:rPr lang="az-Latn-AZ" sz="1400" b="1" i="1" dirty="0" smtClean="0">
                <a:solidFill>
                  <a:srgbClr val="0070C0"/>
                </a:solidFill>
                <a:latin typeface="Times New Roman" pitchFamily="18" charset="0"/>
                <a:cs typeface="Times New Roman" pitchFamily="18" charset="0"/>
              </a:rPr>
              <a:t>	Söyləsin qoy adına</a:t>
            </a:r>
          </a:p>
          <a:p>
            <a:r>
              <a:rPr lang="az-Latn-AZ" sz="1400" b="1" i="1" dirty="0" smtClean="0">
                <a:solidFill>
                  <a:srgbClr val="0070C0"/>
                </a:solidFill>
                <a:latin typeface="Times New Roman" pitchFamily="18" charset="0"/>
                <a:cs typeface="Times New Roman" pitchFamily="18" charset="0"/>
              </a:rPr>
              <a:t>	Al məni qanadına,</a:t>
            </a:r>
          </a:p>
          <a:p>
            <a:r>
              <a:rPr lang="az-Latn-AZ" sz="1400" b="1" i="1" dirty="0" smtClean="0">
                <a:solidFill>
                  <a:srgbClr val="0070C0"/>
                </a:solidFill>
                <a:latin typeface="Times New Roman" pitchFamily="18" charset="0"/>
                <a:cs typeface="Times New Roman" pitchFamily="18" charset="0"/>
              </a:rPr>
              <a:t>	Gəl </a:t>
            </a:r>
            <a:r>
              <a:rPr lang="az-Latn-AZ" sz="1400" b="1" i="1" dirty="0">
                <a:solidFill>
                  <a:srgbClr val="0070C0"/>
                </a:solidFill>
                <a:latin typeface="Times New Roman" pitchFamily="18" charset="0"/>
                <a:cs typeface="Times New Roman" pitchFamily="18" charset="0"/>
              </a:rPr>
              <a:t>uçaq, uçaq, uçaq,</a:t>
            </a:r>
          </a:p>
          <a:p>
            <a:r>
              <a:rPr lang="az-Latn-AZ" sz="1400" b="1" i="1" dirty="0" smtClean="0">
                <a:solidFill>
                  <a:srgbClr val="0070C0"/>
                </a:solidFill>
                <a:latin typeface="Times New Roman" pitchFamily="18" charset="0"/>
                <a:cs typeface="Times New Roman" pitchFamily="18" charset="0"/>
              </a:rPr>
              <a:t>	Ulduzlara </a:t>
            </a:r>
            <a:r>
              <a:rPr lang="az-Latn-AZ" sz="1400" b="1" i="1" dirty="0">
                <a:solidFill>
                  <a:srgbClr val="0070C0"/>
                </a:solidFill>
                <a:latin typeface="Times New Roman" pitchFamily="18" charset="0"/>
                <a:cs typeface="Times New Roman" pitchFamily="18" charset="0"/>
              </a:rPr>
              <a:t>yol açaq!</a:t>
            </a:r>
          </a:p>
          <a:p>
            <a:pPr algn="r"/>
            <a:r>
              <a:rPr lang="az-Latn-AZ" sz="1400" b="1" i="1" dirty="0" smtClean="0">
                <a:solidFill>
                  <a:srgbClr val="0070C0"/>
                </a:solidFill>
                <a:latin typeface="Times New Roman" pitchFamily="18" charset="0"/>
                <a:cs typeface="Times New Roman" pitchFamily="18" charset="0"/>
              </a:rPr>
              <a:t>Əhməd Cəmil</a:t>
            </a:r>
          </a:p>
          <a:p>
            <a:endParaRPr lang="ru-RU" sz="14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64365135"/>
      </p:ext>
    </p:extLst>
  </p:cSld>
  <p:clrMapOvr>
    <a:masterClrMapping/>
  </p:clrMapOvr>
  <p:transition spd="med" advTm="2992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54000"/>
            <a:ext cx="8424936" cy="6350000"/>
          </a:xfrm>
          <a:prstGeom prst="ellipse">
            <a:avLst/>
          </a:prstGeom>
          <a:ln>
            <a:noFill/>
          </a:ln>
          <a:effectLst>
            <a:glow rad="63500">
              <a:schemeClr val="accent2">
                <a:satMod val="175000"/>
                <a:alpha val="40000"/>
              </a:schemeClr>
            </a:glow>
            <a:softEdge rad="112500"/>
          </a:effectLst>
        </p:spPr>
      </p:pic>
    </p:spTree>
    <p:extLst>
      <p:ext uri="{BB962C8B-B14F-4D97-AF65-F5344CB8AC3E}">
        <p14:creationId xmlns:p14="http://schemas.microsoft.com/office/powerpoint/2010/main" val="35576071"/>
      </p:ext>
    </p:extLst>
  </p:cSld>
  <p:clrMapOvr>
    <a:masterClrMapping/>
  </p:clrMapOvr>
  <p:transition spd="med" advTm="948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060848"/>
            <a:ext cx="7632848" cy="3785652"/>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«Azərbaycan kiçik bir ölkədir. Ancaq böyüklüyündən, kiçikliyindən asılı olmayaraq, hər bir xalq öz müstəqil dövlətini qura bilər, demokratiya yolu tuta bilər və özünün xoşbəxtliyini, sülh, əmin-amanlıq şərait</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a:t>
            </a: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 yaşamasını təmin edə bilər. Demokratik, hüquqi dövlət qurarkən biz eyni zamanda əmin olmalıyıq ki, beynəlxalq aləmdə beynəlxalq hüquq normaları da təmin edilir və onların pozulmasına yol verilmir».</a:t>
            </a:r>
          </a:p>
          <a:p>
            <a:pPr algn="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Heydər Əliyev</a:t>
            </a:r>
          </a:p>
          <a:p>
            <a:pPr algn="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ABŞ-ın milli bayramındakı çıxışından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276400035"/>
      </p:ext>
    </p:extLst>
  </p:cSld>
  <p:clrMapOvr>
    <a:masterClrMapping/>
  </p:clrMapOvr>
  <p:transition spd="med" advTm="2650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981" y="116632"/>
            <a:ext cx="7344816" cy="6986528"/>
          </a:xfrm>
          <a:prstGeom prst="rect">
            <a:avLst/>
          </a:prstGeom>
          <a:noFill/>
        </p:spPr>
        <p:txBody>
          <a:bodyPr wrap="square" rtlCol="0">
            <a:spAutoFit/>
          </a:bodyPr>
          <a:lstStyle/>
          <a:p>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  OLMASA</a:t>
            </a:r>
          </a:p>
          <a:p>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Əridib</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silahları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Biz</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marten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sobasında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Körpü</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yarada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billik</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Yerlə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Mars</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arasında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illik</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barını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Bircə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yetirər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Alim</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ayı</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ulduzu</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Dartıb</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gətirər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General</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gözündə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hissi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duyur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adam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Tullayıb</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çinlərimi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kənddə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sədr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Bəşərin</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qapısından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Vaxtsız</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ölüm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gen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saçlarına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Yüz</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yaşında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Sevənlər</a:t>
            </a: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aləmində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həsrət</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Bəşərin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gülləsi</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Sözü</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məhəbbət</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Müharibə</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olmasa</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b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1956</a:t>
            </a:r>
            <a:r>
              <a:rPr lang="en-US"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r>
              <a:rPr lang="az-Latn-AZ" sz="16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Məmməd Araz</a:t>
            </a:r>
            <a:endPar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976777820"/>
      </p:ext>
    </p:extLst>
  </p:cSld>
  <p:clrMapOvr>
    <a:masterClrMapping/>
  </p:clrMapOvr>
  <p:transition spd="med" advTm="2841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28625"/>
            <a:ext cx="6838950" cy="6000750"/>
          </a:xfrm>
          <a:prstGeom prst="rect">
            <a:avLst/>
          </a:prstGeom>
          <a:ln w="190500" cap="sq">
            <a:solidFill>
              <a:srgbClr val="0070C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0740976"/>
      </p:ext>
    </p:extLst>
  </p:cSld>
  <p:clrMapOvr>
    <a:masterClrMapping/>
  </p:clrMapOvr>
  <p:transition spd="med" advTm="1098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6768752" cy="6309420"/>
          </a:xfrm>
          <a:prstGeom prst="rect">
            <a:avLst/>
          </a:prstGeom>
          <a:noFill/>
        </p:spPr>
        <p:txBody>
          <a:bodyPr wrap="square" rtlCol="0">
            <a:spAutoFit/>
          </a:bodyPr>
          <a:lstStyle/>
          <a:p>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Ananın</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qəlbim</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odlanır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düşəndə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davadan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deyilmi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ey</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a:t>
            </a:r>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Töküldü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axdı</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Bəs</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deyilmi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torpaq</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Su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içdi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göz</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yaşından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üzündə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dostu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olsun</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Gərək</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Qəlbimdəki</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arzular</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Arzusudur</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zamanın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anayam</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səsimdə</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Yerin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göyün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dərdi</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var.</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Sülhə</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gəlin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ey</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Yoxsa</a:t>
            </a: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məhv</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Silahları</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yandırın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Ərşə</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qalxsın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tüstüsü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obada</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bir</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evdə</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Qanad</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açsın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sözü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gülsün</a:t>
            </a:r>
            <a:r>
              <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insanların</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Bayram</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etsin</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yer</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ru-RU" sz="1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üzü</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Novruz Gəncəli</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292833941"/>
      </p:ext>
    </p:extLst>
  </p:cSld>
  <p:clrMapOvr>
    <a:masterClrMapping/>
  </p:clrMapOvr>
  <p:transition spd="med" advTm="2098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330200"/>
            <a:ext cx="8255000" cy="61976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67097293"/>
      </p:ext>
    </p:extLst>
  </p:cSld>
  <p:clrMapOvr>
    <a:masterClrMapping/>
  </p:clrMapOvr>
  <p:transition spd="med" advTm="1086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970" y="25360"/>
            <a:ext cx="6048672" cy="6832640"/>
          </a:xfrm>
          <a:prstGeom prst="rect">
            <a:avLst/>
          </a:prstGeom>
          <a:noFill/>
        </p:spPr>
        <p:txBody>
          <a:bodyPr wrap="square" rtlCol="0">
            <a:spAutoFit/>
          </a:bodyPr>
          <a:lstStyle/>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SÜLH</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Sentyabrda</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Sevimli nənəm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 parça, sarı</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Sap verdi mənə,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Parçadan kəsdim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Kiçik bir bayraq,</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Sən üstündəki </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Yazıya bir bax:</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“Dünyaya sülh”!</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Hərfləri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tikdim</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Sarı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sap ilə,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Bayraq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əlimdə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Mən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çıxdım çölə,</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Gəlin</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 dostlar,</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Siz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axın – axın,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Bayrağımdakı</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Yazıya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baxın: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“Dünyaya </a:t>
            </a:r>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a:t>
            </a: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pPr algn="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Yelena Blaqinina</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262436495"/>
      </p:ext>
    </p:extLst>
  </p:cSld>
  <p:clrMapOvr>
    <a:masterClrMapping/>
  </p:clrMapOvr>
  <p:transition spd="med" advTm="1810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443841"/>
            <a:ext cx="8208912" cy="8125301"/>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endParaRPr lang="az-Latn-AZ" sz="4400" b="1" dirty="0" smtClean="0">
              <a:ln/>
              <a:solidFill>
                <a:schemeClr val="accent3"/>
              </a:solidFill>
              <a:latin typeface="Times New Roman" pitchFamily="18" charset="0"/>
              <a:cs typeface="Times New Roman" pitchFamily="18" charset="0"/>
            </a:endParaRPr>
          </a:p>
          <a:p>
            <a:endParaRPr lang="az-Latn-AZ" sz="4400" b="1" dirty="0">
              <a:ln/>
              <a:solidFill>
                <a:schemeClr val="accent3"/>
              </a:solidFill>
              <a:latin typeface="Times New Roman" pitchFamily="18" charset="0"/>
              <a:cs typeface="Times New Roman" pitchFamily="18" charset="0"/>
            </a:endParaRPr>
          </a:p>
          <a:p>
            <a:r>
              <a:rPr lang="az-Latn-AZ" sz="4400" b="1" dirty="0" smtClean="0">
                <a:ln/>
                <a:solidFill>
                  <a:schemeClr val="accent3"/>
                </a:solidFill>
                <a:latin typeface="Times New Roman" pitchFamily="18" charset="0"/>
                <a:cs typeface="Times New Roman" pitchFamily="18" charset="0"/>
              </a:rPr>
              <a:t>Sülh </a:t>
            </a:r>
            <a:r>
              <a:rPr lang="az-Latn-AZ" sz="4400" b="1" dirty="0">
                <a:ln/>
                <a:solidFill>
                  <a:schemeClr val="accent3"/>
                </a:solidFill>
                <a:latin typeface="Times New Roman" pitchFamily="18" charset="0"/>
                <a:cs typeface="Times New Roman" pitchFamily="18" charset="0"/>
              </a:rPr>
              <a:t>– dünyanın taleyi üçün nigaran qalmayan qocalıqdır.</a:t>
            </a:r>
            <a:endParaRPr lang="ru-RU" sz="4400" b="1" dirty="0">
              <a:ln/>
              <a:solidFill>
                <a:schemeClr val="accent3"/>
              </a:solidFill>
              <a:latin typeface="Times New Roman" pitchFamily="18" charset="0"/>
              <a:cs typeface="Times New Roman" pitchFamily="18" charset="0"/>
            </a:endParaRPr>
          </a:p>
          <a:p>
            <a:r>
              <a:rPr lang="az-Latn-AZ" sz="4400" b="1" dirty="0">
                <a:ln/>
                <a:solidFill>
                  <a:schemeClr val="accent3"/>
                </a:solidFill>
                <a:latin typeface="Times New Roman" pitchFamily="18" charset="0"/>
                <a:cs typeface="Times New Roman" pitchFamily="18" charset="0"/>
              </a:rPr>
              <a:t> </a:t>
            </a:r>
            <a:endParaRPr lang="ru-RU" sz="4400" b="1" dirty="0">
              <a:ln/>
              <a:solidFill>
                <a:schemeClr val="accent3"/>
              </a:solidFill>
              <a:latin typeface="Times New Roman" pitchFamily="18" charset="0"/>
              <a:cs typeface="Times New Roman" pitchFamily="18" charset="0"/>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a:p>
            <a:r>
              <a:rPr lang="az-Latn-AZ" b="1" dirty="0">
                <a:ln/>
                <a:solidFill>
                  <a:schemeClr val="accent3"/>
                </a:solidFill>
              </a:rPr>
              <a:t> </a:t>
            </a:r>
            <a:endParaRPr lang="ru-RU" b="1" dirty="0">
              <a:ln/>
              <a:solidFill>
                <a:schemeClr val="accent3"/>
              </a:solidFill>
            </a:endParaRPr>
          </a:p>
        </p:txBody>
      </p:sp>
    </p:spTree>
    <p:extLst>
      <p:ext uri="{BB962C8B-B14F-4D97-AF65-F5344CB8AC3E}">
        <p14:creationId xmlns:p14="http://schemas.microsoft.com/office/powerpoint/2010/main" val="3772207842"/>
      </p:ext>
    </p:extLst>
  </p:cSld>
  <p:clrMapOvr>
    <a:masterClrMapping/>
  </p:clrMapOvr>
  <p:transition spd="med" advTm="1065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372168"/>
            <a:ext cx="6512511" cy="1289080"/>
          </a:xfrm>
        </p:spPr>
        <p:txBody>
          <a:bodyPr/>
          <a:lstStyle/>
          <a:p>
            <a:pPr algn="l"/>
            <a:r>
              <a:rPr lang="az-Latn-AZ" sz="2000" i="1" dirty="0" smtClean="0">
                <a:solidFill>
                  <a:srgbClr val="0070C0"/>
                </a:solidFill>
                <a:latin typeface="Times New Roman" pitchFamily="18" charset="0"/>
                <a:cs typeface="Times New Roman" pitchFamily="18" charset="0"/>
              </a:rPr>
              <a:t>Sülh məşəli : mahnı / Mus. : Elnarə Dadaşova, söz : Rafiq Yusifoğlu // Uşaq mahnıları. III c. : yuxarı sinif şagirdləri üçün. – B.: 2005. – S. 148-149. - (Min bir mahnı). </a:t>
            </a:r>
            <a:endParaRPr lang="ru-RU" sz="2000" i="1" dirty="0">
              <a:solidFill>
                <a:srgbClr val="0070C0"/>
              </a:solidFill>
              <a:latin typeface="Times New Roman" pitchFamily="18" charset="0"/>
              <a:cs typeface="Times New Roman" pitchFamily="18" charset="0"/>
            </a:endParaRPr>
          </a:p>
        </p:txBody>
      </p:sp>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04716" y="731838"/>
            <a:ext cx="2579252" cy="3475037"/>
          </a:xfrm>
        </p:spPr>
      </p:pic>
      <p:pic>
        <p:nvPicPr>
          <p:cNvPr id="7" name="Объект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8361" y="731838"/>
            <a:ext cx="2899777" cy="3475037"/>
          </a:xfrm>
        </p:spPr>
      </p:pic>
    </p:spTree>
    <p:extLst>
      <p:ext uri="{BB962C8B-B14F-4D97-AF65-F5344CB8AC3E}">
        <p14:creationId xmlns:p14="http://schemas.microsoft.com/office/powerpoint/2010/main" val="13224596"/>
      </p:ext>
    </p:extLst>
  </p:cSld>
  <p:clrMapOvr>
    <a:masterClrMapping/>
  </p:clrMapOvr>
  <p:transition spd="med" advTm="1094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az-Latn-AZ" sz="2000" i="1" dirty="0">
                <a:solidFill>
                  <a:srgbClr val="0070C0"/>
                </a:solidFill>
                <a:latin typeface="Times New Roman" pitchFamily="18" charset="0"/>
                <a:cs typeface="Times New Roman" pitchFamily="18" charset="0"/>
              </a:rPr>
              <a:t>Sülh </a:t>
            </a:r>
            <a:r>
              <a:rPr lang="az-Latn-AZ" sz="2000" i="1" dirty="0" smtClean="0">
                <a:solidFill>
                  <a:srgbClr val="0070C0"/>
                </a:solidFill>
                <a:latin typeface="Times New Roman" pitchFamily="18" charset="0"/>
                <a:cs typeface="Times New Roman" pitchFamily="18" charset="0"/>
              </a:rPr>
              <a:t>marşı </a:t>
            </a:r>
            <a:r>
              <a:rPr lang="az-Latn-AZ" sz="2000" i="1" dirty="0">
                <a:solidFill>
                  <a:srgbClr val="0070C0"/>
                </a:solidFill>
                <a:latin typeface="Times New Roman" pitchFamily="18" charset="0"/>
                <a:cs typeface="Times New Roman" pitchFamily="18" charset="0"/>
              </a:rPr>
              <a:t>: mahnı </a:t>
            </a:r>
            <a:r>
              <a:rPr lang="az-Latn-AZ" sz="2000" i="1" dirty="0" smtClean="0">
                <a:solidFill>
                  <a:srgbClr val="0070C0"/>
                </a:solidFill>
                <a:latin typeface="Times New Roman" pitchFamily="18" charset="0"/>
                <a:cs typeface="Times New Roman" pitchFamily="18" charset="0"/>
              </a:rPr>
              <a:t>/ </a:t>
            </a:r>
            <a:r>
              <a:rPr lang="az-Latn-AZ" sz="2000" i="1" dirty="0">
                <a:solidFill>
                  <a:srgbClr val="0070C0"/>
                </a:solidFill>
                <a:latin typeface="Times New Roman" pitchFamily="18" charset="0"/>
                <a:cs typeface="Times New Roman" pitchFamily="18" charset="0"/>
              </a:rPr>
              <a:t>Mus. : Sevda İbrahimova, söz. : Teymur Elçin </a:t>
            </a:r>
            <a:r>
              <a:rPr lang="az-Latn-AZ" sz="2000" i="1" dirty="0" smtClean="0">
                <a:solidFill>
                  <a:srgbClr val="0070C0"/>
                </a:solidFill>
                <a:latin typeface="Times New Roman" pitchFamily="18" charset="0"/>
                <a:cs typeface="Times New Roman" pitchFamily="18" charset="0"/>
              </a:rPr>
              <a:t>// </a:t>
            </a:r>
            <a:r>
              <a:rPr lang="az-Latn-AZ" sz="2000" i="1" dirty="0">
                <a:solidFill>
                  <a:srgbClr val="0070C0"/>
                </a:solidFill>
                <a:latin typeface="Times New Roman" pitchFamily="18" charset="0"/>
                <a:cs typeface="Times New Roman" pitchFamily="18" charset="0"/>
              </a:rPr>
              <a:t>Uşaq mahnıları. III c. : yuxarı sinif şagirdləri üçün. – B.: 2005. – S. </a:t>
            </a:r>
            <a:r>
              <a:rPr lang="az-Latn-AZ" sz="2000" i="1" dirty="0" smtClean="0">
                <a:solidFill>
                  <a:srgbClr val="0070C0"/>
                </a:solidFill>
                <a:latin typeface="Times New Roman" pitchFamily="18" charset="0"/>
                <a:cs typeface="Times New Roman" pitchFamily="18" charset="0"/>
              </a:rPr>
              <a:t>146-147. </a:t>
            </a:r>
            <a:r>
              <a:rPr lang="az-Latn-AZ" sz="2000" i="1" dirty="0">
                <a:solidFill>
                  <a:srgbClr val="0070C0"/>
                </a:solidFill>
                <a:latin typeface="Times New Roman" pitchFamily="18" charset="0"/>
                <a:cs typeface="Times New Roman" pitchFamily="18" charset="0"/>
              </a:rPr>
              <a:t>- (Min bir mahnı). </a:t>
            </a:r>
            <a:endParaRPr lang="ru-RU" sz="2000"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25175" y="731838"/>
            <a:ext cx="2382100" cy="3475037"/>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83154" y="731838"/>
            <a:ext cx="2670191" cy="3475037"/>
          </a:xfrm>
        </p:spPr>
      </p:pic>
    </p:spTree>
    <p:extLst>
      <p:ext uri="{BB962C8B-B14F-4D97-AF65-F5344CB8AC3E}">
        <p14:creationId xmlns:p14="http://schemas.microsoft.com/office/powerpoint/2010/main" val="3223312343"/>
      </p:ext>
    </p:extLst>
  </p:cSld>
  <p:clrMapOvr>
    <a:masterClrMapping/>
  </p:clrMapOvr>
  <p:transition spd="med" advTm="1102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8424935" cy="5976664"/>
          </a:xfrm>
          <a:prstGeom prst="rect">
            <a:avLst/>
          </a:prstGeom>
        </p:spPr>
      </p:pic>
    </p:spTree>
    <p:extLst>
      <p:ext uri="{BB962C8B-B14F-4D97-AF65-F5344CB8AC3E}">
        <p14:creationId xmlns:p14="http://schemas.microsoft.com/office/powerpoint/2010/main" val="1929764870"/>
      </p:ext>
    </p:extLst>
  </p:cSld>
  <p:clrMapOvr>
    <a:masterClrMapping/>
  </p:clrMapOvr>
  <p:transition spd="med" advTm="11291"/>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843"/>
            <a:ext cx="4572000" cy="4801314"/>
          </a:xfrm>
          <a:prstGeom prst="rect">
            <a:avLst/>
          </a:prstGeom>
        </p:spPr>
        <p:txBody>
          <a:bodyPr>
            <a:spAutoFit/>
          </a:bodyPr>
          <a:lstStyle/>
          <a:p>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 NƏĞMƏSİ</a:t>
            </a:r>
          </a:p>
          <a:p>
            <a:endPar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Üf</a:t>
            </a: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ü</a:t>
            </a:r>
            <a:r>
              <a:rPr lang="en-US"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qlərdən</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qalxır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Zirvədə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əriyir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Şəfəqlərin</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selindən</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Səsə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düşür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bulaqlar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a:t>
            </a: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ğ</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şəfəqlər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altda</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Boz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dağlar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da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günəşlədikcə</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Dünyamız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parlaq</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başlayır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işə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Nura</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tutur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yanı</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Gəl</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günəşə</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döndərək</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Bu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anamız</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dünyanı</a:t>
            </a:r>
            <a:r>
              <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p>
          <a:p>
            <a:pPr algn="r"/>
            <a:r>
              <a:rPr lang="az-Latn-AZ"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Yusif Həsənbəy</a:t>
            </a:r>
            <a:endParaRPr lang="en-US"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987285756"/>
      </p:ext>
    </p:extLst>
  </p:cSld>
  <p:clrMapOvr>
    <a:masterClrMapping/>
  </p:clrMapOvr>
  <p:transition spd="med" advTm="2025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09516"/>
            <a:ext cx="4752528" cy="2062103"/>
          </a:xfrm>
          <a:prstGeom prst="rect">
            <a:avLst/>
          </a:prstGeom>
          <a:noFill/>
        </p:spPr>
        <p:txBody>
          <a:bodyPr wrap="square" rtlCol="0">
            <a:spAutoFit/>
          </a:bodyPr>
          <a:lstStyle/>
          <a:p>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Yurdda sülh,   </a:t>
            </a:r>
          </a:p>
          <a:p>
            <a:r>
              <a:rPr lang="az-Latn-A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cahanda sülh.</a:t>
            </a:r>
          </a:p>
          <a:p>
            <a:endParaRPr lang="az-Latn-AZ"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r"/>
            <a:r>
              <a:rPr lang="az-Latn-AZ"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Atatürk</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791789"/>
            <a:ext cx="3312368" cy="4279830"/>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00048006"/>
      </p:ext>
    </p:extLst>
  </p:cSld>
  <p:clrMapOvr>
    <a:masterClrMapping/>
  </p:clrMapOvr>
  <p:transition spd="med" advTm="971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43608" y="908720"/>
            <a:ext cx="7128792" cy="4401205"/>
          </a:xfrm>
          <a:prstGeom prst="rect">
            <a:avLst/>
          </a:prstGeom>
          <a:noFill/>
        </p:spPr>
        <p:txBody>
          <a:bodyPr wrap="square" rtlCol="0">
            <a:spAutoFit/>
          </a:bodyPr>
          <a:lstStyle/>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Hörmətli həmkarlarımız!</a:t>
            </a: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F.Köçərli ad. Respublika Uşaq kitabxanasının Məlumat-biblioqrafiya şöbəsi sizin işinizə, keçirdiyiniz tədbirlərə kömək etmək məqsədilə ədəbiyyat siyahıları hazırlayır. Bu siyahılar müxtəlif formalarda – buklet, siyahı, şirma və nəhayət, slayd – tərtib olunur. </a:t>
            </a: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«Mən sülhə səs verirəm» adlı slayd sizə Sülh mövzusunda keçirəcəyiniz tədbirlərə kömək məqsədilə tərtib olunub.</a:t>
            </a:r>
            <a:endParaRPr lang="az-Latn-A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Ola bilər ki, sizin özünüzdə sülh mövzusunda daha dəyərli sənədlər olsun. Lap yaxşı, amma yenə də öz işimizi sizə təqdim edirik. Əgər sizə kiçicik də olsa, bir xeyrimiz dəysə, çox şad olarıq.</a:t>
            </a:r>
          </a:p>
          <a:p>
            <a:endParaRPr lang="az-Latn-AZ"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az-Latn-A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Hörmətlə tərtibçi :				Əhmədova S.</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566855061"/>
      </p:ext>
    </p:extLst>
  </p:cSld>
  <p:clrMapOvr>
    <a:masterClrMapping/>
  </p:clrMapOvr>
  <p:transition spd="med" advTm="2248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910" y="1052736"/>
            <a:ext cx="7488832" cy="4524315"/>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əmin-amanlıq, qurub-yaratmaq, dinclik, sosial, iqtisadi və mədəni inkişaf. Sülhün carçıları isə gələcəyimiz olan uşaqlardır.Yəni uşaqlar daim açıq səma altında azad, sülh və əmin-amanlıq şəraitində, atalı-analı yaşamaq arzusunda olublar.</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azadlıq, bərabərlik və ədalət .</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hər bir cəmiyyətin, ümumiyyətlə, bəşəriyyətin ən çox arzu etdiyi dəyərlərdən biri.</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 poeziyamızın daimi mövzusu.</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bəşəri rəmzə çevrilərək insanların arzu etdiyi və can atdığı bütün müsbət keyfiyyətləri özündə birləşdirən bir məfhumdur.</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4103263531"/>
      </p:ext>
    </p:extLst>
  </p:cSld>
  <p:clrMapOvr>
    <a:masterClrMapping/>
  </p:clrMapOvr>
  <p:transition spd="med" advTm="2401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8928992" cy="6624736"/>
          </a:xfrm>
          <a:prstGeom prst="rect">
            <a:avLst/>
          </a:prstGeom>
        </p:spPr>
      </p:pic>
    </p:spTree>
    <p:extLst>
      <p:ext uri="{BB962C8B-B14F-4D97-AF65-F5344CB8AC3E}">
        <p14:creationId xmlns:p14="http://schemas.microsoft.com/office/powerpoint/2010/main" val="2780745563"/>
      </p:ext>
    </p:extLst>
  </p:cSld>
  <p:clrMapOvr>
    <a:masterClrMapping/>
  </p:clrMapOvr>
  <p:transition spd="med" advTm="1070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776864" cy="5262979"/>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Hər il sentyabrın 21-i bütün dünyada Beynəlxalq Sülh Günü kimi qeyd edilir. BMT-nin Təhlükəsizlik Şurası 1981-ci ildə bütün dünyada atəşin dayandırırlması və zorakılığa son qoyulması günü kimi bu tarixi təsis edib. İlk Be</a:t>
            </a:r>
            <a:r>
              <a:rPr lang="en-US"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y</a:t>
            </a:r>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nəlxalq Sülh Günü bir il sonra, yəni 1982-ci ilin sentyabrında BMT Baş Assambleyasınının açılış günündə qeyd olunub. 2001-ci ildə BMT-nin Təhlükəsizlik Şurası əmin-amanlıq bayramını konkret gündə - sentyabrın 21-də qeyd etmək barədə yekdil qərara gəlib.</a:t>
            </a:r>
          </a:p>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Beynəlxalq Sülh Günündə silahlı münaqişələrdə iştirak edən bütün ölkələrə hərbi əməliyyatları dayandırmaq və silahı yerə qoymaq təklif edilir. Əmin-amanlığın qeyd edilməsilə bağlı müxtəlif tədbirlər keçirilsə də, əsas mərasim «Sülh zəngi»lə əlaqədardır.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699067733"/>
      </p:ext>
    </p:extLst>
  </p:cSld>
  <p:clrMapOvr>
    <a:masterClrMapping/>
  </p:clrMapOvr>
  <p:transition spd="med" advTm="3190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4752528" cy="3079229"/>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
        <p:nvSpPr>
          <p:cNvPr id="3" name="TextBox 2"/>
          <p:cNvSpPr txBox="1"/>
          <p:nvPr/>
        </p:nvSpPr>
        <p:spPr>
          <a:xfrm>
            <a:off x="1115616" y="3933056"/>
            <a:ext cx="7416824" cy="1938992"/>
          </a:xfrm>
          <a:prstGeom prst="rect">
            <a:avLst/>
          </a:prstGeom>
          <a:noFill/>
        </p:spPr>
        <p:txBody>
          <a:bodyPr wrap="square" rtlCol="0">
            <a:spAutoFit/>
          </a:bodyPr>
          <a:lstStyle/>
          <a:p>
            <a:r>
              <a:rPr lang="az-Latn-A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z-Latn-AZ"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Sülh zəngi»ni BMT-yə 1954-cü ildə Yaponiya hökuməti bağışlayıb və zəng BMT-nin Nyu-Yorkdakı mənzil-qərargahında qoyulub. Maraqlıdır ki, bu qeyri-adi zəng dünyanın 60 ölkəsinin uşaqları tərəfindən toplanmış sikkələrdən və müxtəlif insanların orden və medallarından hazırlanıb və üzərində bu sözlər yazılıb: «QOY BÜTÜN DÜNYADA ÜMUMİ SÜLH BƏRQƏRAR OLSUN»</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835156052"/>
      </p:ext>
    </p:extLst>
  </p:cSld>
  <p:clrMapOvr>
    <a:masterClrMapping/>
  </p:clrMapOvr>
  <p:transition spd="med" advTm="2147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132856"/>
            <a:ext cx="7272808" cy="1938992"/>
          </a:xfrm>
          <a:prstGeom prst="rect">
            <a:avLst/>
          </a:prstGeom>
          <a:noFill/>
        </p:spPr>
        <p:txBody>
          <a:bodyPr wrap="square" rtlCol="0">
            <a:spAutoFit/>
          </a:bodyPr>
          <a:lstStyle/>
          <a:p>
            <a:r>
              <a:rPr lang="az-Latn-A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Bayram günündə BMT-nin Baş katibi «Sülh zəngi»nin yanında öncə dünya xalqlarına öz ənənəvi müraciətini ünvanlayır, sonra zəng çalır. Bunun ardınca müharibə və münaqişələrdə həlak olanların xatirəsini yad etmək məqsədilə bir dəqiqəlik sükut elan edilir.  </a:t>
            </a:r>
            <a:endParaRPr lang="ru-RU"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626749314"/>
      </p:ext>
    </p:extLst>
  </p:cSld>
  <p:clrMapOvr>
    <a:masterClrMapping/>
  </p:clrMapOvr>
  <p:transition spd="med" advTm="1236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8568952" cy="6192688"/>
          </a:xfrm>
          <a:prstGeom prst="roundRect">
            <a:avLst>
              <a:gd name="adj" fmla="val 16667"/>
            </a:avLst>
          </a:prstGeom>
          <a:ln>
            <a:no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7010277"/>
      </p:ext>
    </p:extLst>
  </p:cSld>
  <p:clrMapOvr>
    <a:masterClrMapping/>
  </p:clrMapOvr>
  <p:transition spd="med" advTm="10165"/>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641</TotalTime>
  <Words>908</Words>
  <Application>Microsoft Office PowerPoint</Application>
  <PresentationFormat>Экран (4:3)</PresentationFormat>
  <Paragraphs>219</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Воздушный поток</vt:lpstr>
      <vt:lpstr>Mən Sülhə səs verirəm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Sülh məşəli : mahnı / Mus. : Elnarə Dadaşova, söz : Rafiq Yusifoğlu // Uşaq mahnıları. III c. : yuxarı sinif şagirdləri üçün. – B.: 2005. – S. 148-149. - (Min bir mahnı). </vt:lpstr>
      <vt:lpstr>Sülh marşı : mahnı / Mus. : Sevda İbrahimova, söz. : Teymur Elçin // Uşaq mahnıları. III c. : yuxarı sinif şagirdləri üçün. – B.: 2005. – S. 146-147. - (Min bir mahnı). </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Sülhə səs verirəm</dc:title>
  <dc:creator>Ахмедова</dc:creator>
  <cp:lastModifiedBy>MBA2</cp:lastModifiedBy>
  <cp:revision>51</cp:revision>
  <dcterms:created xsi:type="dcterms:W3CDTF">2014-02-21T11:11:44Z</dcterms:created>
  <dcterms:modified xsi:type="dcterms:W3CDTF">2015-08-21T08:59:07Z</dcterms:modified>
</cp:coreProperties>
</file>