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72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FF66CC"/>
    <a:srgbClr val="FF9900"/>
    <a:srgbClr val="993300"/>
    <a:srgbClr val="9900FF"/>
    <a:srgbClr val="CC3300"/>
    <a:srgbClr val="D60093"/>
    <a:srgbClr val="CCCC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7" autoAdjust="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5B28-E433-4168-9325-B6F2BAEE1222}" type="datetimeFigureOut">
              <a:rPr lang="ru-RU" smtClean="0"/>
              <a:t>09.01.2017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1ADE-45A2-460B-9E0E-2FB1D9DDF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5B28-E433-4168-9325-B6F2BAEE1222}" type="datetimeFigureOut">
              <a:rPr lang="ru-RU" smtClean="0"/>
              <a:t>09.01.2017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1ADE-45A2-460B-9E0E-2FB1D9DDF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5B28-E433-4168-9325-B6F2BAEE1222}" type="datetimeFigureOut">
              <a:rPr lang="ru-RU" smtClean="0"/>
              <a:t>09.01.2017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1ADE-45A2-460B-9E0E-2FB1D9DDF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5B28-E433-4168-9325-B6F2BAEE1222}" type="datetimeFigureOut">
              <a:rPr lang="ru-RU" smtClean="0"/>
              <a:t>09.01.2017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1ADE-45A2-460B-9E0E-2FB1D9DDF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5B28-E433-4168-9325-B6F2BAEE1222}" type="datetimeFigureOut">
              <a:rPr lang="ru-RU" smtClean="0"/>
              <a:t>09.01.2017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1ADE-45A2-460B-9E0E-2FB1D9DDF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5B28-E433-4168-9325-B6F2BAEE1222}" type="datetimeFigureOut">
              <a:rPr lang="ru-RU" smtClean="0"/>
              <a:t>09.01.2017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1ADE-45A2-460B-9E0E-2FB1D9DDF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5B28-E433-4168-9325-B6F2BAEE1222}" type="datetimeFigureOut">
              <a:rPr lang="ru-RU" smtClean="0"/>
              <a:t>09.01.2017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1ADE-45A2-460B-9E0E-2FB1D9DDF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5B28-E433-4168-9325-B6F2BAEE1222}" type="datetimeFigureOut">
              <a:rPr lang="ru-RU" smtClean="0"/>
              <a:t>09.01.2017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1ADE-45A2-460B-9E0E-2FB1D9DDF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5B28-E433-4168-9325-B6F2BAEE1222}" type="datetimeFigureOut">
              <a:rPr lang="ru-RU" smtClean="0"/>
              <a:t>09.01.2017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1ADE-45A2-460B-9E0E-2FB1D9DDF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5B28-E433-4168-9325-B6F2BAEE1222}" type="datetimeFigureOut">
              <a:rPr lang="ru-RU" smtClean="0"/>
              <a:t>09.01.2017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1ADE-45A2-460B-9E0E-2FB1D9DDF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5B28-E433-4168-9325-B6F2BAEE1222}" type="datetimeFigureOut">
              <a:rPr lang="ru-RU" smtClean="0"/>
              <a:t>09.01.2017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21ADE-45A2-460B-9E0E-2FB1D9DDF7C1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25B28-E433-4168-9325-B6F2BAEE1222}" type="datetimeFigureOut">
              <a:rPr lang="ru-RU" smtClean="0"/>
              <a:t>09.01.2017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21ADE-45A2-460B-9E0E-2FB1D9DDF7C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9412">
            <a:off x="117877" y="4103289"/>
            <a:ext cx="3664517" cy="2834703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ABBA - Happy New Ye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6021288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1680" y="2276872"/>
            <a:ext cx="61542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z-Latn-AZ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abriola" pitchFamily="82" charset="0"/>
              </a:rPr>
              <a:t>Beynəlxalq Qar Günü və </a:t>
            </a:r>
            <a:endParaRPr lang="en-US" sz="54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Gabriola" pitchFamily="82" charset="0"/>
            </a:endParaRPr>
          </a:p>
          <a:p>
            <a:pPr algn="ctr"/>
            <a:r>
              <a:rPr lang="az-Latn-AZ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abriola" pitchFamily="82" charset="0"/>
              </a:rPr>
              <a:t>Qar </a:t>
            </a:r>
            <a:r>
              <a:rPr lang="az-Latn-AZ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abriola" pitchFamily="82" charset="0"/>
              </a:rPr>
              <a:t>Qız Günü Münasibətilə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5411" y="764704"/>
            <a:ext cx="72010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z-Latn-AZ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abriola" pitchFamily="82" charset="0"/>
              </a:rPr>
              <a:t>Qəlbimizin sevinci qar</a:t>
            </a:r>
            <a:endParaRPr lang="ru-RU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92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8"/>
    </mc:Choice>
    <mc:Fallback xmlns="">
      <p:transition spd="slow" advTm="10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37" y="332656"/>
            <a:ext cx="4392488" cy="6196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 rot="21254560">
            <a:off x="291072" y="2163255"/>
            <a:ext cx="3528392" cy="1015663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r>
              <a:rPr lang="az-Latn-AZ" sz="2000" i="1" dirty="0" smtClean="0">
                <a:solidFill>
                  <a:srgbClr val="FF0000"/>
                </a:solidFill>
                <a:latin typeface="GeoSlab703 Md BT" panose="02060603020205020403" pitchFamily="18" charset="0"/>
                <a:ea typeface="Adobe Gothic Std B" pitchFamily="34" charset="-128"/>
              </a:rPr>
              <a:t>Andersen H. X. Qar kraliça // Nağıllar. – Bakı: Qanun,</a:t>
            </a:r>
            <a:r>
              <a:rPr lang="az-Latn-AZ" sz="2000" i="1" dirty="0">
                <a:solidFill>
                  <a:srgbClr val="FF0000"/>
                </a:solidFill>
                <a:latin typeface="GeoSlab703 Md BT" panose="02060603020205020403" pitchFamily="18" charset="0"/>
                <a:ea typeface="Adobe Gothic Std B" pitchFamily="34" charset="-128"/>
              </a:rPr>
              <a:t> </a:t>
            </a:r>
            <a:r>
              <a:rPr lang="az-Latn-AZ" sz="2000" i="1" dirty="0" smtClean="0">
                <a:solidFill>
                  <a:srgbClr val="FF0000"/>
                </a:solidFill>
                <a:latin typeface="GeoSlab703 Md BT" panose="02060603020205020403" pitchFamily="18" charset="0"/>
                <a:ea typeface="Adobe Gothic Std B" pitchFamily="34" charset="-128"/>
              </a:rPr>
              <a:t>Əli və Nino, 2013. – S. 5-48.</a:t>
            </a:r>
            <a:endParaRPr lang="ru-RU" i="1" dirty="0">
              <a:solidFill>
                <a:srgbClr val="FF000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27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8"/>
    </mc:Choice>
    <mc:Fallback xmlns="">
      <p:transition spd="slow" advTm="687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188640"/>
            <a:ext cx="3719288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Q</a:t>
            </a:r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ışın nəğməsi</a:t>
            </a:r>
          </a:p>
          <a:p>
            <a:pPr algn="ctr"/>
            <a:endParaRPr lang="az-Latn-AZ" sz="2000" dirty="0" smtClean="0">
              <a:ln>
                <a:solidFill>
                  <a:srgbClr val="FF66CC"/>
                </a:solidFill>
              </a:ln>
              <a:solidFill>
                <a:schemeClr val="bg2">
                  <a:lumMod val="2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Saqqalı ağ, saçı ağ,</a:t>
            </a:r>
          </a:p>
          <a:p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Əlində zorba çomaq</a:t>
            </a:r>
          </a:p>
          <a:p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Gəldi qocalmış baba,</a:t>
            </a:r>
          </a:p>
          <a:p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Şaxta baba, qış baba.</a:t>
            </a:r>
          </a:p>
          <a:p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Gurladı boğnuq səsi,</a:t>
            </a:r>
          </a:p>
          <a:p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Uğuldadı nəğməsi</a:t>
            </a:r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:</a:t>
            </a:r>
            <a:endParaRPr lang="az-Latn-AZ" sz="2000" dirty="0" smtClean="0">
              <a:ln>
                <a:solidFill>
                  <a:srgbClr val="FF66CC"/>
                </a:solidFill>
              </a:ln>
              <a:solidFill>
                <a:schemeClr val="bg2">
                  <a:lumMod val="2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pPr lvl="1"/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	̋Ay uşaqlar, mən qışam,</a:t>
            </a:r>
          </a:p>
          <a:p>
            <a:pPr lvl="1"/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	Burda mənzil salmışam.</a:t>
            </a:r>
          </a:p>
          <a:p>
            <a:pPr lvl="1"/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	Mən gələndə yağar qar,</a:t>
            </a:r>
          </a:p>
          <a:p>
            <a:pPr lvl="1"/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	Onu sevər uşaqlar.</a:t>
            </a:r>
          </a:p>
          <a:p>
            <a:pPr lvl="1"/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	Qardan adam yaparaq,</a:t>
            </a:r>
          </a:p>
          <a:p>
            <a:r>
              <a:rPr lang="az-Latn-AZ" sz="2000" dirty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	</a:t>
            </a:r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Oynarlar qar toplaraq.</a:t>
            </a:r>
          </a:p>
          <a:p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Soyuq qış axşamında,</a:t>
            </a:r>
          </a:p>
          <a:p>
            <a:r>
              <a:rPr lang="az-Latn-AZ" sz="2000" dirty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İ</a:t>
            </a:r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sti ocaq başında,</a:t>
            </a:r>
          </a:p>
          <a:p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Nağıl deyər nənələr,</a:t>
            </a:r>
          </a:p>
          <a:p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Qulaq asar nəvələr ̋...</a:t>
            </a:r>
          </a:p>
          <a:p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Çöldə ayaz, boran, qar.</a:t>
            </a:r>
          </a:p>
          <a:p>
            <a:r>
              <a:rPr lang="az-Latn-AZ" sz="2000" dirty="0" smtClean="0">
                <a:ln>
                  <a:solidFill>
                    <a:srgbClr val="FF66CC"/>
                  </a:solidFill>
                </a:ln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Qışın da bir dövrü var.</a:t>
            </a:r>
          </a:p>
          <a:p>
            <a:r>
              <a:rPr lang="az-Latn-AZ" sz="2000" dirty="0">
                <a:ln>
                  <a:solidFill>
                    <a:srgbClr val="FF66CC"/>
                  </a:solidFill>
                </a:ln>
                <a:latin typeface="Andalus" pitchFamily="18" charset="-78"/>
                <a:cs typeface="Andalus" pitchFamily="18" charset="-78"/>
              </a:rPr>
              <a:t> </a:t>
            </a:r>
            <a:r>
              <a:rPr lang="az-Latn-AZ" sz="2000" dirty="0" smtClean="0">
                <a:ln>
                  <a:solidFill>
                    <a:srgbClr val="FF66CC"/>
                  </a:solidFill>
                </a:ln>
                <a:latin typeface="Andalus" pitchFamily="18" charset="-78"/>
                <a:cs typeface="Andalus" pitchFamily="18" charset="-78"/>
              </a:rPr>
              <a:t> </a:t>
            </a:r>
            <a:endParaRPr lang="ru-RU" sz="2000" dirty="0">
              <a:ln>
                <a:solidFill>
                  <a:srgbClr val="FF66CC"/>
                </a:solidFill>
              </a:ln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0982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9"/>
    </mc:Choice>
    <mc:Fallback xmlns="">
      <p:transition spd="slow" advTm="1230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92696"/>
            <a:ext cx="5112568" cy="5904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 rot="19677242">
            <a:off x="166226" y="1101424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000" i="1" dirty="0" smtClean="0">
                <a:solidFill>
                  <a:srgbClr val="993300"/>
                </a:solidFill>
                <a:latin typeface="Sitka Subheading" panose="02000505000000020004" pitchFamily="2" charset="0"/>
              </a:rPr>
              <a:t>Atəş Ü. Yeni il gəlir ; Birinci qar : şeirlər // Mənbili, Nəmbili və Cümbülü. - Bakı: Adiloğlu, 2013. – S. 61, 62.</a:t>
            </a:r>
          </a:p>
        </p:txBody>
      </p:sp>
    </p:spTree>
    <p:extLst>
      <p:ext uri="{BB962C8B-B14F-4D97-AF65-F5344CB8AC3E}">
        <p14:creationId xmlns:p14="http://schemas.microsoft.com/office/powerpoint/2010/main" val="28175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9"/>
    </mc:Choice>
    <mc:Fallback xmlns="">
      <p:transition spd="slow" advTm="644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24744"/>
            <a:ext cx="363753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Atdım atana,</a:t>
            </a:r>
          </a:p>
          <a:p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Dəydi kotana,</a:t>
            </a:r>
          </a:p>
          <a:p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Suda balığa,</a:t>
            </a:r>
          </a:p>
          <a:p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Düzdə ceyrana.</a:t>
            </a:r>
          </a:p>
          <a:p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(Dolu)</a:t>
            </a:r>
          </a:p>
          <a:p>
            <a:endParaRPr lang="az-Latn-AZ" sz="2000" b="1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az-Latn-AZ" sz="20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Nə ələnməz, nə bələnməz</a:t>
            </a:r>
          </a:p>
          <a:p>
            <a:r>
              <a:rPr lang="az-Latn-AZ" sz="20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Ocaq başına gələnməz.</a:t>
            </a:r>
          </a:p>
          <a:p>
            <a:r>
              <a:rPr lang="az-Latn-AZ" sz="20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(Qar)</a:t>
            </a:r>
          </a:p>
          <a:p>
            <a:endParaRPr lang="az-Latn-AZ" sz="2000" b="1" dirty="0" smtClean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Göydən gəlir dərvişlər,</a:t>
            </a:r>
          </a:p>
          <a:p>
            <a:r>
              <a:rPr lang="az-Latn-AZ" sz="20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Kürkün yerə sərmişlər.</a:t>
            </a:r>
          </a:p>
          <a:p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O qədər oynamışlar,</a:t>
            </a:r>
          </a:p>
          <a:p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Xurdu-xəşil olmuşlar.</a:t>
            </a:r>
          </a:p>
          <a:p>
            <a:r>
              <a:rPr lang="az-Latn-AZ" sz="20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(Qar)</a:t>
            </a:r>
          </a:p>
          <a:p>
            <a:endParaRPr lang="az-Latn-AZ" sz="2000" b="1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6915" y="1103986"/>
            <a:ext cx="353814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20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Nə daşı var, nə taxtası,</a:t>
            </a:r>
          </a:p>
          <a:p>
            <a:r>
              <a:rPr lang="az-Latn-AZ" sz="20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Nə zəri var, nə baftası.</a:t>
            </a:r>
          </a:p>
          <a:p>
            <a:r>
              <a:rPr lang="az-Latn-AZ" sz="20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Çaylar üstə körpü salar,</a:t>
            </a:r>
          </a:p>
          <a:p>
            <a:r>
              <a:rPr lang="az-Latn-AZ" sz="20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Sütunları sudan olar.</a:t>
            </a:r>
          </a:p>
          <a:p>
            <a:r>
              <a:rPr lang="az-Latn-AZ" sz="20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(Buz)</a:t>
            </a:r>
          </a:p>
          <a:p>
            <a:endParaRPr lang="az-Latn-AZ" sz="2000" b="1" dirty="0" smtClean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Odda yanmaz,</a:t>
            </a:r>
          </a:p>
          <a:p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Suda batmaz.</a:t>
            </a:r>
          </a:p>
          <a:p>
            <a:r>
              <a:rPr lang="az-Latn-AZ" sz="20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(Qar)</a:t>
            </a:r>
          </a:p>
          <a:p>
            <a:endParaRPr lang="az-Latn-AZ" sz="2000" b="1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Həyətdə dağ,</a:t>
            </a:r>
          </a:p>
          <a:p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Pambıqdan ağ,</a:t>
            </a:r>
          </a:p>
          <a:p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Evə gələr, </a:t>
            </a:r>
          </a:p>
          <a:p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Suya dönər.</a:t>
            </a:r>
          </a:p>
          <a:p>
            <a:r>
              <a:rPr lang="az-Latn-AZ" sz="20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az-Latn-AZ" sz="2000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(Qar)</a:t>
            </a:r>
            <a:endParaRPr lang="ru-RU" sz="2000" b="1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9096" y="332656"/>
            <a:ext cx="1964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z-Latn-AZ" sz="2400" b="1" i="1" dirty="0" smtClean="0">
                <a:solidFill>
                  <a:srgbClr val="9900FF"/>
                </a:solidFill>
                <a:latin typeface="Viner Hand ITC" pitchFamily="66" charset="0"/>
              </a:rPr>
              <a:t>Tapmacalar</a:t>
            </a:r>
            <a:endParaRPr lang="ru-RU" sz="2400" b="1" i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6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8"/>
    </mc:Choice>
    <mc:Fallback xmlns="">
      <p:transition spd="slow" advTm="1550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3456385" cy="54726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23220"/>
            <a:ext cx="4965062" cy="4176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177613" y="764704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b="1" i="1" dirty="0" smtClean="0">
                <a:solidFill>
                  <a:srgbClr val="FF99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Birinci qar : yapon nağılı // Təbiət rənglər və nağıllar. – Bakı: Tutu Uşaq Mədəniyyət Mərkəzi, 2002. – S.5-7.</a:t>
            </a:r>
            <a:endParaRPr lang="ru-RU" b="1" i="1" dirty="0">
              <a:solidFill>
                <a:srgbClr val="FF99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6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6"/>
    </mc:Choice>
    <mc:Fallback xmlns="">
      <p:transition spd="slow" advTm="730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9912" y="196280"/>
            <a:ext cx="3185487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Qış</a:t>
            </a:r>
          </a:p>
          <a:p>
            <a:endParaRPr lang="az-Latn-AZ" sz="2000" b="1" dirty="0">
              <a:solidFill>
                <a:srgbClr val="008080"/>
              </a:solidFill>
              <a:latin typeface="Segoe Print" pitchFamily="2" charset="0"/>
            </a:endParaRP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Qar bürüyüb dağları,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Bağçaları, bağları.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Donub çaylar, bulaqlar.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Qış belə dövran sürür,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Əllərilə öldürür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Zərərli böcəkləri.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Qışa pis deyənmi var?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Taxılı örtməsə qar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Bir qalın yorğan kimi,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Sünbüllər ümman kimi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Zəmidə dalğalanmaz.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Qış bizə nemət verir,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Dad verir, ləzzət verir.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Qar düşməsə çöllərə,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Qovuşmarıq güllərə.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Sevimli bahar olmaz,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Bağçalarda bar olmaz.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Qış bizə nemət verir,</a:t>
            </a:r>
          </a:p>
          <a:p>
            <a:r>
              <a:rPr lang="az-Latn-AZ" sz="2000" b="1" dirty="0" smtClean="0">
                <a:solidFill>
                  <a:srgbClr val="008080"/>
                </a:solidFill>
                <a:latin typeface="Segoe Print" pitchFamily="2" charset="0"/>
              </a:rPr>
              <a:t>Dad verir, ləzzət verir.</a:t>
            </a:r>
            <a:endParaRPr lang="ru-RU" sz="2000" b="1" dirty="0">
              <a:solidFill>
                <a:srgbClr val="008080"/>
              </a:solidFill>
              <a:latin typeface="Segoe Print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" y="548680"/>
            <a:ext cx="1080120" cy="1656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64" y="701080"/>
            <a:ext cx="1080120" cy="1656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64" y="853480"/>
            <a:ext cx="1080120" cy="1656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" y="1005880"/>
            <a:ext cx="1080120" cy="16561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64" y="1158280"/>
            <a:ext cx="1080120" cy="16561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64" y="1310680"/>
            <a:ext cx="1080120" cy="16561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64" y="1463080"/>
            <a:ext cx="108012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5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765"/>
    </mc:Choice>
    <mc:Fallback xmlns="">
      <p:transition advTm="1176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57" y="-747464"/>
            <a:ext cx="4627528" cy="7488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79512" y="476672"/>
            <a:ext cx="4464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000" b="1" i="1" dirty="0" smtClean="0">
                <a:solidFill>
                  <a:srgbClr val="FF0000"/>
                </a:solidFill>
                <a:latin typeface="Kozuka Mincho Pr6N M" pitchFamily="18" charset="-128"/>
                <a:ea typeface="Kozuka Mincho Pr6N M" pitchFamily="18" charset="-128"/>
              </a:rPr>
              <a:t>Qar işığı : hekayə // Qar işığı. – </a:t>
            </a:r>
            <a:r>
              <a:rPr lang="az-Latn-AZ" sz="2000" b="1" i="1" dirty="0" smtClean="0">
                <a:solidFill>
                  <a:srgbClr val="FF0000"/>
                </a:solidFill>
                <a:latin typeface="Kozuka Mincho Pr6N M" pitchFamily="18" charset="-128"/>
                <a:ea typeface="Kozuka Mincho Pr6N M" pitchFamily="18" charset="-128"/>
              </a:rPr>
              <a:t>Bakı:</a:t>
            </a:r>
            <a:r>
              <a:rPr lang="en-US" sz="2000" b="1" i="1" dirty="0" smtClean="0">
                <a:solidFill>
                  <a:srgbClr val="FF0000"/>
                </a:solidFill>
                <a:latin typeface="Kozuka Mincho Pr6N M" pitchFamily="18" charset="-128"/>
                <a:ea typeface="Kozuka Mincho Pr6N M" pitchFamily="18" charset="-128"/>
              </a:rPr>
              <a:t> </a:t>
            </a:r>
            <a:r>
              <a:rPr lang="az-Latn-AZ" sz="2000" b="1" i="1" dirty="0" smtClean="0">
                <a:solidFill>
                  <a:srgbClr val="FF0000"/>
                </a:solidFill>
                <a:latin typeface="Kozuka Mincho Pr6N M" pitchFamily="18" charset="-128"/>
                <a:ea typeface="Kozuka Mincho Pr6N M" pitchFamily="18" charset="-128"/>
              </a:rPr>
              <a:t>Şirvannəşr</a:t>
            </a:r>
            <a:r>
              <a:rPr lang="az-Latn-AZ" sz="2000" b="1" i="1" dirty="0" smtClean="0">
                <a:solidFill>
                  <a:srgbClr val="FF0000"/>
                </a:solidFill>
                <a:latin typeface="Kozuka Mincho Pr6N M" pitchFamily="18" charset="-128"/>
                <a:ea typeface="Kozuka Mincho Pr6N M" pitchFamily="18" charset="-128"/>
              </a:rPr>
              <a:t>, 2003. – S. 5-8.</a:t>
            </a:r>
          </a:p>
          <a:p>
            <a:r>
              <a:rPr lang="az-Latn-AZ" sz="2000" b="1" i="1" dirty="0" smtClean="0">
                <a:solidFill>
                  <a:srgbClr val="FF0000"/>
                </a:solidFill>
                <a:latin typeface="Kozuka Mincho Pr6N M" pitchFamily="18" charset="-128"/>
                <a:ea typeface="Kozuka Mincho Pr6N M" pitchFamily="18" charset="-128"/>
              </a:rPr>
              <a:t>Hekayədə Leyla və onun </a:t>
            </a:r>
          </a:p>
          <a:p>
            <a:r>
              <a:rPr lang="az-Latn-AZ" sz="2000" b="1" i="1" dirty="0">
                <a:solidFill>
                  <a:srgbClr val="FF0000"/>
                </a:solidFill>
                <a:latin typeface="Kozuka Mincho Pr6N M" pitchFamily="18" charset="-128"/>
                <a:ea typeface="Kozuka Mincho Pr6N M" pitchFamily="18" charset="-128"/>
              </a:rPr>
              <a:t>d</a:t>
            </a:r>
            <a:r>
              <a:rPr lang="az-Latn-AZ" sz="2000" b="1" i="1" dirty="0" smtClean="0">
                <a:solidFill>
                  <a:srgbClr val="FF0000"/>
                </a:solidFill>
                <a:latin typeface="Kozuka Mincho Pr6N M" pitchFamily="18" charset="-128"/>
                <a:ea typeface="Kozuka Mincho Pr6N M" pitchFamily="18" charset="-128"/>
              </a:rPr>
              <a:t>ostlarının qarda olan </a:t>
            </a:r>
          </a:p>
          <a:p>
            <a:r>
              <a:rPr lang="az-Latn-AZ" sz="2000" b="1" i="1" dirty="0">
                <a:solidFill>
                  <a:srgbClr val="FF0000"/>
                </a:solidFill>
                <a:latin typeface="Kozuka Mincho Pr6N M" pitchFamily="18" charset="-128"/>
                <a:ea typeface="Kozuka Mincho Pr6N M" pitchFamily="18" charset="-128"/>
              </a:rPr>
              <a:t>m</a:t>
            </a:r>
            <a:r>
              <a:rPr lang="az-Latn-AZ" sz="2000" b="1" i="1" dirty="0" smtClean="0">
                <a:solidFill>
                  <a:srgbClr val="FF0000"/>
                </a:solidFill>
                <a:latin typeface="Kozuka Mincho Pr6N M" pitchFamily="18" charset="-128"/>
                <a:ea typeface="Kozuka Mincho Pr6N M" pitchFamily="18" charset="-128"/>
              </a:rPr>
              <a:t>acəralarından bəhs edilir.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66" y="2564904"/>
            <a:ext cx="3816424" cy="3456384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7131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0"/>
    </mc:Choice>
    <mc:Fallback xmlns="">
      <p:transition spd="slow" advTm="676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16632"/>
            <a:ext cx="9324528" cy="674136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889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0"/>
    </mc:Choice>
    <mc:Fallback xmlns="">
      <p:transition spd="slow" advTm="649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364363"/>
            <a:ext cx="3451313" cy="4524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Qış gəlibdir, ağ örtüyə	</a:t>
            </a:r>
            <a:endParaRPr lang="az-Latn-AZ" b="1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Bell MT" pitchFamily="18" charset="0"/>
            </a:endParaRP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Bürünübdür bayır-baca,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Noğul səpir başımıza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Şaxta baba qar yağdıqca.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Qar basmışdır düzənləri,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Dərələri, dik dağları.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Mənzillərdə soba yanır,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İsindirir otaqları.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Bığlı pişik öz yerində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Uzanaraq mürgüləyir.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Odur, yenə qarı nənə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Nəvəsinə nağıl deyir.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Nənəsinin qucağında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Əyləşərək deyir Elman:</a:t>
            </a:r>
          </a:p>
          <a:p>
            <a:pPr marL="285750" indent="-285750">
              <a:buFontTx/>
              <a:buChar char="-"/>
            </a:pPr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Necə oldu yekə divdən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Güclü çıxdı kiçik cırtdan?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2039" y="1364363"/>
            <a:ext cx="2862066" cy="4524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az-Latn-AZ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Nənə deyir: - Ağrın alım,</a:t>
            </a:r>
          </a:p>
          <a:p>
            <a:r>
              <a:rPr lang="az-Latn-AZ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Güc birilikdə, ağıldadır.</a:t>
            </a:r>
          </a:p>
          <a:p>
            <a:r>
              <a:rPr lang="az-Latn-AZ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Elə bilmə, qəşəng balam,</a:t>
            </a:r>
          </a:p>
          <a:p>
            <a:r>
              <a:rPr lang="az-Latn-AZ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Qəhrəmanlıq nağıldadır.</a:t>
            </a:r>
          </a:p>
          <a:p>
            <a:r>
              <a:rPr lang="az-Latn-AZ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Çoxdur bizim ölkəmizdə</a:t>
            </a:r>
          </a:p>
          <a:p>
            <a:r>
              <a:rPr lang="az-Latn-AZ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Adlı-sanlı </a:t>
            </a:r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qəhrəmanlar.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Xalq onların şərəfinə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Yaratmış gözəl dastanlar.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Körpə quzum, illər keçər,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Böyüyərsən bir gün sən də,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Hünərinlə qəhrəmanlıq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Göstərərsən bu vətəndə.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Elə bu vaxt pəncərədən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Yavaş-yavaş boylanır ay.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Elman yumur gözlərini,</a:t>
            </a:r>
          </a:p>
          <a:p>
            <a:r>
              <a:rPr lang="az-Latn-AZ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Nənə ona deyir laylay.</a:t>
            </a:r>
            <a:endParaRPr lang="az-Latn-AZ" b="1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Bell M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3167" y="260648"/>
            <a:ext cx="2622834" cy="861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Q</a:t>
            </a:r>
            <a:r>
              <a:rPr lang="az-Latn-AZ" sz="32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ll MT" pitchFamily="18" charset="0"/>
              </a:rPr>
              <a:t>ış gecəsində</a:t>
            </a:r>
          </a:p>
          <a:p>
            <a:pPr algn="ctr"/>
            <a:endParaRPr lang="ru-RU" b="1" i="1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1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27"/>
    </mc:Choice>
    <mc:Fallback xmlns="">
      <p:transition spd="slow" advTm="1382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9" y="345299"/>
            <a:ext cx="3223931" cy="48782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443404"/>
            <a:ext cx="5832648" cy="4534367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 rot="641299">
            <a:off x="4241345" y="925205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400" b="1" i="1" dirty="0" smtClean="0">
                <a:solidFill>
                  <a:srgbClr val="FF66CC"/>
                </a:solidFill>
                <a:latin typeface="Bell MT" pitchFamily="18" charset="0"/>
              </a:rPr>
              <a:t>Qar qız // Küllücənin əhvalatı və başqa nağıllar. – Bakı. - 2009. – S. 18-19.</a:t>
            </a:r>
          </a:p>
          <a:p>
            <a:endParaRPr lang="ru-RU" i="1" dirty="0">
              <a:solidFill>
                <a:srgbClr val="FF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3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7"/>
    </mc:Choice>
    <mc:Fallback xmlns="">
      <p:transition spd="slow" advTm="676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772816"/>
            <a:ext cx="780694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2400" b="1" i="1" dirty="0" smtClean="0">
                <a:solidFill>
                  <a:srgbClr val="0070C0"/>
                </a:solidFill>
                <a:latin typeface="Imprint MT Shadow" panose="04020605060303030202" pitchFamily="82" charset="0"/>
              </a:rPr>
              <a:t>Əziz dostlar! İldə 4 fəsil olduğunu hər birimiz bilirik.</a:t>
            </a:r>
          </a:p>
          <a:p>
            <a:r>
              <a:rPr lang="az-Latn-AZ" sz="2400" b="1" i="1" dirty="0" smtClean="0">
                <a:solidFill>
                  <a:srgbClr val="0070C0"/>
                </a:solidFill>
                <a:latin typeface="Imprint MT Shadow" panose="04020605060303030202" pitchFamily="82" charset="0"/>
              </a:rPr>
              <a:t>Yaz, Yay, Payız, Qış. Qış – bu fəsil nəinki uşaqların, </a:t>
            </a:r>
          </a:p>
          <a:p>
            <a:r>
              <a:rPr lang="az-Latn-AZ" sz="2400" b="1" i="1" dirty="0">
                <a:solidFill>
                  <a:srgbClr val="0070C0"/>
                </a:solidFill>
                <a:latin typeface="Imprint MT Shadow" panose="04020605060303030202" pitchFamily="82" charset="0"/>
              </a:rPr>
              <a:t>h</a:t>
            </a:r>
            <a:r>
              <a:rPr lang="az-Latn-AZ" sz="2400" b="1" i="1" dirty="0" smtClean="0">
                <a:solidFill>
                  <a:srgbClr val="0070C0"/>
                </a:solidFill>
                <a:latin typeface="Imprint MT Shadow" panose="04020605060303030202" pitchFamily="82" charset="0"/>
              </a:rPr>
              <a:t>əmçinin böyüklərin də ən sevimli fəslidir. Çünki məhz</a:t>
            </a:r>
          </a:p>
          <a:p>
            <a:r>
              <a:rPr lang="az-Latn-AZ" sz="2400" b="1" i="1" dirty="0" smtClean="0">
                <a:solidFill>
                  <a:srgbClr val="0070C0"/>
                </a:solidFill>
                <a:latin typeface="Imprint MT Shadow" panose="04020605060303030202" pitchFamily="82" charset="0"/>
              </a:rPr>
              <a:t>Yeni il bayramı və qarın yağması qış fəslinə təsadüf edir,</a:t>
            </a:r>
          </a:p>
          <a:p>
            <a:r>
              <a:rPr lang="az-Latn-AZ" sz="2400" b="1" i="1" dirty="0">
                <a:solidFill>
                  <a:srgbClr val="0070C0"/>
                </a:solidFill>
                <a:latin typeface="Imprint MT Shadow" panose="04020605060303030202" pitchFamily="82" charset="0"/>
              </a:rPr>
              <a:t>b</a:t>
            </a:r>
            <a:r>
              <a:rPr lang="az-Latn-AZ" sz="2400" b="1" i="1" dirty="0" smtClean="0">
                <a:solidFill>
                  <a:srgbClr val="0070C0"/>
                </a:solidFill>
                <a:latin typeface="Imprint MT Shadow" panose="04020605060303030202" pitchFamily="82" charset="0"/>
              </a:rPr>
              <a:t>una görə də fəsillər içində qış özünəməxsus yer tutur.</a:t>
            </a:r>
          </a:p>
          <a:p>
            <a:r>
              <a:rPr lang="az-Latn-AZ" sz="2400" b="1" i="1" dirty="0" smtClean="0">
                <a:solidFill>
                  <a:srgbClr val="0070C0"/>
                </a:solidFill>
                <a:latin typeface="Imprint MT Shadow" panose="04020605060303030202" pitchFamily="82" charset="0"/>
              </a:rPr>
              <a:t>Bu gün də sizlərə Beynəlxalq Qar Günü və Qar Qız Günü </a:t>
            </a:r>
          </a:p>
          <a:p>
            <a:r>
              <a:rPr lang="en-US" sz="2400" b="1" i="1" dirty="0">
                <a:solidFill>
                  <a:srgbClr val="0070C0"/>
                </a:solidFill>
                <a:latin typeface="Imprint MT Shadow" panose="04020605060303030202" pitchFamily="82" charset="0"/>
              </a:rPr>
              <a:t>h</a:t>
            </a:r>
            <a:r>
              <a:rPr lang="az-Latn-AZ" sz="2400" b="1" i="1" dirty="0" smtClean="0">
                <a:solidFill>
                  <a:srgbClr val="0070C0"/>
                </a:solidFill>
                <a:latin typeface="Imprint MT Shadow" panose="04020605060303030202" pitchFamily="82" charset="0"/>
              </a:rPr>
              <a:t>aqqında kitabları və orda olan maraqlı şeir və nağılları </a:t>
            </a:r>
          </a:p>
          <a:p>
            <a:r>
              <a:rPr lang="en-US" sz="2400" b="1" i="1" dirty="0">
                <a:solidFill>
                  <a:srgbClr val="0070C0"/>
                </a:solidFill>
                <a:latin typeface="Imprint MT Shadow" panose="04020605060303030202" pitchFamily="82" charset="0"/>
              </a:rPr>
              <a:t>t</a:t>
            </a:r>
            <a:r>
              <a:rPr lang="az-Latn-AZ" sz="2400" b="1" i="1" dirty="0" smtClean="0">
                <a:solidFill>
                  <a:srgbClr val="0070C0"/>
                </a:solidFill>
                <a:latin typeface="Imprint MT Shadow" panose="04020605060303030202" pitchFamily="82" charset="0"/>
              </a:rPr>
              <a:t>əqdim edirik. Bayramlarınız mübarək!..</a:t>
            </a:r>
          </a:p>
        </p:txBody>
      </p:sp>
    </p:spTree>
    <p:extLst>
      <p:ext uri="{BB962C8B-B14F-4D97-AF65-F5344CB8AC3E}">
        <p14:creationId xmlns:p14="http://schemas.microsoft.com/office/powerpoint/2010/main" val="42245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8"/>
    </mc:Choice>
    <mc:Fallback xmlns="">
      <p:transition spd="slow" advTm="618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9386" y="305563"/>
            <a:ext cx="3499612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z-Latn-AZ" sz="3200" b="1" i="1" dirty="0" smtClean="0">
                <a:solidFill>
                  <a:srgbClr val="D60093"/>
                </a:solidFill>
                <a:latin typeface="Script MT Bold" panose="03040602040607080904" pitchFamily="66" charset="0"/>
              </a:rPr>
              <a:t>Qartopu</a:t>
            </a:r>
          </a:p>
          <a:p>
            <a:pPr algn="ctr"/>
            <a:endParaRPr lang="az-Latn-AZ" sz="3200" b="1" i="1" dirty="0" smtClean="0">
              <a:solidFill>
                <a:srgbClr val="D60093"/>
              </a:solidFill>
              <a:latin typeface="Script MT Bold" panose="03040602040607080904" pitchFamily="66" charset="0"/>
            </a:endParaRPr>
          </a:p>
          <a:p>
            <a:r>
              <a:rPr lang="az-Latn-AZ" sz="2400" b="1" i="1" dirty="0" smtClean="0">
                <a:solidFill>
                  <a:srgbClr val="D60093"/>
                </a:solidFill>
                <a:latin typeface="Script MT Bold" panose="03040602040607080904" pitchFamily="66" charset="0"/>
              </a:rPr>
              <a:t>Qar dayanıb,</a:t>
            </a:r>
          </a:p>
          <a:p>
            <a:r>
              <a:rPr lang="az-Latn-AZ" sz="2400" b="1" i="1" dirty="0" smtClean="0">
                <a:solidFill>
                  <a:srgbClr val="D60093"/>
                </a:solidFill>
                <a:latin typeface="Script MT Bold" panose="03040602040607080904" pitchFamily="66" charset="0"/>
              </a:rPr>
              <a:t>Gün oyanıb,</a:t>
            </a:r>
          </a:p>
          <a:p>
            <a:r>
              <a:rPr lang="az-Latn-AZ" sz="2400" b="1" i="1" dirty="0" smtClean="0">
                <a:solidFill>
                  <a:srgbClr val="D60093"/>
                </a:solidFill>
                <a:latin typeface="Script MT Bold" panose="03040602040607080904" pitchFamily="66" charset="0"/>
              </a:rPr>
              <a:t>Uşaqlar</a:t>
            </a:r>
          </a:p>
          <a:p>
            <a:r>
              <a:rPr lang="az-Latn-AZ" sz="2400" b="1" i="1" dirty="0" smtClean="0">
                <a:solidFill>
                  <a:srgbClr val="D60093"/>
                </a:solidFill>
                <a:latin typeface="Script MT Bold" panose="03040602040607080904" pitchFamily="66" charset="0"/>
              </a:rPr>
              <a:t>Dəstə-dəstə bölünüb </a:t>
            </a:r>
          </a:p>
          <a:p>
            <a:r>
              <a:rPr lang="az-Latn-AZ" sz="2400" b="1" i="1" dirty="0" smtClean="0">
                <a:solidFill>
                  <a:srgbClr val="D60093"/>
                </a:solidFill>
                <a:latin typeface="Script MT Bold" panose="03040602040607080904" pitchFamily="66" charset="0"/>
              </a:rPr>
              <a:t>Qartopu oynadılar.</a:t>
            </a:r>
          </a:p>
          <a:p>
            <a:r>
              <a:rPr lang="az-Latn-AZ" sz="2400" b="1" i="1" dirty="0" smtClean="0">
                <a:solidFill>
                  <a:srgbClr val="D60093"/>
                </a:solidFill>
                <a:latin typeface="Script MT Bold" panose="03040602040607080904" pitchFamily="66" charset="0"/>
              </a:rPr>
              <a:t>Başladılar </a:t>
            </a:r>
          </a:p>
          <a:p>
            <a:r>
              <a:rPr lang="az-Latn-AZ" sz="2400" b="1" i="1" dirty="0" smtClean="0">
                <a:solidFill>
                  <a:srgbClr val="D60093"/>
                </a:solidFill>
                <a:latin typeface="Script MT Bold" panose="03040602040607080904" pitchFamily="66" charset="0"/>
              </a:rPr>
              <a:t>	hara gəldi atmağa,</a:t>
            </a:r>
          </a:p>
          <a:p>
            <a:r>
              <a:rPr lang="az-Latn-AZ" sz="2400" b="1" i="1" dirty="0" smtClean="0">
                <a:solidFill>
                  <a:srgbClr val="D60093"/>
                </a:solidFill>
                <a:latin typeface="Script MT Bold" panose="03040602040607080904" pitchFamily="66" charset="0"/>
              </a:rPr>
              <a:t>Atıb, yoldan keçəni</a:t>
            </a:r>
          </a:p>
          <a:p>
            <a:r>
              <a:rPr lang="az-Latn-AZ" sz="2400" b="1" i="1" dirty="0" smtClean="0">
                <a:solidFill>
                  <a:srgbClr val="D60093"/>
                </a:solidFill>
                <a:latin typeface="Script MT Bold" panose="03040602040607080904" pitchFamily="66" charset="0"/>
              </a:rPr>
              <a:t>Bir anlıq cırnatmağa!</a:t>
            </a:r>
          </a:p>
          <a:p>
            <a:r>
              <a:rPr lang="az-Latn-AZ" sz="2400" b="1" i="1" dirty="0" smtClean="0">
                <a:solidFill>
                  <a:srgbClr val="D60093"/>
                </a:solidFill>
                <a:latin typeface="Script MT Bold" panose="03040602040607080904" pitchFamily="66" charset="0"/>
              </a:rPr>
              <a:t>Birdən Aydın qışqırdı,</a:t>
            </a:r>
          </a:p>
          <a:p>
            <a:r>
              <a:rPr lang="az-Latn-AZ" sz="2400" b="1" i="1" dirty="0" smtClean="0">
                <a:solidFill>
                  <a:srgbClr val="D60093"/>
                </a:solidFill>
                <a:latin typeface="Script MT Bold" panose="03040602040607080904" pitchFamily="66" charset="0"/>
              </a:rPr>
              <a:t>Daha bəsdir, uşaqlar!</a:t>
            </a:r>
          </a:p>
          <a:p>
            <a:r>
              <a:rPr lang="az-Latn-AZ" sz="2400" b="1" i="1" dirty="0" smtClean="0">
                <a:solidFill>
                  <a:srgbClr val="D60093"/>
                </a:solidFill>
                <a:latin typeface="Script MT Bold" panose="03040602040607080904" pitchFamily="66" charset="0"/>
              </a:rPr>
              <a:t>Qartopunu atmayın!</a:t>
            </a:r>
          </a:p>
          <a:p>
            <a:r>
              <a:rPr lang="az-Latn-AZ" sz="2400" b="1" i="1" dirty="0" smtClean="0">
                <a:solidFill>
                  <a:srgbClr val="D60093"/>
                </a:solidFill>
                <a:latin typeface="Script MT Bold" panose="03040602040607080904" pitchFamily="66" charset="0"/>
              </a:rPr>
              <a:t>Bizdən böyükdür onlar,</a:t>
            </a:r>
          </a:p>
          <a:p>
            <a:r>
              <a:rPr lang="az-Latn-AZ" sz="2400" b="1" i="1" dirty="0" smtClean="0">
                <a:solidFill>
                  <a:srgbClr val="D60093"/>
                </a:solidFill>
                <a:latin typeface="Script MT Bold" panose="03040602040607080904" pitchFamily="66" charset="0"/>
              </a:rPr>
              <a:t>Böyüyü cırnatmayın!</a:t>
            </a:r>
            <a:endParaRPr lang="ru-RU" sz="2400" b="1" i="1" dirty="0">
              <a:solidFill>
                <a:srgbClr val="D6009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566">
            <a:off x="244138" y="205723"/>
            <a:ext cx="3418180" cy="3216453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018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0"/>
    </mc:Choice>
    <mc:Fallback xmlns="">
      <p:transition spd="slow" advTm="1195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021">
            <a:off x="4778846" y="316510"/>
            <a:ext cx="3967452" cy="6236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 rot="20795327">
            <a:off x="80291" y="558279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400" b="1" i="1" dirty="0" smtClean="0">
                <a:solidFill>
                  <a:srgbClr val="CC3300"/>
                </a:solidFill>
                <a:latin typeface="Modern No. 20" panose="02070704070505020303" pitchFamily="18" charset="0"/>
              </a:rPr>
              <a:t>Qaradamı və teleqram : nağıl </a:t>
            </a:r>
          </a:p>
          <a:p>
            <a:r>
              <a:rPr lang="az-Latn-AZ" sz="2400" b="1" i="1" dirty="0" smtClean="0">
                <a:solidFill>
                  <a:srgbClr val="CC3300"/>
                </a:solidFill>
                <a:latin typeface="Modern No. 20" panose="02070704070505020303" pitchFamily="18" charset="0"/>
              </a:rPr>
              <a:t>// Bir parça qızıl. – Bakı : Nağıl evi, 2004. – S. 23-33.</a:t>
            </a:r>
            <a:endParaRPr lang="ru-RU" sz="2400" b="1" i="1" dirty="0">
              <a:solidFill>
                <a:srgbClr val="CC33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2" y="2234344"/>
            <a:ext cx="3312368" cy="43078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338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8"/>
    </mc:Choice>
    <mc:Fallback xmlns="">
      <p:transition spd="slow" advTm="719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622378"/>
            <a:ext cx="3960440" cy="5517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427985" y="764704"/>
            <a:ext cx="4608512" cy="120032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az-Latn-AZ" sz="2400" u="sng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Qartopu ; Qar bərəkətdir // Qar bərəkətdir. – Bakı: Şirvannəşr, 2006. – S. 15, 17.</a:t>
            </a:r>
            <a:endParaRPr lang="ru-RU" sz="2400" u="sng" dirty="0">
              <a:solidFill>
                <a:srgbClr val="FF0000"/>
              </a:solidFill>
              <a:cs typeface="Andalus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6275" y="3140968"/>
            <a:ext cx="2735044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z-Latn-AZ" sz="2400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Qar bərəkətdir</a:t>
            </a:r>
          </a:p>
          <a:p>
            <a:pPr algn="ctr"/>
            <a:endParaRPr lang="az-Latn-AZ" sz="2000" i="1" dirty="0" smtClean="0">
              <a:solidFill>
                <a:srgbClr val="00B050"/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az-Latn-AZ" sz="2000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Qar əriyib yoxalır,</a:t>
            </a:r>
          </a:p>
          <a:p>
            <a:r>
              <a:rPr lang="az-Latn-AZ" sz="2000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Axıb çayda çoxalır.</a:t>
            </a:r>
          </a:p>
          <a:p>
            <a:r>
              <a:rPr lang="az-Latn-AZ" sz="2000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Qarlar dönüb sel olur,</a:t>
            </a:r>
          </a:p>
          <a:p>
            <a:r>
              <a:rPr lang="az-Latn-AZ" sz="2000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Dərələrdə göl olur.</a:t>
            </a:r>
          </a:p>
          <a:p>
            <a:r>
              <a:rPr lang="az-Latn-AZ" sz="2000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Qar olmasa dağlarda,</a:t>
            </a:r>
          </a:p>
          <a:p>
            <a:r>
              <a:rPr lang="az-Latn-AZ" sz="2000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Məhsul olmaz bağlarda!</a:t>
            </a:r>
            <a:endParaRPr lang="ru-RU" sz="2000" dirty="0">
              <a:solidFill>
                <a:srgbClr val="00B050"/>
              </a:solidFill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016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1"/>
    </mc:Choice>
    <mc:Fallback xmlns="">
      <p:transition spd="slow" advTm="864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4733" y="0"/>
            <a:ext cx="5634876" cy="6801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Poor Richard" pitchFamily="18" charset="0"/>
              </a:rPr>
              <a:t>Qar</a:t>
            </a:r>
            <a:r>
              <a:rPr lang="en-US" sz="2800" dirty="0" smtClean="0">
                <a:solidFill>
                  <a:srgbClr val="7030A0"/>
                </a:solidFill>
                <a:latin typeface="Poor Richard" pitchFamily="18" charset="0"/>
              </a:rPr>
              <a:t> v</a:t>
            </a:r>
            <a:r>
              <a:rPr lang="az-Latn-AZ" sz="2800" dirty="0" smtClean="0">
                <a:solidFill>
                  <a:srgbClr val="7030A0"/>
                </a:solidFill>
                <a:latin typeface="Poor Richard" pitchFamily="18" charset="0"/>
              </a:rPr>
              <a:t>ə buz</a:t>
            </a:r>
          </a:p>
          <a:p>
            <a:pPr algn="ctr"/>
            <a:endParaRPr lang="az-Latn-AZ" sz="2400" dirty="0" smtClean="0">
              <a:solidFill>
                <a:srgbClr val="7030A0"/>
              </a:solidFill>
              <a:latin typeface="Poor Richard" pitchFamily="18" charset="0"/>
            </a:endParaRPr>
          </a:p>
          <a:p>
            <a:r>
              <a:rPr lang="az-Latn-AZ" sz="2400" dirty="0" smtClean="0">
                <a:solidFill>
                  <a:srgbClr val="7030A0"/>
                </a:solidFill>
                <a:latin typeface="Poor Richard" pitchFamily="18" charset="0"/>
              </a:rPr>
              <a:t>Şaxta baba bilirsən,</a:t>
            </a:r>
          </a:p>
          <a:p>
            <a:r>
              <a:rPr lang="az-Latn-AZ" sz="2400" dirty="0" smtClean="0">
                <a:solidFill>
                  <a:srgbClr val="7030A0"/>
                </a:solidFill>
                <a:latin typeface="Poor Richard" pitchFamily="18" charset="0"/>
              </a:rPr>
              <a:t>Səni necə sevirik?</a:t>
            </a:r>
          </a:p>
          <a:p>
            <a:r>
              <a:rPr lang="az-Latn-AZ" sz="2400" dirty="0" smtClean="0">
                <a:solidFill>
                  <a:srgbClr val="7030A0"/>
                </a:solidFill>
                <a:latin typeface="Poor Richard" pitchFamily="18" charset="0"/>
              </a:rPr>
              <a:t>Səni hər Yeni ildə</a:t>
            </a:r>
          </a:p>
          <a:p>
            <a:r>
              <a:rPr lang="az-Latn-AZ" sz="2400" dirty="0" smtClean="0">
                <a:solidFill>
                  <a:srgbClr val="7030A0"/>
                </a:solidFill>
                <a:latin typeface="Poor Richard" pitchFamily="18" charset="0"/>
              </a:rPr>
              <a:t>Həsrətlə gözləyirik!</a:t>
            </a:r>
          </a:p>
          <a:p>
            <a:endParaRPr lang="az-Latn-AZ" sz="2400" dirty="0" smtClean="0">
              <a:solidFill>
                <a:srgbClr val="7030A0"/>
              </a:solidFill>
              <a:latin typeface="Poor Richard" pitchFamily="18" charset="0"/>
            </a:endParaRPr>
          </a:p>
          <a:p>
            <a:r>
              <a:rPr lang="az-Latn-AZ" sz="2400" dirty="0">
                <a:solidFill>
                  <a:srgbClr val="7030A0"/>
                </a:solidFill>
                <a:latin typeface="Poor Richard" pitchFamily="18" charset="0"/>
              </a:rPr>
              <a:t>	</a:t>
            </a:r>
            <a:r>
              <a:rPr lang="az-Latn-AZ" sz="2400" dirty="0" smtClean="0">
                <a:solidFill>
                  <a:srgbClr val="7030A0"/>
                </a:solidFill>
                <a:latin typeface="Poor Richard" pitchFamily="18" charset="0"/>
              </a:rPr>
              <a:t>Amma ki, Şaxta baba,</a:t>
            </a:r>
          </a:p>
          <a:p>
            <a:r>
              <a:rPr lang="az-Latn-AZ" sz="2400" dirty="0">
                <a:solidFill>
                  <a:srgbClr val="7030A0"/>
                </a:solidFill>
                <a:latin typeface="Poor Richard" pitchFamily="18" charset="0"/>
              </a:rPr>
              <a:t>	H</a:t>
            </a:r>
            <a:r>
              <a:rPr lang="az-Latn-AZ" sz="2400" dirty="0" smtClean="0">
                <a:solidFill>
                  <a:srgbClr val="7030A0"/>
                </a:solidFill>
                <a:latin typeface="Poor Richard" pitchFamily="18" charset="0"/>
              </a:rPr>
              <a:t>əsrət qalmışıq qara.</a:t>
            </a:r>
          </a:p>
          <a:p>
            <a:r>
              <a:rPr lang="az-Latn-AZ" sz="2400" dirty="0" smtClean="0">
                <a:solidFill>
                  <a:srgbClr val="7030A0"/>
                </a:solidFill>
                <a:latin typeface="Poor Richard" pitchFamily="18" charset="0"/>
              </a:rPr>
              <a:t>	Bilmirik gedək hara</a:t>
            </a:r>
          </a:p>
          <a:p>
            <a:r>
              <a:rPr lang="az-Latn-AZ" sz="2400" dirty="0" smtClean="0">
                <a:solidFill>
                  <a:srgbClr val="7030A0"/>
                </a:solidFill>
                <a:latin typeface="Poor Richard" pitchFamily="18" charset="0"/>
              </a:rPr>
              <a:t>	Qartopu oynamağa?</a:t>
            </a:r>
          </a:p>
          <a:p>
            <a:endParaRPr lang="az-Latn-AZ" sz="2400" dirty="0" smtClean="0">
              <a:solidFill>
                <a:srgbClr val="7030A0"/>
              </a:solidFill>
              <a:latin typeface="Poor Richard" pitchFamily="18" charset="0"/>
            </a:endParaRPr>
          </a:p>
          <a:p>
            <a:r>
              <a:rPr lang="az-Latn-AZ" sz="2400" dirty="0">
                <a:solidFill>
                  <a:srgbClr val="7030A0"/>
                </a:solidFill>
                <a:latin typeface="Poor Richard" pitchFamily="18" charset="0"/>
              </a:rPr>
              <a:t>	</a:t>
            </a:r>
            <a:r>
              <a:rPr lang="az-Latn-AZ" sz="2400" dirty="0" smtClean="0">
                <a:solidFill>
                  <a:srgbClr val="7030A0"/>
                </a:solidFill>
                <a:latin typeface="Poor Richard" pitchFamily="18" charset="0"/>
              </a:rPr>
              <a:t>		Gələndə bizə çoxlu,</a:t>
            </a:r>
          </a:p>
          <a:p>
            <a:r>
              <a:rPr lang="az-Latn-AZ" sz="2400" dirty="0">
                <a:solidFill>
                  <a:srgbClr val="7030A0"/>
                </a:solidFill>
                <a:latin typeface="Poor Richard" pitchFamily="18" charset="0"/>
              </a:rPr>
              <a:t>	</a:t>
            </a:r>
            <a:r>
              <a:rPr lang="az-Latn-AZ" sz="2400" dirty="0" smtClean="0">
                <a:solidFill>
                  <a:srgbClr val="7030A0"/>
                </a:solidFill>
                <a:latin typeface="Poor Richard" pitchFamily="18" charset="0"/>
              </a:rPr>
              <a:t>		Qırmızı torba dolu,</a:t>
            </a:r>
          </a:p>
          <a:p>
            <a:r>
              <a:rPr lang="az-Latn-AZ" sz="2400" dirty="0" smtClean="0">
                <a:solidFill>
                  <a:srgbClr val="7030A0"/>
                </a:solidFill>
                <a:latin typeface="Poor Richard" pitchFamily="18" charset="0"/>
              </a:rPr>
              <a:t>			Qar və buz gətirərsən,</a:t>
            </a:r>
          </a:p>
          <a:p>
            <a:r>
              <a:rPr lang="az-Latn-AZ" sz="2400" dirty="0" smtClean="0">
                <a:solidFill>
                  <a:srgbClr val="7030A0"/>
                </a:solidFill>
                <a:latin typeface="Poor Richard" pitchFamily="18" charset="0"/>
              </a:rPr>
              <a:t>			Bizi sevindirərsən!</a:t>
            </a:r>
            <a:r>
              <a:rPr lang="en-US" sz="2400" dirty="0" smtClean="0">
                <a:solidFill>
                  <a:srgbClr val="7030A0"/>
                </a:solidFill>
                <a:latin typeface="Poor Richard" pitchFamily="18" charset="0"/>
              </a:rPr>
              <a:t> </a:t>
            </a:r>
            <a:endParaRPr lang="az-Latn-AZ" sz="2400" dirty="0" smtClean="0">
              <a:solidFill>
                <a:srgbClr val="7030A0"/>
              </a:solidFill>
              <a:latin typeface="Poor Richard" pitchFamily="18" charset="0"/>
            </a:endParaRPr>
          </a:p>
          <a:p>
            <a:endParaRPr lang="az-Latn-AZ" sz="2400" dirty="0">
              <a:solidFill>
                <a:srgbClr val="7030A0"/>
              </a:solidFill>
              <a:latin typeface="Poor Richard" pitchFamily="18" charset="0"/>
            </a:endParaRPr>
          </a:p>
          <a:p>
            <a:r>
              <a:rPr lang="az-Latn-AZ" sz="1600" dirty="0" smtClean="0">
                <a:solidFill>
                  <a:srgbClr val="7030A0"/>
                </a:solidFill>
                <a:latin typeface="Poor Richard" pitchFamily="18" charset="0"/>
              </a:rPr>
              <a:t>İbrahimova G.  Qar və buz : şeir // Sehrli dünya.  - 2017. - </a:t>
            </a:r>
            <a:r>
              <a:rPr lang="ru-RU" sz="1600" dirty="0" smtClean="0">
                <a:solidFill>
                  <a:srgbClr val="7030A0"/>
                </a:solidFill>
                <a:latin typeface="Poor Richard" pitchFamily="18" charset="0"/>
              </a:rPr>
              <a:t>№ 54. – </a:t>
            </a:r>
            <a:r>
              <a:rPr lang="az-Latn-AZ" sz="1600" dirty="0" smtClean="0">
                <a:solidFill>
                  <a:srgbClr val="7030A0"/>
                </a:solidFill>
                <a:latin typeface="Poor Richard" pitchFamily="18" charset="0"/>
              </a:rPr>
              <a:t>S. 46</a:t>
            </a:r>
            <a:r>
              <a:rPr lang="az-Latn-AZ" sz="2400" dirty="0" smtClean="0">
                <a:solidFill>
                  <a:srgbClr val="7030A0"/>
                </a:solidFill>
                <a:latin typeface="Poor Richard" pitchFamily="18" charset="0"/>
              </a:rPr>
              <a:t>.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3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5"/>
    </mc:Choice>
    <mc:Fallback xmlns="">
      <p:transition spd="slow" advTm="1243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1531" y="2067813"/>
            <a:ext cx="59202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z-Latn-AZ" sz="3200" b="1" i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Slab703 Md BT" panose="02060603020205020403" pitchFamily="18" charset="0"/>
                <a:cs typeface="Times New Roman" pitchFamily="18" charset="0"/>
              </a:rPr>
              <a:t>Məlumat </a:t>
            </a:r>
            <a:r>
              <a:rPr lang="az-Latn-AZ" sz="32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Slab703 Md BT" panose="02060603020205020403" pitchFamily="18" charset="0"/>
                <a:cs typeface="Times New Roman" pitchFamily="18" charset="0"/>
              </a:rPr>
              <a:t>-</a:t>
            </a:r>
            <a:r>
              <a:rPr lang="en-US" sz="32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Slab703 Md BT" panose="02060603020205020403" pitchFamily="18" charset="0"/>
                <a:cs typeface="Times New Roman" pitchFamily="18" charset="0"/>
              </a:rPr>
              <a:t> </a:t>
            </a:r>
            <a:r>
              <a:rPr lang="az-Latn-AZ" sz="32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Slab703 Md BT" panose="02060603020205020403" pitchFamily="18" charset="0"/>
                <a:cs typeface="Times New Roman" pitchFamily="18" charset="0"/>
              </a:rPr>
              <a:t>biblioqrafiya </a:t>
            </a:r>
            <a:r>
              <a:rPr lang="az-Latn-AZ" sz="3200" b="1" i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Slab703 Md BT" panose="02060603020205020403" pitchFamily="18" charset="0"/>
                <a:cs typeface="Times New Roman" pitchFamily="18" charset="0"/>
              </a:rPr>
              <a:t>şöbəsi</a:t>
            </a:r>
          </a:p>
          <a:p>
            <a:endParaRPr lang="az-Latn-AZ" sz="32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Slab703 Md BT" panose="02060603020205020403" pitchFamily="18" charset="0"/>
              <a:cs typeface="Times New Roman" pitchFamily="18" charset="0"/>
            </a:endParaRPr>
          </a:p>
          <a:p>
            <a:r>
              <a:rPr lang="az-Latn-AZ" sz="32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Slab703 Md BT" panose="02060603020205020403" pitchFamily="18" charset="0"/>
                <a:cs typeface="Times New Roman" pitchFamily="18" charset="0"/>
              </a:rPr>
              <a:t>Tərtib </a:t>
            </a:r>
            <a:r>
              <a:rPr lang="az-Latn-AZ" sz="3200" b="1" i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Slab703 Md BT" panose="02060603020205020403" pitchFamily="18" charset="0"/>
                <a:cs typeface="Times New Roman" pitchFamily="18" charset="0"/>
              </a:rPr>
              <a:t>etdi </a:t>
            </a:r>
            <a:r>
              <a:rPr lang="az-Latn-AZ" sz="32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Slab703 Md BT" panose="02060603020205020403" pitchFamily="18" charset="0"/>
                <a:cs typeface="Times New Roman" pitchFamily="18" charset="0"/>
              </a:rPr>
              <a:t>: </a:t>
            </a:r>
            <a:r>
              <a:rPr lang="en-US" sz="32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Slab703 Md BT" panose="02060603020205020403" pitchFamily="18" charset="0"/>
                <a:cs typeface="Times New Roman" pitchFamily="18" charset="0"/>
              </a:rPr>
              <a:t>C</a:t>
            </a:r>
            <a:r>
              <a:rPr lang="az-Latn-AZ" sz="32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Slab703 Md BT" panose="02060603020205020403" pitchFamily="18" charset="0"/>
                <a:cs typeface="Times New Roman" pitchFamily="18" charset="0"/>
              </a:rPr>
              <a:t>. Leyla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379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7079" y="404664"/>
            <a:ext cx="5008102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z-Latn-AZ" sz="2800" dirty="0" smtClean="0">
                <a:solidFill>
                  <a:srgbClr val="7030A0"/>
                </a:solidFill>
                <a:latin typeface="Gabriola" pitchFamily="82" charset="0"/>
              </a:rPr>
              <a:t>Birinci qar </a:t>
            </a:r>
          </a:p>
          <a:p>
            <a:pPr algn="ctr"/>
            <a:endParaRPr lang="az-Latn-AZ" sz="2800" dirty="0" smtClean="0">
              <a:solidFill>
                <a:srgbClr val="7030A0"/>
              </a:solidFill>
              <a:latin typeface="Gabriola" pitchFamily="82" charset="0"/>
            </a:endParaRPr>
          </a:p>
          <a:p>
            <a:r>
              <a:rPr lang="az-Latn-AZ" sz="2800" dirty="0" smtClean="0">
                <a:solidFill>
                  <a:srgbClr val="7030A0"/>
                </a:solidFill>
                <a:latin typeface="Gabriola" pitchFamily="82" charset="0"/>
              </a:rPr>
              <a:t>Bu qış sözə baxmamışdı,</a:t>
            </a:r>
          </a:p>
          <a:p>
            <a:r>
              <a:rPr lang="az-Latn-AZ" sz="2800" dirty="0" smtClean="0">
                <a:solidFill>
                  <a:srgbClr val="7030A0"/>
                </a:solidFill>
                <a:latin typeface="Gabriola" pitchFamily="82" charset="0"/>
              </a:rPr>
              <a:t>Bu qış heç qar yağmamışdı...</a:t>
            </a:r>
          </a:p>
          <a:p>
            <a:r>
              <a:rPr lang="az-Latn-AZ" sz="2800" dirty="0" smtClean="0">
                <a:solidFill>
                  <a:srgbClr val="7030A0"/>
                </a:solidFill>
                <a:latin typeface="Gabriola" pitchFamily="82" charset="0"/>
              </a:rPr>
              <a:t>Tərtəmizdir, pambıq kimi ağdı bu qar,</a:t>
            </a:r>
          </a:p>
          <a:p>
            <a:r>
              <a:rPr lang="az-Latn-AZ" sz="2800" dirty="0" smtClean="0">
                <a:solidFill>
                  <a:srgbClr val="7030A0"/>
                </a:solidFill>
                <a:latin typeface="Gabriola" pitchFamily="82" charset="0"/>
              </a:rPr>
              <a:t>Ay uşaqlar, yoxsa bizim könlümüzü</a:t>
            </a:r>
          </a:p>
          <a:p>
            <a:r>
              <a:rPr lang="az-Latn-AZ" sz="2800" dirty="0" smtClean="0">
                <a:solidFill>
                  <a:srgbClr val="7030A0"/>
                </a:solidFill>
                <a:latin typeface="Gabriola" pitchFamily="82" charset="0"/>
              </a:rPr>
              <a:t>		almaq üçün yağdı bu qar?!</a:t>
            </a:r>
          </a:p>
          <a:p>
            <a:endParaRPr lang="az-Latn-AZ" sz="2800" dirty="0">
              <a:solidFill>
                <a:srgbClr val="7030A0"/>
              </a:solidFill>
              <a:latin typeface="Gabriola" pitchFamily="82" charset="0"/>
            </a:endParaRPr>
          </a:p>
          <a:p>
            <a:r>
              <a:rPr lang="az-Latn-AZ" sz="2800" dirty="0" smtClean="0">
                <a:solidFill>
                  <a:srgbClr val="7030A0"/>
                </a:solidFill>
                <a:latin typeface="Gabriola" pitchFamily="82" charset="0"/>
              </a:rPr>
              <a:t>Qar bərəkət gətirər, taxılımız bol olar,</a:t>
            </a:r>
          </a:p>
          <a:p>
            <a:r>
              <a:rPr lang="az-Latn-AZ" sz="2800" dirty="0">
                <a:solidFill>
                  <a:srgbClr val="7030A0"/>
                </a:solidFill>
                <a:latin typeface="Gabriola" pitchFamily="82" charset="0"/>
              </a:rPr>
              <a:t>	</a:t>
            </a:r>
            <a:r>
              <a:rPr lang="az-Latn-AZ" sz="2800" dirty="0" smtClean="0">
                <a:solidFill>
                  <a:srgbClr val="7030A0"/>
                </a:solidFill>
                <a:latin typeface="Gabriola" pitchFamily="82" charset="0"/>
              </a:rPr>
              <a:t>	sünbüllər dən bitirər,</a:t>
            </a:r>
          </a:p>
          <a:p>
            <a:r>
              <a:rPr lang="az-Latn-AZ" sz="2800" dirty="0" smtClean="0">
                <a:solidFill>
                  <a:srgbClr val="7030A0"/>
                </a:solidFill>
                <a:latin typeface="Gabriola" pitchFamily="82" charset="0"/>
              </a:rPr>
              <a:t>Yol üstündə ağaclar şaxtababalar kimi</a:t>
            </a:r>
          </a:p>
          <a:p>
            <a:r>
              <a:rPr lang="az-Latn-AZ" sz="2800" dirty="0">
                <a:solidFill>
                  <a:srgbClr val="7030A0"/>
                </a:solidFill>
                <a:latin typeface="Gabriola" pitchFamily="82" charset="0"/>
              </a:rPr>
              <a:t>	</a:t>
            </a:r>
            <a:r>
              <a:rPr lang="az-Latn-AZ" sz="2800" dirty="0" smtClean="0">
                <a:solidFill>
                  <a:srgbClr val="7030A0"/>
                </a:solidFill>
                <a:latin typeface="Gabriola" pitchFamily="82" charset="0"/>
              </a:rPr>
              <a:t>	yenə ağa büründü,</a:t>
            </a:r>
          </a:p>
          <a:p>
            <a:r>
              <a:rPr lang="az-Latn-AZ" sz="2800" dirty="0" smtClean="0">
                <a:solidFill>
                  <a:srgbClr val="7030A0"/>
                </a:solidFill>
                <a:latin typeface="Gabriola" pitchFamily="82" charset="0"/>
              </a:rPr>
              <a:t>Şıltaqlaşıb təbiət, qışın bu son ayında</a:t>
            </a:r>
          </a:p>
          <a:p>
            <a:r>
              <a:rPr lang="az-Latn-AZ" sz="2800" dirty="0">
                <a:solidFill>
                  <a:srgbClr val="7030A0"/>
                </a:solidFill>
                <a:latin typeface="Gabriola" pitchFamily="82" charset="0"/>
              </a:rPr>
              <a:t>	</a:t>
            </a:r>
            <a:r>
              <a:rPr lang="az-Latn-AZ" sz="2800" dirty="0" smtClean="0">
                <a:solidFill>
                  <a:srgbClr val="7030A0"/>
                </a:solidFill>
                <a:latin typeface="Gabriola" pitchFamily="82" charset="0"/>
              </a:rPr>
              <a:t>	birinci qar göründü.</a:t>
            </a:r>
            <a:endParaRPr lang="ru-RU" sz="2800" dirty="0">
              <a:solidFill>
                <a:srgbClr val="7030A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1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1"/>
    </mc:Choice>
    <mc:Fallback xmlns="">
      <p:transition spd="slow" advTm="797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4" y="764704"/>
            <a:ext cx="3888432" cy="50405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extBox 2"/>
          <p:cNvSpPr txBox="1"/>
          <p:nvPr/>
        </p:nvSpPr>
        <p:spPr>
          <a:xfrm rot="557310">
            <a:off x="4592335" y="1821568"/>
            <a:ext cx="35283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sz="3200" b="1" i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Atalar sözü. – Bakı: Öndər, 2004. – S. 156.  </a:t>
            </a:r>
          </a:p>
          <a:p>
            <a:pPr algn="ctr"/>
            <a:r>
              <a:rPr lang="az-Latn-AZ" sz="3200" b="1" i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Kitabda qar haqqında atalar sözləri verilmişdir.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01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3"/>
    </mc:Choice>
    <mc:Fallback xmlns="">
      <p:transition spd="slow" advTm="763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484784"/>
            <a:ext cx="6878806" cy="3970318"/>
          </a:xfrm>
          <a:prstGeom prst="rect">
            <a:avLst/>
          </a:prstGeom>
          <a:noFill/>
        </p:spPr>
        <p:txBody>
          <a:bodyPr wrap="none" rtlCol="0">
            <a:prstTxWarp prst="textDeflate">
              <a:avLst/>
            </a:prstTxWarp>
            <a:spAutoFit/>
          </a:bodyPr>
          <a:lstStyle/>
          <a:p>
            <a:r>
              <a:rPr lang="az-Latn-AZ" sz="3600" b="1" dirty="0" smtClean="0">
                <a:solidFill>
                  <a:srgbClr val="D60093"/>
                </a:solidFill>
                <a:latin typeface="Script MT Bold" panose="03040602040607080904" pitchFamily="66" charset="0"/>
              </a:rPr>
              <a:t>Qar ili – var ili.	</a:t>
            </a:r>
          </a:p>
          <a:p>
            <a:r>
              <a:rPr lang="az-Latn-AZ" sz="3600" b="1" dirty="0" smtClean="0">
                <a:solidFill>
                  <a:srgbClr val="D60093"/>
                </a:solidFill>
                <a:latin typeface="Script MT Bold" panose="03040602040607080904" pitchFamily="66" charset="0"/>
                <a:cs typeface="Times New Roman"/>
              </a:rPr>
              <a:t>٭</a:t>
            </a:r>
            <a:r>
              <a:rPr lang="ar-AE" sz="3600" b="1" dirty="0" smtClean="0">
                <a:solidFill>
                  <a:srgbClr val="D60093"/>
                </a:solidFill>
                <a:latin typeface="Script MT Bold" panose="03040602040607080904" pitchFamily="66" charset="0"/>
                <a:cs typeface="Times New Roman"/>
              </a:rPr>
              <a:t>٭٭</a:t>
            </a:r>
            <a:endParaRPr lang="az-Latn-AZ" sz="3600" b="1" dirty="0" smtClean="0">
              <a:solidFill>
                <a:srgbClr val="D60093"/>
              </a:solidFill>
              <a:latin typeface="Script MT Bold" panose="03040602040607080904" pitchFamily="66" charset="0"/>
              <a:cs typeface="Times New Roman"/>
            </a:endParaRPr>
          </a:p>
          <a:p>
            <a:r>
              <a:rPr lang="az-Latn-AZ" sz="3600" b="1" dirty="0" smtClean="0">
                <a:solidFill>
                  <a:srgbClr val="D60093"/>
                </a:solidFill>
                <a:latin typeface="Script MT Bold" panose="03040602040607080904" pitchFamily="66" charset="0"/>
                <a:cs typeface="Times New Roman"/>
              </a:rPr>
              <a:t>Qar dağa çıxar dadlanar.</a:t>
            </a:r>
          </a:p>
          <a:p>
            <a:r>
              <a:rPr lang="az-Latn-AZ" sz="3600" b="1" dirty="0" smtClean="0">
                <a:solidFill>
                  <a:srgbClr val="D60093"/>
                </a:solidFill>
                <a:latin typeface="Script MT Bold" panose="03040602040607080904" pitchFamily="66" charset="0"/>
                <a:cs typeface="Times New Roman"/>
              </a:rPr>
              <a:t>٭</a:t>
            </a:r>
            <a:r>
              <a:rPr lang="ar-AE" sz="3600" b="1" dirty="0" smtClean="0">
                <a:solidFill>
                  <a:srgbClr val="D60093"/>
                </a:solidFill>
                <a:latin typeface="Script MT Bold" panose="03040602040607080904" pitchFamily="66" charset="0"/>
                <a:cs typeface="Times New Roman"/>
              </a:rPr>
              <a:t>٭٭ </a:t>
            </a:r>
            <a:endParaRPr lang="az-Latn-AZ" sz="3600" b="1" dirty="0" smtClean="0">
              <a:solidFill>
                <a:srgbClr val="D60093"/>
              </a:solidFill>
              <a:latin typeface="Script MT Bold" panose="03040602040607080904" pitchFamily="66" charset="0"/>
              <a:cs typeface="Times New Roman"/>
            </a:endParaRPr>
          </a:p>
          <a:p>
            <a:r>
              <a:rPr lang="az-Latn-AZ" sz="3600" b="1" dirty="0" smtClean="0">
                <a:solidFill>
                  <a:srgbClr val="D60093"/>
                </a:solidFill>
                <a:latin typeface="Script MT Bold" panose="03040602040607080904" pitchFamily="66" charset="0"/>
                <a:cs typeface="Times New Roman"/>
              </a:rPr>
              <a:t>Qarlı qış barlı olar.	 </a:t>
            </a:r>
          </a:p>
          <a:p>
            <a:r>
              <a:rPr lang="az-Latn-AZ" sz="3600" b="1" dirty="0" smtClean="0">
                <a:solidFill>
                  <a:srgbClr val="D60093"/>
                </a:solidFill>
                <a:latin typeface="Script MT Bold" panose="03040602040607080904" pitchFamily="66" charset="0"/>
                <a:cs typeface="Times New Roman"/>
              </a:rPr>
              <a:t>٭</a:t>
            </a:r>
            <a:r>
              <a:rPr lang="ar-AE" sz="3600" b="1" dirty="0" smtClean="0">
                <a:solidFill>
                  <a:srgbClr val="D60093"/>
                </a:solidFill>
                <a:latin typeface="Script MT Bold" panose="03040602040607080904" pitchFamily="66" charset="0"/>
                <a:cs typeface="Times New Roman"/>
              </a:rPr>
              <a:t>٭٭</a:t>
            </a:r>
            <a:r>
              <a:rPr lang="az-Latn-AZ" sz="3600" b="1" dirty="0" smtClean="0">
                <a:solidFill>
                  <a:srgbClr val="D60093"/>
                </a:solidFill>
                <a:latin typeface="Script MT Bold" panose="03040602040607080904" pitchFamily="66" charset="0"/>
                <a:cs typeface="Times New Roman"/>
              </a:rPr>
              <a:t>   </a:t>
            </a:r>
          </a:p>
          <a:p>
            <a:r>
              <a:rPr lang="az-Latn-AZ" sz="3600" b="1" dirty="0" smtClean="0">
                <a:solidFill>
                  <a:srgbClr val="D60093"/>
                </a:solidFill>
                <a:latin typeface="Script MT Bold" panose="03040602040607080904" pitchFamily="66" charset="0"/>
                <a:cs typeface="Times New Roman"/>
              </a:rPr>
              <a:t>Qar yağmağıynan qarğa ağarmaz</a:t>
            </a:r>
            <a:r>
              <a:rPr lang="az-Latn-AZ" sz="3600" b="1" dirty="0" smtClean="0">
                <a:solidFill>
                  <a:srgbClr val="66FFFF"/>
                </a:solidFill>
                <a:latin typeface="Script MT Bold" panose="03040602040607080904" pitchFamily="66" charset="0"/>
                <a:cs typeface="Times New Roman"/>
              </a:rPr>
              <a:t>.    </a:t>
            </a:r>
            <a:endParaRPr lang="ru-RU" sz="3600" b="1" dirty="0">
              <a:solidFill>
                <a:srgbClr val="66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332656"/>
            <a:ext cx="3063467" cy="707886"/>
          </a:xfrm>
          <a:prstGeom prst="rect">
            <a:avLst/>
          </a:prstGeom>
          <a:noFill/>
        </p:spPr>
        <p:txBody>
          <a:bodyPr wrap="none" rtlCol="0">
            <a:prstTxWarp prst="textDeflateTop">
              <a:avLst/>
            </a:prstTxWarp>
            <a:spAutoFit/>
          </a:bodyPr>
          <a:lstStyle/>
          <a:p>
            <a:pPr algn="ctr"/>
            <a:r>
              <a:rPr lang="az-Latn-AZ" sz="4000" u="sng" dirty="0" smtClean="0">
                <a:solidFill>
                  <a:srgbClr val="D60093"/>
                </a:solidFill>
              </a:rPr>
              <a:t>Atalar sözü</a:t>
            </a:r>
            <a:endParaRPr lang="ru-RU" sz="4000" u="sng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4"/>
    </mc:Choice>
    <mc:Fallback xmlns="">
      <p:transition spd="slow" advTm="644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52" y="2415664"/>
            <a:ext cx="3141887" cy="4325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7" y="332656"/>
            <a:ext cx="3120819" cy="51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 rot="260205">
            <a:off x="3704465" y="330139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sz="2000" b="1" dirty="0" smtClean="0">
                <a:solidFill>
                  <a:srgbClr val="9900FF"/>
                </a:solidFill>
                <a:latin typeface="Viner Hand ITC" pitchFamily="66" charset="0"/>
                <a:ea typeface="KaiTi" pitchFamily="49" charset="-122"/>
              </a:rPr>
              <a:t>Fəsillər // Azərbaycan nağılları. Birinci Kitab. Bakı: Khatt , 2015. – S. 17-26. </a:t>
            </a:r>
          </a:p>
          <a:p>
            <a:pPr algn="ctr"/>
            <a:r>
              <a:rPr lang="az-Latn-AZ" sz="2000" b="1" dirty="0" smtClean="0">
                <a:solidFill>
                  <a:srgbClr val="9900FF"/>
                </a:solidFill>
                <a:latin typeface="Viner Hand ITC" pitchFamily="66" charset="0"/>
                <a:ea typeface="KaiTi" pitchFamily="49" charset="-122"/>
              </a:rPr>
              <a:t>Kitabda fəsillər nağılı da yer almışdır.</a:t>
            </a:r>
            <a:endParaRPr lang="ru-RU" sz="2000" b="1" dirty="0">
              <a:solidFill>
                <a:srgbClr val="9900FF"/>
              </a:solidFill>
              <a:latin typeface="KaiTi" pitchFamily="49" charset="-122"/>
              <a:ea typeface="KaiT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127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"/>
    </mc:Choice>
    <mc:Fallback xmlns="">
      <p:transition spd="slow" advTm="725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812">
            <a:off x="5128917" y="908720"/>
            <a:ext cx="3667228" cy="53732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67544" y="1772816"/>
            <a:ext cx="4464495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Moderately"/>
              <a:lightRig rig="threePt" dir="t"/>
            </a:scene3d>
          </a:bodyPr>
          <a:lstStyle/>
          <a:p>
            <a:r>
              <a:rPr lang="az-Latn-AZ" dirty="0">
                <a:solidFill>
                  <a:srgbClr val="993300"/>
                </a:solidFill>
                <a:latin typeface="FrankRuehl" pitchFamily="34" charset="-79"/>
                <a:cs typeface="FrankRuehl" pitchFamily="34" charset="-79"/>
              </a:rPr>
              <a:t>Rahim M. Qış : şeir // Azərbaycan uşaq ədəbiyyatı antologiyası. 3 cilddə. – Bakı : Öndər, 2004. – C. II.  – S. 116</a:t>
            </a:r>
            <a:r>
              <a:rPr lang="az-Latn-AZ" dirty="0" smtClean="0">
                <a:solidFill>
                  <a:srgbClr val="993300"/>
                </a:solidFill>
                <a:latin typeface="FrankRuehl" pitchFamily="34" charset="-79"/>
                <a:cs typeface="FrankRuehl" pitchFamily="34" charset="-79"/>
              </a:rPr>
              <a:t>.</a:t>
            </a:r>
          </a:p>
          <a:p>
            <a:endParaRPr lang="az-Latn-AZ" dirty="0">
              <a:solidFill>
                <a:srgbClr val="993300"/>
              </a:solidFill>
              <a:latin typeface="FrankRuehl" pitchFamily="34" charset="-79"/>
              <a:cs typeface="FrankRuehl" pitchFamily="34" charset="-79"/>
            </a:endParaRPr>
          </a:p>
          <a:p>
            <a:r>
              <a:rPr lang="en-US" dirty="0" err="1" smtClean="0">
                <a:solidFill>
                  <a:srgbClr val="993300"/>
                </a:solidFill>
                <a:latin typeface="FrankRuehl" pitchFamily="34" charset="-79"/>
                <a:cs typeface="FrankRuehl" pitchFamily="34" charset="-79"/>
              </a:rPr>
              <a:t>Seyidzad</a:t>
            </a:r>
            <a:r>
              <a:rPr lang="az-Latn-AZ" dirty="0">
                <a:solidFill>
                  <a:srgbClr val="993300"/>
                </a:solidFill>
                <a:latin typeface="FrankRuehl" pitchFamily="34" charset="-79"/>
                <a:cs typeface="FrankRuehl" pitchFamily="34" charset="-79"/>
              </a:rPr>
              <a:t>ə</a:t>
            </a:r>
            <a:r>
              <a:rPr lang="az-Latn-AZ" dirty="0" smtClean="0">
                <a:solidFill>
                  <a:srgbClr val="993300"/>
                </a:solidFill>
                <a:latin typeface="FrankRuehl" pitchFamily="34" charset="-79"/>
                <a:cs typeface="FrankRuehl" pitchFamily="34" charset="-79"/>
              </a:rPr>
              <a:t> </a:t>
            </a:r>
            <a:r>
              <a:rPr lang="az-Latn-AZ" dirty="0">
                <a:solidFill>
                  <a:srgbClr val="993300"/>
                </a:solidFill>
                <a:latin typeface="FrankRuehl" pitchFamily="34" charset="-79"/>
                <a:cs typeface="FrankRuehl" pitchFamily="34" charset="-79"/>
              </a:rPr>
              <a:t>M. </a:t>
            </a:r>
            <a:r>
              <a:rPr lang="az-Latn-AZ" dirty="0" smtClean="0">
                <a:solidFill>
                  <a:srgbClr val="993300"/>
                </a:solidFill>
                <a:latin typeface="FrankRuehl" pitchFamily="34" charset="-79"/>
                <a:cs typeface="FrankRuehl" pitchFamily="34" charset="-79"/>
              </a:rPr>
              <a:t>Qış gecəsində ;Qış baba : </a:t>
            </a:r>
            <a:r>
              <a:rPr lang="az-Latn-AZ" dirty="0">
                <a:solidFill>
                  <a:srgbClr val="993300"/>
                </a:solidFill>
                <a:latin typeface="FrankRuehl" pitchFamily="34" charset="-79"/>
                <a:cs typeface="FrankRuehl" pitchFamily="34" charset="-79"/>
              </a:rPr>
              <a:t>şeir // Azərbaycan uşaq ədəbiyyatı antologiyası. 3 cilddə. – Bakı : Öndər, 2004</a:t>
            </a:r>
            <a:r>
              <a:rPr lang="az-Latn-AZ" dirty="0" smtClean="0">
                <a:solidFill>
                  <a:srgbClr val="993300"/>
                </a:solidFill>
                <a:latin typeface="FrankRuehl" pitchFamily="34" charset="-79"/>
                <a:cs typeface="FrankRuehl" pitchFamily="34" charset="-79"/>
              </a:rPr>
              <a:t>. – C. II.  </a:t>
            </a:r>
            <a:r>
              <a:rPr lang="az-Latn-AZ" dirty="0">
                <a:solidFill>
                  <a:srgbClr val="993300"/>
                </a:solidFill>
                <a:latin typeface="FrankRuehl" pitchFamily="34" charset="-79"/>
                <a:cs typeface="FrankRuehl" pitchFamily="34" charset="-79"/>
              </a:rPr>
              <a:t>– S. </a:t>
            </a:r>
            <a:r>
              <a:rPr lang="az-Latn-AZ" dirty="0" smtClean="0">
                <a:solidFill>
                  <a:srgbClr val="993300"/>
                </a:solidFill>
                <a:latin typeface="FrankRuehl" pitchFamily="34" charset="-79"/>
                <a:cs typeface="FrankRuehl" pitchFamily="34" charset="-79"/>
              </a:rPr>
              <a:t>121, 135.</a:t>
            </a:r>
          </a:p>
          <a:p>
            <a:endParaRPr lang="az-Latn-AZ" dirty="0">
              <a:solidFill>
                <a:srgbClr val="993300"/>
              </a:solidFill>
              <a:latin typeface="FrankRuehl" pitchFamily="34" charset="-79"/>
              <a:cs typeface="FrankRuehl" pitchFamily="34" charset="-79"/>
            </a:endParaRPr>
          </a:p>
          <a:p>
            <a:r>
              <a:rPr lang="az-Latn-AZ" dirty="0" smtClean="0">
                <a:solidFill>
                  <a:srgbClr val="993300"/>
                </a:solidFill>
                <a:latin typeface="FrankRuehl" pitchFamily="34" charset="-79"/>
                <a:cs typeface="FrankRuehl" pitchFamily="34" charset="-79"/>
              </a:rPr>
              <a:t>Şaiq A. Qışın nəğməsi : şeir // Azərbaycan uşaq ədəbiyyatı antologiyası. 3 cilddə. – </a:t>
            </a:r>
          </a:p>
          <a:p>
            <a:r>
              <a:rPr lang="az-Latn-AZ" dirty="0" smtClean="0">
                <a:solidFill>
                  <a:srgbClr val="993300"/>
                </a:solidFill>
                <a:latin typeface="FrankRuehl" pitchFamily="34" charset="-79"/>
                <a:cs typeface="FrankRuehl" pitchFamily="34" charset="-79"/>
              </a:rPr>
              <a:t>Bakı : Öndər, 2004. – C. II.  – S. 88.</a:t>
            </a:r>
          </a:p>
        </p:txBody>
      </p:sp>
    </p:spTree>
    <p:extLst>
      <p:ext uri="{BB962C8B-B14F-4D97-AF65-F5344CB8AC3E}">
        <p14:creationId xmlns:p14="http://schemas.microsoft.com/office/powerpoint/2010/main" val="155695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97"/>
    </mc:Choice>
    <mc:Fallback xmlns="">
      <p:transition advTm="719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662473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z-Latn-AZ" sz="2000" b="1" dirty="0" smtClean="0">
              <a:solidFill>
                <a:srgbClr val="00B050"/>
              </a:solidFill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Qış baba</a:t>
            </a:r>
          </a:p>
          <a:p>
            <a:endParaRPr lang="az-Latn-AZ" sz="2000" b="1" dirty="0" smtClean="0">
              <a:solidFill>
                <a:srgbClr val="00B050"/>
              </a:solidFill>
              <a:latin typeface="Andalus" pitchFamily="18" charset="-78"/>
              <a:cs typeface="Andalus" pitchFamily="18" charset="-78"/>
            </a:endParaRPr>
          </a:p>
          <a:p>
            <a:pPr lvl="1"/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Keçdi dəniz, aşdı dağ,</a:t>
            </a:r>
          </a:p>
          <a:p>
            <a:pPr lvl="1"/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Gəldi bizə bir qonaq</a:t>
            </a:r>
          </a:p>
          <a:p>
            <a:pPr lvl="1"/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Saçları qardan dümağ.</a:t>
            </a:r>
          </a:p>
          <a:p>
            <a:pPr lvl="1"/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Söylədik</a:t>
            </a:r>
            <a:r>
              <a:rPr lang="az-Latn-AZ" sz="2000" b="1" dirty="0">
                <a:solidFill>
                  <a:srgbClr val="00B050"/>
                </a:solidFill>
                <a:latin typeface="Times New Roman"/>
                <a:cs typeface="Times New Roman"/>
              </a:rPr>
              <a:t>:</a:t>
            </a:r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 - Alqış, baba!</a:t>
            </a:r>
          </a:p>
          <a:p>
            <a:pPr lvl="1"/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Şaxta baba, qış baba!</a:t>
            </a:r>
          </a:p>
          <a:p>
            <a:endParaRPr lang="az-Latn-AZ" sz="2000" b="1" dirty="0">
              <a:solidFill>
                <a:srgbClr val="00B050"/>
              </a:solidFill>
              <a:latin typeface="Andalus" pitchFamily="18" charset="-78"/>
              <a:cs typeface="Andalus" pitchFamily="18" charset="-78"/>
            </a:endParaRPr>
          </a:p>
          <a:p>
            <a:pPr lvl="4"/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Çöldə çıxıb qar dizə, </a:t>
            </a:r>
          </a:p>
          <a:p>
            <a:pPr lvl="4"/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Yolka qonaqdır bizə.</a:t>
            </a:r>
          </a:p>
          <a:p>
            <a:pPr lvl="4"/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Nəğmə deyib üz-üzə,</a:t>
            </a:r>
          </a:p>
          <a:p>
            <a:pPr lvl="4"/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Söylədik</a:t>
            </a:r>
            <a:r>
              <a:rPr lang="az-Latn-AZ" sz="2000" b="1" dirty="0">
                <a:solidFill>
                  <a:srgbClr val="00B050"/>
                </a:solidFill>
                <a:latin typeface="Times New Roman"/>
                <a:cs typeface="Times New Roman"/>
              </a:rPr>
              <a:t>:</a:t>
            </a:r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 - Alqış, baba!</a:t>
            </a:r>
          </a:p>
          <a:p>
            <a:pPr lvl="4"/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Şaxta baba, qış baba!</a:t>
            </a:r>
          </a:p>
          <a:p>
            <a:pPr lvl="4"/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Burda verib əl-ələ</a:t>
            </a:r>
          </a:p>
          <a:p>
            <a:pPr lvl="4"/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Oynayırıq bax belə,</a:t>
            </a:r>
          </a:p>
          <a:p>
            <a:pPr lvl="4"/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Səs yayılır hər elə:</a:t>
            </a:r>
          </a:p>
          <a:p>
            <a:pPr lvl="4"/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-Ay sənə alqış, baba!</a:t>
            </a:r>
          </a:p>
          <a:p>
            <a:pPr lvl="4"/>
            <a:r>
              <a:rPr lang="az-Latn-AZ" sz="2000" b="1" dirty="0" smtClean="0">
                <a:solidFill>
                  <a:srgbClr val="00B050"/>
                </a:solidFill>
                <a:latin typeface="Andalus" pitchFamily="18" charset="-78"/>
                <a:cs typeface="Andalus" pitchFamily="18" charset="-78"/>
              </a:rPr>
              <a:t>Şaxta baba, qış baba! </a:t>
            </a:r>
            <a:endParaRPr lang="ru-RU" sz="2000" b="1" dirty="0">
              <a:solidFill>
                <a:srgbClr val="00B050"/>
              </a:solidFill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08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5"/>
    </mc:Choice>
    <mc:Fallback xmlns="">
      <p:transition spd="slow" advTm="1186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643" y="764704"/>
            <a:ext cx="3376245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Ağac başında ağca yumaq</a:t>
            </a:r>
          </a:p>
          <a:p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			(Qar)</a:t>
            </a:r>
          </a:p>
          <a:p>
            <a:endParaRPr lang="az-Latn-AZ" sz="2000" b="1" dirty="0" smtClean="0">
              <a:solidFill>
                <a:srgbClr val="CC3300"/>
              </a:solidFill>
              <a:latin typeface="Gabriola" pitchFamily="82" charset="0"/>
            </a:endParaRPr>
          </a:p>
          <a:p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2. Bayırda sağdı,</a:t>
            </a:r>
          </a:p>
          <a:p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    Pambıqdan ağdı,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 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   Evə gələr,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 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   Suya dönər.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	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		(Qar)</a:t>
            </a:r>
          </a:p>
          <a:p>
            <a:endParaRPr lang="az-Latn-AZ" sz="2000" b="1" dirty="0" smtClean="0">
              <a:solidFill>
                <a:srgbClr val="CC3300"/>
              </a:solidFill>
              <a:latin typeface="Gabriola" pitchFamily="82" charset="0"/>
            </a:endParaRPr>
          </a:p>
          <a:p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3. Dağdan gəlir dağ kimi,</a:t>
            </a:r>
          </a:p>
          <a:p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    Qolları budaq kimi,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 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   Əyilir su içməyə,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 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   Böyürür oğlax kimi.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	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		(Qar)</a:t>
            </a:r>
          </a:p>
          <a:p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4. Eşiyə bir ağac düşüb,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 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   Nə qolu var, nə budağı.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 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   Bir quş gəldi, onu yedi,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 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   Nə dili var, nə dodağı.</a:t>
            </a:r>
          </a:p>
          <a:p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			(Qar)</a:t>
            </a:r>
          </a:p>
          <a:p>
            <a:endParaRPr lang="az-Latn-AZ" sz="2000" b="1" dirty="0">
              <a:solidFill>
                <a:srgbClr val="CC3300"/>
              </a:solidFill>
              <a:latin typeface="Gabriola" pitchFamily="82" charset="0"/>
            </a:endParaRPr>
          </a:p>
          <a:p>
            <a:endParaRPr lang="az-Latn-AZ" sz="2000" b="1" dirty="0" smtClean="0">
              <a:solidFill>
                <a:srgbClr val="CC3300"/>
              </a:solidFill>
              <a:latin typeface="Gabriola" pitchFamily="82" charset="0"/>
            </a:endParaRPr>
          </a:p>
          <a:p>
            <a:endParaRPr lang="ru-RU" sz="2000" b="1" dirty="0">
              <a:solidFill>
                <a:srgbClr val="CC3300"/>
              </a:solidFill>
              <a:latin typeface="Gabriola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40" y="764704"/>
            <a:ext cx="337624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5. İşım-işım işıldar, 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 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   Yarpaq kimi xışıldar.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	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		(Qar)</a:t>
            </a:r>
          </a:p>
          <a:p>
            <a:endParaRPr lang="az-Latn-AZ" sz="2000" b="1" dirty="0">
              <a:solidFill>
                <a:srgbClr val="CC3300"/>
              </a:solidFill>
              <a:latin typeface="Gabriola" pitchFamily="82" charset="0"/>
            </a:endParaRPr>
          </a:p>
          <a:p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6. Yerdə bir ağ süfrə var,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 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   Pambıq kimi parıldar.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	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		(Qar)</a:t>
            </a:r>
          </a:p>
          <a:p>
            <a:endParaRPr lang="az-Latn-AZ" sz="2000" b="1" dirty="0">
              <a:solidFill>
                <a:srgbClr val="CC3300"/>
              </a:solidFill>
              <a:latin typeface="Gabriola" pitchFamily="82" charset="0"/>
            </a:endParaRPr>
          </a:p>
          <a:p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7. Göydən bir ağac düşdü,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 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   Barsız, budaqsız.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 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   Dilsiz, dodaqsız.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	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		(Qar)</a:t>
            </a:r>
          </a:p>
          <a:p>
            <a:endParaRPr lang="az-Latn-AZ" sz="2000" b="1" dirty="0">
              <a:solidFill>
                <a:srgbClr val="CC3300"/>
              </a:solidFill>
              <a:latin typeface="Gabriola" pitchFamily="82" charset="0"/>
            </a:endParaRPr>
          </a:p>
          <a:p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8. Göydən yerə buz yağır,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 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   Görün necə düz yağır.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 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   Darı boyda, qoz boyda,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 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   Görmədim qarpız boyda.</a:t>
            </a:r>
          </a:p>
          <a:p>
            <a:r>
              <a:rPr lang="az-Latn-AZ" sz="2000" b="1" dirty="0">
                <a:solidFill>
                  <a:srgbClr val="CC3300"/>
                </a:solidFill>
                <a:latin typeface="Gabriola" pitchFamily="82" charset="0"/>
              </a:rPr>
              <a:t>	</a:t>
            </a:r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		(Qar)</a:t>
            </a:r>
            <a:endParaRPr lang="ru-RU" sz="2000" b="1" dirty="0">
              <a:solidFill>
                <a:srgbClr val="CC3300"/>
              </a:solidFill>
              <a:latin typeface="Gabriola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6675" y="217387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z-Latn-AZ" sz="2000" b="1" dirty="0" smtClean="0">
                <a:solidFill>
                  <a:srgbClr val="CC3300"/>
                </a:solidFill>
                <a:latin typeface="Gabriola" pitchFamily="82" charset="0"/>
              </a:rPr>
              <a:t>Tapmacalar</a:t>
            </a:r>
            <a:endParaRPr lang="ru-RU" sz="2000" b="1" dirty="0">
              <a:solidFill>
                <a:srgbClr val="CC330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20"/>
    </mc:Choice>
    <mc:Fallback xmlns="">
      <p:transition spd="slow" advTm="1572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2068</TotalTime>
  <Words>857</Words>
  <Application>Microsoft Office PowerPoint</Application>
  <PresentationFormat>Экран (4:3)</PresentationFormat>
  <Paragraphs>263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Winter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Qəlbimizin sevinci qar</dc:title>
  <dc:creator>user</dc:creator>
  <cp:lastModifiedBy>Sheker</cp:lastModifiedBy>
  <cp:revision>89</cp:revision>
  <dcterms:created xsi:type="dcterms:W3CDTF">2016-12-21T10:05:57Z</dcterms:created>
  <dcterms:modified xsi:type="dcterms:W3CDTF">2017-01-09T11:34:30Z</dcterms:modified>
</cp:coreProperties>
</file>