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73" r:id="rId5"/>
    <p:sldId id="275" r:id="rId6"/>
    <p:sldId id="283" r:id="rId7"/>
    <p:sldId id="257" r:id="rId8"/>
    <p:sldId id="262" r:id="rId9"/>
    <p:sldId id="263" r:id="rId10"/>
    <p:sldId id="276" r:id="rId11"/>
    <p:sldId id="277" r:id="rId12"/>
    <p:sldId id="278" r:id="rId13"/>
    <p:sldId id="280" r:id="rId14"/>
    <p:sldId id="281" r:id="rId15"/>
    <p:sldId id="274" r:id="rId16"/>
    <p:sldId id="267" r:id="rId17"/>
    <p:sldId id="268" r:id="rId18"/>
    <p:sldId id="282" r:id="rId19"/>
    <p:sldId id="260" r:id="rId20"/>
    <p:sldId id="279" r:id="rId21"/>
  </p:sldIdLst>
  <p:sldSz cx="9144000" cy="6858000" type="screen4x3"/>
  <p:notesSz cx="6858000" cy="9144000"/>
  <p:defaultTextStyle>
    <a:defPPr>
      <a:defRPr lang="az-Latn-A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CC99"/>
    <a:srgbClr val="D6009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04"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az-Latn-AZ"/>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az-Latn-AZ"/>
          </a:p>
        </p:txBody>
      </p:sp>
      <p:sp>
        <p:nvSpPr>
          <p:cNvPr id="4" name="Дата 3"/>
          <p:cNvSpPr>
            <a:spLocks noGrp="1"/>
          </p:cNvSpPr>
          <p:nvPr>
            <p:ph type="dt" sz="half" idx="10"/>
          </p:nvPr>
        </p:nvSpPr>
        <p:spPr/>
        <p:txBody>
          <a:bodyPr/>
          <a:lstStyle/>
          <a:p>
            <a:fld id="{5BB1D471-54FA-443A-8A87-CA0BCCEF1B83}" type="datetimeFigureOut">
              <a:rPr lang="az-Latn-AZ" smtClean="0"/>
              <a:t>10.01.2017</a:t>
            </a:fld>
            <a:endParaRPr lang="az-Latn-AZ"/>
          </a:p>
        </p:txBody>
      </p:sp>
      <p:sp>
        <p:nvSpPr>
          <p:cNvPr id="5" name="Нижний колонтитул 4"/>
          <p:cNvSpPr>
            <a:spLocks noGrp="1"/>
          </p:cNvSpPr>
          <p:nvPr>
            <p:ph type="ftr" sz="quarter" idx="11"/>
          </p:nvPr>
        </p:nvSpPr>
        <p:spPr/>
        <p:txBody>
          <a:bodyPr/>
          <a:lstStyle/>
          <a:p>
            <a:endParaRPr lang="az-Latn-AZ"/>
          </a:p>
        </p:txBody>
      </p:sp>
      <p:sp>
        <p:nvSpPr>
          <p:cNvPr id="6" name="Номер слайда 5"/>
          <p:cNvSpPr>
            <a:spLocks noGrp="1"/>
          </p:cNvSpPr>
          <p:nvPr>
            <p:ph type="sldNum" sz="quarter" idx="12"/>
          </p:nvPr>
        </p:nvSpPr>
        <p:spPr/>
        <p:txBody>
          <a:bodyPr/>
          <a:lstStyle/>
          <a:p>
            <a:fld id="{FA04E223-A01A-4907-AA05-5CD5687EFA20}" type="slidenum">
              <a:rPr lang="az-Latn-AZ" smtClean="0"/>
              <a:t>‹#›</a:t>
            </a:fld>
            <a:endParaRPr lang="az-Latn-AZ"/>
          </a:p>
        </p:txBody>
      </p:sp>
    </p:spTree>
    <p:extLst>
      <p:ext uri="{BB962C8B-B14F-4D97-AF65-F5344CB8AC3E}">
        <p14:creationId xmlns:p14="http://schemas.microsoft.com/office/powerpoint/2010/main" val="2541308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az-Latn-AZ"/>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az-Latn-AZ"/>
          </a:p>
        </p:txBody>
      </p:sp>
      <p:sp>
        <p:nvSpPr>
          <p:cNvPr id="4" name="Дата 3"/>
          <p:cNvSpPr>
            <a:spLocks noGrp="1"/>
          </p:cNvSpPr>
          <p:nvPr>
            <p:ph type="dt" sz="half" idx="10"/>
          </p:nvPr>
        </p:nvSpPr>
        <p:spPr/>
        <p:txBody>
          <a:bodyPr/>
          <a:lstStyle/>
          <a:p>
            <a:fld id="{5BB1D471-54FA-443A-8A87-CA0BCCEF1B83}" type="datetimeFigureOut">
              <a:rPr lang="az-Latn-AZ" smtClean="0"/>
              <a:t>10.01.2017</a:t>
            </a:fld>
            <a:endParaRPr lang="az-Latn-AZ"/>
          </a:p>
        </p:txBody>
      </p:sp>
      <p:sp>
        <p:nvSpPr>
          <p:cNvPr id="5" name="Нижний колонтитул 4"/>
          <p:cNvSpPr>
            <a:spLocks noGrp="1"/>
          </p:cNvSpPr>
          <p:nvPr>
            <p:ph type="ftr" sz="quarter" idx="11"/>
          </p:nvPr>
        </p:nvSpPr>
        <p:spPr/>
        <p:txBody>
          <a:bodyPr/>
          <a:lstStyle/>
          <a:p>
            <a:endParaRPr lang="az-Latn-AZ"/>
          </a:p>
        </p:txBody>
      </p:sp>
      <p:sp>
        <p:nvSpPr>
          <p:cNvPr id="6" name="Номер слайда 5"/>
          <p:cNvSpPr>
            <a:spLocks noGrp="1"/>
          </p:cNvSpPr>
          <p:nvPr>
            <p:ph type="sldNum" sz="quarter" idx="12"/>
          </p:nvPr>
        </p:nvSpPr>
        <p:spPr/>
        <p:txBody>
          <a:bodyPr/>
          <a:lstStyle/>
          <a:p>
            <a:fld id="{FA04E223-A01A-4907-AA05-5CD5687EFA20}" type="slidenum">
              <a:rPr lang="az-Latn-AZ" smtClean="0"/>
              <a:t>‹#›</a:t>
            </a:fld>
            <a:endParaRPr lang="az-Latn-AZ"/>
          </a:p>
        </p:txBody>
      </p:sp>
    </p:spTree>
    <p:extLst>
      <p:ext uri="{BB962C8B-B14F-4D97-AF65-F5344CB8AC3E}">
        <p14:creationId xmlns:p14="http://schemas.microsoft.com/office/powerpoint/2010/main" val="2339763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az-Latn-AZ"/>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az-Latn-AZ"/>
          </a:p>
        </p:txBody>
      </p:sp>
      <p:sp>
        <p:nvSpPr>
          <p:cNvPr id="4" name="Дата 3"/>
          <p:cNvSpPr>
            <a:spLocks noGrp="1"/>
          </p:cNvSpPr>
          <p:nvPr>
            <p:ph type="dt" sz="half" idx="10"/>
          </p:nvPr>
        </p:nvSpPr>
        <p:spPr/>
        <p:txBody>
          <a:bodyPr/>
          <a:lstStyle/>
          <a:p>
            <a:fld id="{5BB1D471-54FA-443A-8A87-CA0BCCEF1B83}" type="datetimeFigureOut">
              <a:rPr lang="az-Latn-AZ" smtClean="0"/>
              <a:t>10.01.2017</a:t>
            </a:fld>
            <a:endParaRPr lang="az-Latn-AZ"/>
          </a:p>
        </p:txBody>
      </p:sp>
      <p:sp>
        <p:nvSpPr>
          <p:cNvPr id="5" name="Нижний колонтитул 4"/>
          <p:cNvSpPr>
            <a:spLocks noGrp="1"/>
          </p:cNvSpPr>
          <p:nvPr>
            <p:ph type="ftr" sz="quarter" idx="11"/>
          </p:nvPr>
        </p:nvSpPr>
        <p:spPr/>
        <p:txBody>
          <a:bodyPr/>
          <a:lstStyle/>
          <a:p>
            <a:endParaRPr lang="az-Latn-AZ"/>
          </a:p>
        </p:txBody>
      </p:sp>
      <p:sp>
        <p:nvSpPr>
          <p:cNvPr id="6" name="Номер слайда 5"/>
          <p:cNvSpPr>
            <a:spLocks noGrp="1"/>
          </p:cNvSpPr>
          <p:nvPr>
            <p:ph type="sldNum" sz="quarter" idx="12"/>
          </p:nvPr>
        </p:nvSpPr>
        <p:spPr/>
        <p:txBody>
          <a:bodyPr/>
          <a:lstStyle/>
          <a:p>
            <a:fld id="{FA04E223-A01A-4907-AA05-5CD5687EFA20}" type="slidenum">
              <a:rPr lang="az-Latn-AZ" smtClean="0"/>
              <a:t>‹#›</a:t>
            </a:fld>
            <a:endParaRPr lang="az-Latn-AZ"/>
          </a:p>
        </p:txBody>
      </p:sp>
    </p:spTree>
    <p:extLst>
      <p:ext uri="{BB962C8B-B14F-4D97-AF65-F5344CB8AC3E}">
        <p14:creationId xmlns:p14="http://schemas.microsoft.com/office/powerpoint/2010/main" val="195553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az-Latn-AZ"/>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az-Latn-AZ"/>
          </a:p>
        </p:txBody>
      </p:sp>
      <p:sp>
        <p:nvSpPr>
          <p:cNvPr id="4" name="Дата 3"/>
          <p:cNvSpPr>
            <a:spLocks noGrp="1"/>
          </p:cNvSpPr>
          <p:nvPr>
            <p:ph type="dt" sz="half" idx="10"/>
          </p:nvPr>
        </p:nvSpPr>
        <p:spPr/>
        <p:txBody>
          <a:bodyPr/>
          <a:lstStyle/>
          <a:p>
            <a:fld id="{5BB1D471-54FA-443A-8A87-CA0BCCEF1B83}" type="datetimeFigureOut">
              <a:rPr lang="az-Latn-AZ" smtClean="0"/>
              <a:t>10.01.2017</a:t>
            </a:fld>
            <a:endParaRPr lang="az-Latn-AZ"/>
          </a:p>
        </p:txBody>
      </p:sp>
      <p:sp>
        <p:nvSpPr>
          <p:cNvPr id="5" name="Нижний колонтитул 4"/>
          <p:cNvSpPr>
            <a:spLocks noGrp="1"/>
          </p:cNvSpPr>
          <p:nvPr>
            <p:ph type="ftr" sz="quarter" idx="11"/>
          </p:nvPr>
        </p:nvSpPr>
        <p:spPr/>
        <p:txBody>
          <a:bodyPr/>
          <a:lstStyle/>
          <a:p>
            <a:endParaRPr lang="az-Latn-AZ"/>
          </a:p>
        </p:txBody>
      </p:sp>
      <p:sp>
        <p:nvSpPr>
          <p:cNvPr id="6" name="Номер слайда 5"/>
          <p:cNvSpPr>
            <a:spLocks noGrp="1"/>
          </p:cNvSpPr>
          <p:nvPr>
            <p:ph type="sldNum" sz="quarter" idx="12"/>
          </p:nvPr>
        </p:nvSpPr>
        <p:spPr/>
        <p:txBody>
          <a:bodyPr/>
          <a:lstStyle/>
          <a:p>
            <a:fld id="{FA04E223-A01A-4907-AA05-5CD5687EFA20}" type="slidenum">
              <a:rPr lang="az-Latn-AZ" smtClean="0"/>
              <a:t>‹#›</a:t>
            </a:fld>
            <a:endParaRPr lang="az-Latn-AZ"/>
          </a:p>
        </p:txBody>
      </p:sp>
    </p:spTree>
    <p:extLst>
      <p:ext uri="{BB962C8B-B14F-4D97-AF65-F5344CB8AC3E}">
        <p14:creationId xmlns:p14="http://schemas.microsoft.com/office/powerpoint/2010/main" val="3963530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az-Latn-AZ"/>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B1D471-54FA-443A-8A87-CA0BCCEF1B83}" type="datetimeFigureOut">
              <a:rPr lang="az-Latn-AZ" smtClean="0"/>
              <a:t>10.01.2017</a:t>
            </a:fld>
            <a:endParaRPr lang="az-Latn-AZ"/>
          </a:p>
        </p:txBody>
      </p:sp>
      <p:sp>
        <p:nvSpPr>
          <p:cNvPr id="5" name="Нижний колонтитул 4"/>
          <p:cNvSpPr>
            <a:spLocks noGrp="1"/>
          </p:cNvSpPr>
          <p:nvPr>
            <p:ph type="ftr" sz="quarter" idx="11"/>
          </p:nvPr>
        </p:nvSpPr>
        <p:spPr/>
        <p:txBody>
          <a:bodyPr/>
          <a:lstStyle/>
          <a:p>
            <a:endParaRPr lang="az-Latn-AZ"/>
          </a:p>
        </p:txBody>
      </p:sp>
      <p:sp>
        <p:nvSpPr>
          <p:cNvPr id="6" name="Номер слайда 5"/>
          <p:cNvSpPr>
            <a:spLocks noGrp="1"/>
          </p:cNvSpPr>
          <p:nvPr>
            <p:ph type="sldNum" sz="quarter" idx="12"/>
          </p:nvPr>
        </p:nvSpPr>
        <p:spPr/>
        <p:txBody>
          <a:bodyPr/>
          <a:lstStyle/>
          <a:p>
            <a:fld id="{FA04E223-A01A-4907-AA05-5CD5687EFA20}" type="slidenum">
              <a:rPr lang="az-Latn-AZ" smtClean="0"/>
              <a:t>‹#›</a:t>
            </a:fld>
            <a:endParaRPr lang="az-Latn-AZ"/>
          </a:p>
        </p:txBody>
      </p:sp>
    </p:spTree>
    <p:extLst>
      <p:ext uri="{BB962C8B-B14F-4D97-AF65-F5344CB8AC3E}">
        <p14:creationId xmlns:p14="http://schemas.microsoft.com/office/powerpoint/2010/main" val="3639286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az-Latn-AZ"/>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az-Latn-AZ"/>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az-Latn-AZ"/>
          </a:p>
        </p:txBody>
      </p:sp>
      <p:sp>
        <p:nvSpPr>
          <p:cNvPr id="5" name="Дата 4"/>
          <p:cNvSpPr>
            <a:spLocks noGrp="1"/>
          </p:cNvSpPr>
          <p:nvPr>
            <p:ph type="dt" sz="half" idx="10"/>
          </p:nvPr>
        </p:nvSpPr>
        <p:spPr/>
        <p:txBody>
          <a:bodyPr/>
          <a:lstStyle/>
          <a:p>
            <a:fld id="{5BB1D471-54FA-443A-8A87-CA0BCCEF1B83}" type="datetimeFigureOut">
              <a:rPr lang="az-Latn-AZ" smtClean="0"/>
              <a:t>10.01.2017</a:t>
            </a:fld>
            <a:endParaRPr lang="az-Latn-AZ"/>
          </a:p>
        </p:txBody>
      </p:sp>
      <p:sp>
        <p:nvSpPr>
          <p:cNvPr id="6" name="Нижний колонтитул 5"/>
          <p:cNvSpPr>
            <a:spLocks noGrp="1"/>
          </p:cNvSpPr>
          <p:nvPr>
            <p:ph type="ftr" sz="quarter" idx="11"/>
          </p:nvPr>
        </p:nvSpPr>
        <p:spPr/>
        <p:txBody>
          <a:bodyPr/>
          <a:lstStyle/>
          <a:p>
            <a:endParaRPr lang="az-Latn-AZ"/>
          </a:p>
        </p:txBody>
      </p:sp>
      <p:sp>
        <p:nvSpPr>
          <p:cNvPr id="7" name="Номер слайда 6"/>
          <p:cNvSpPr>
            <a:spLocks noGrp="1"/>
          </p:cNvSpPr>
          <p:nvPr>
            <p:ph type="sldNum" sz="quarter" idx="12"/>
          </p:nvPr>
        </p:nvSpPr>
        <p:spPr/>
        <p:txBody>
          <a:bodyPr/>
          <a:lstStyle/>
          <a:p>
            <a:fld id="{FA04E223-A01A-4907-AA05-5CD5687EFA20}" type="slidenum">
              <a:rPr lang="az-Latn-AZ" smtClean="0"/>
              <a:t>‹#›</a:t>
            </a:fld>
            <a:endParaRPr lang="az-Latn-AZ"/>
          </a:p>
        </p:txBody>
      </p:sp>
    </p:spTree>
    <p:extLst>
      <p:ext uri="{BB962C8B-B14F-4D97-AF65-F5344CB8AC3E}">
        <p14:creationId xmlns:p14="http://schemas.microsoft.com/office/powerpoint/2010/main" val="3578762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az-Latn-AZ"/>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az-Latn-AZ"/>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az-Latn-AZ"/>
          </a:p>
        </p:txBody>
      </p:sp>
      <p:sp>
        <p:nvSpPr>
          <p:cNvPr id="7" name="Дата 6"/>
          <p:cNvSpPr>
            <a:spLocks noGrp="1"/>
          </p:cNvSpPr>
          <p:nvPr>
            <p:ph type="dt" sz="half" idx="10"/>
          </p:nvPr>
        </p:nvSpPr>
        <p:spPr/>
        <p:txBody>
          <a:bodyPr/>
          <a:lstStyle/>
          <a:p>
            <a:fld id="{5BB1D471-54FA-443A-8A87-CA0BCCEF1B83}" type="datetimeFigureOut">
              <a:rPr lang="az-Latn-AZ" smtClean="0"/>
              <a:t>10.01.2017</a:t>
            </a:fld>
            <a:endParaRPr lang="az-Latn-AZ"/>
          </a:p>
        </p:txBody>
      </p:sp>
      <p:sp>
        <p:nvSpPr>
          <p:cNvPr id="8" name="Нижний колонтитул 7"/>
          <p:cNvSpPr>
            <a:spLocks noGrp="1"/>
          </p:cNvSpPr>
          <p:nvPr>
            <p:ph type="ftr" sz="quarter" idx="11"/>
          </p:nvPr>
        </p:nvSpPr>
        <p:spPr/>
        <p:txBody>
          <a:bodyPr/>
          <a:lstStyle/>
          <a:p>
            <a:endParaRPr lang="az-Latn-AZ"/>
          </a:p>
        </p:txBody>
      </p:sp>
      <p:sp>
        <p:nvSpPr>
          <p:cNvPr id="9" name="Номер слайда 8"/>
          <p:cNvSpPr>
            <a:spLocks noGrp="1"/>
          </p:cNvSpPr>
          <p:nvPr>
            <p:ph type="sldNum" sz="quarter" idx="12"/>
          </p:nvPr>
        </p:nvSpPr>
        <p:spPr/>
        <p:txBody>
          <a:bodyPr/>
          <a:lstStyle/>
          <a:p>
            <a:fld id="{FA04E223-A01A-4907-AA05-5CD5687EFA20}" type="slidenum">
              <a:rPr lang="az-Latn-AZ" smtClean="0"/>
              <a:t>‹#›</a:t>
            </a:fld>
            <a:endParaRPr lang="az-Latn-AZ"/>
          </a:p>
        </p:txBody>
      </p:sp>
    </p:spTree>
    <p:extLst>
      <p:ext uri="{BB962C8B-B14F-4D97-AF65-F5344CB8AC3E}">
        <p14:creationId xmlns:p14="http://schemas.microsoft.com/office/powerpoint/2010/main" val="212210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az-Latn-AZ"/>
          </a:p>
        </p:txBody>
      </p:sp>
      <p:sp>
        <p:nvSpPr>
          <p:cNvPr id="3" name="Дата 2"/>
          <p:cNvSpPr>
            <a:spLocks noGrp="1"/>
          </p:cNvSpPr>
          <p:nvPr>
            <p:ph type="dt" sz="half" idx="10"/>
          </p:nvPr>
        </p:nvSpPr>
        <p:spPr/>
        <p:txBody>
          <a:bodyPr/>
          <a:lstStyle/>
          <a:p>
            <a:fld id="{5BB1D471-54FA-443A-8A87-CA0BCCEF1B83}" type="datetimeFigureOut">
              <a:rPr lang="az-Latn-AZ" smtClean="0"/>
              <a:t>10.01.2017</a:t>
            </a:fld>
            <a:endParaRPr lang="az-Latn-AZ"/>
          </a:p>
        </p:txBody>
      </p:sp>
      <p:sp>
        <p:nvSpPr>
          <p:cNvPr id="4" name="Нижний колонтитул 3"/>
          <p:cNvSpPr>
            <a:spLocks noGrp="1"/>
          </p:cNvSpPr>
          <p:nvPr>
            <p:ph type="ftr" sz="quarter" idx="11"/>
          </p:nvPr>
        </p:nvSpPr>
        <p:spPr/>
        <p:txBody>
          <a:bodyPr/>
          <a:lstStyle/>
          <a:p>
            <a:endParaRPr lang="az-Latn-AZ"/>
          </a:p>
        </p:txBody>
      </p:sp>
      <p:sp>
        <p:nvSpPr>
          <p:cNvPr id="5" name="Номер слайда 4"/>
          <p:cNvSpPr>
            <a:spLocks noGrp="1"/>
          </p:cNvSpPr>
          <p:nvPr>
            <p:ph type="sldNum" sz="quarter" idx="12"/>
          </p:nvPr>
        </p:nvSpPr>
        <p:spPr/>
        <p:txBody>
          <a:bodyPr/>
          <a:lstStyle/>
          <a:p>
            <a:fld id="{FA04E223-A01A-4907-AA05-5CD5687EFA20}" type="slidenum">
              <a:rPr lang="az-Latn-AZ" smtClean="0"/>
              <a:t>‹#›</a:t>
            </a:fld>
            <a:endParaRPr lang="az-Latn-AZ"/>
          </a:p>
        </p:txBody>
      </p:sp>
    </p:spTree>
    <p:extLst>
      <p:ext uri="{BB962C8B-B14F-4D97-AF65-F5344CB8AC3E}">
        <p14:creationId xmlns:p14="http://schemas.microsoft.com/office/powerpoint/2010/main" val="3719721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B1D471-54FA-443A-8A87-CA0BCCEF1B83}" type="datetimeFigureOut">
              <a:rPr lang="az-Latn-AZ" smtClean="0"/>
              <a:t>10.01.2017</a:t>
            </a:fld>
            <a:endParaRPr lang="az-Latn-AZ"/>
          </a:p>
        </p:txBody>
      </p:sp>
      <p:sp>
        <p:nvSpPr>
          <p:cNvPr id="3" name="Нижний колонтитул 2"/>
          <p:cNvSpPr>
            <a:spLocks noGrp="1"/>
          </p:cNvSpPr>
          <p:nvPr>
            <p:ph type="ftr" sz="quarter" idx="11"/>
          </p:nvPr>
        </p:nvSpPr>
        <p:spPr/>
        <p:txBody>
          <a:bodyPr/>
          <a:lstStyle/>
          <a:p>
            <a:endParaRPr lang="az-Latn-AZ"/>
          </a:p>
        </p:txBody>
      </p:sp>
      <p:sp>
        <p:nvSpPr>
          <p:cNvPr id="4" name="Номер слайда 3"/>
          <p:cNvSpPr>
            <a:spLocks noGrp="1"/>
          </p:cNvSpPr>
          <p:nvPr>
            <p:ph type="sldNum" sz="quarter" idx="12"/>
          </p:nvPr>
        </p:nvSpPr>
        <p:spPr/>
        <p:txBody>
          <a:bodyPr/>
          <a:lstStyle/>
          <a:p>
            <a:fld id="{FA04E223-A01A-4907-AA05-5CD5687EFA20}" type="slidenum">
              <a:rPr lang="az-Latn-AZ" smtClean="0"/>
              <a:t>‹#›</a:t>
            </a:fld>
            <a:endParaRPr lang="az-Latn-AZ"/>
          </a:p>
        </p:txBody>
      </p:sp>
    </p:spTree>
    <p:extLst>
      <p:ext uri="{BB962C8B-B14F-4D97-AF65-F5344CB8AC3E}">
        <p14:creationId xmlns:p14="http://schemas.microsoft.com/office/powerpoint/2010/main" val="3940418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az-Latn-AZ"/>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az-Latn-AZ"/>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B1D471-54FA-443A-8A87-CA0BCCEF1B83}" type="datetimeFigureOut">
              <a:rPr lang="az-Latn-AZ" smtClean="0"/>
              <a:t>10.01.2017</a:t>
            </a:fld>
            <a:endParaRPr lang="az-Latn-AZ"/>
          </a:p>
        </p:txBody>
      </p:sp>
      <p:sp>
        <p:nvSpPr>
          <p:cNvPr id="6" name="Нижний колонтитул 5"/>
          <p:cNvSpPr>
            <a:spLocks noGrp="1"/>
          </p:cNvSpPr>
          <p:nvPr>
            <p:ph type="ftr" sz="quarter" idx="11"/>
          </p:nvPr>
        </p:nvSpPr>
        <p:spPr/>
        <p:txBody>
          <a:bodyPr/>
          <a:lstStyle/>
          <a:p>
            <a:endParaRPr lang="az-Latn-AZ"/>
          </a:p>
        </p:txBody>
      </p:sp>
      <p:sp>
        <p:nvSpPr>
          <p:cNvPr id="7" name="Номер слайда 6"/>
          <p:cNvSpPr>
            <a:spLocks noGrp="1"/>
          </p:cNvSpPr>
          <p:nvPr>
            <p:ph type="sldNum" sz="quarter" idx="12"/>
          </p:nvPr>
        </p:nvSpPr>
        <p:spPr/>
        <p:txBody>
          <a:bodyPr/>
          <a:lstStyle/>
          <a:p>
            <a:fld id="{FA04E223-A01A-4907-AA05-5CD5687EFA20}" type="slidenum">
              <a:rPr lang="az-Latn-AZ" smtClean="0"/>
              <a:t>‹#›</a:t>
            </a:fld>
            <a:endParaRPr lang="az-Latn-AZ"/>
          </a:p>
        </p:txBody>
      </p:sp>
    </p:spTree>
    <p:extLst>
      <p:ext uri="{BB962C8B-B14F-4D97-AF65-F5344CB8AC3E}">
        <p14:creationId xmlns:p14="http://schemas.microsoft.com/office/powerpoint/2010/main" val="3009510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az-Latn-AZ"/>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z-Latn-AZ"/>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B1D471-54FA-443A-8A87-CA0BCCEF1B83}" type="datetimeFigureOut">
              <a:rPr lang="az-Latn-AZ" smtClean="0"/>
              <a:t>10.01.2017</a:t>
            </a:fld>
            <a:endParaRPr lang="az-Latn-AZ"/>
          </a:p>
        </p:txBody>
      </p:sp>
      <p:sp>
        <p:nvSpPr>
          <p:cNvPr id="6" name="Нижний колонтитул 5"/>
          <p:cNvSpPr>
            <a:spLocks noGrp="1"/>
          </p:cNvSpPr>
          <p:nvPr>
            <p:ph type="ftr" sz="quarter" idx="11"/>
          </p:nvPr>
        </p:nvSpPr>
        <p:spPr/>
        <p:txBody>
          <a:bodyPr/>
          <a:lstStyle/>
          <a:p>
            <a:endParaRPr lang="az-Latn-AZ"/>
          </a:p>
        </p:txBody>
      </p:sp>
      <p:sp>
        <p:nvSpPr>
          <p:cNvPr id="7" name="Номер слайда 6"/>
          <p:cNvSpPr>
            <a:spLocks noGrp="1"/>
          </p:cNvSpPr>
          <p:nvPr>
            <p:ph type="sldNum" sz="quarter" idx="12"/>
          </p:nvPr>
        </p:nvSpPr>
        <p:spPr/>
        <p:txBody>
          <a:bodyPr/>
          <a:lstStyle/>
          <a:p>
            <a:fld id="{FA04E223-A01A-4907-AA05-5CD5687EFA20}" type="slidenum">
              <a:rPr lang="az-Latn-AZ" smtClean="0"/>
              <a:t>‹#›</a:t>
            </a:fld>
            <a:endParaRPr lang="az-Latn-AZ"/>
          </a:p>
        </p:txBody>
      </p:sp>
    </p:spTree>
    <p:extLst>
      <p:ext uri="{BB962C8B-B14F-4D97-AF65-F5344CB8AC3E}">
        <p14:creationId xmlns:p14="http://schemas.microsoft.com/office/powerpoint/2010/main" val="3530306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laid">
          <a:fgClr>
            <a:schemeClr val="bg2">
              <a:lumMod val="90000"/>
            </a:schemeClr>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az-Latn-AZ"/>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az-Latn-AZ"/>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1D471-54FA-443A-8A87-CA0BCCEF1B83}" type="datetimeFigureOut">
              <a:rPr lang="az-Latn-AZ" smtClean="0"/>
              <a:t>10.01.2017</a:t>
            </a:fld>
            <a:endParaRPr lang="az-Latn-AZ"/>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z-Latn-AZ"/>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4E223-A01A-4907-AA05-5CD5687EFA20}" type="slidenum">
              <a:rPr lang="az-Latn-AZ" smtClean="0"/>
              <a:t>‹#›</a:t>
            </a:fld>
            <a:endParaRPr lang="az-Latn-AZ"/>
          </a:p>
        </p:txBody>
      </p:sp>
    </p:spTree>
    <p:extLst>
      <p:ext uri="{BB962C8B-B14F-4D97-AF65-F5344CB8AC3E}">
        <p14:creationId xmlns:p14="http://schemas.microsoft.com/office/powerpoint/2010/main" val="4278826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z-Latn-A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1.mp3"/><Relationship Id="rId7" Type="http://schemas.openxmlformats.org/officeDocument/2006/relationships/image" Target="../media/image1.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audio" Target="../media/media2.wav"/><Relationship Id="rId4" Type="http://schemas.microsoft.com/office/2007/relationships/media" Target="../media/media2.wav"/></Relationships>
</file>

<file path=ppt/slides/_rels/slide10.xml.rels><?xml version="1.0" encoding="UTF-8" standalone="yes"?>
<Relationships xmlns="http://schemas.openxmlformats.org/package/2006/relationships"><Relationship Id="rId3" Type="http://schemas.openxmlformats.org/officeDocument/2006/relationships/audio" Target="../media/media11.wav"/><Relationship Id="rId2" Type="http://schemas.microsoft.com/office/2007/relationships/media" Target="../media/media11.wav"/><Relationship Id="rId1" Type="http://schemas.openxmlformats.org/officeDocument/2006/relationships/tags" Target="../tags/tag10.xml"/><Relationship Id="rId6" Type="http://schemas.openxmlformats.org/officeDocument/2006/relationships/image" Target="../media/image2.png"/><Relationship Id="rId5" Type="http://schemas.openxmlformats.org/officeDocument/2006/relationships/image" Target="../media/image9.jpeg"/><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media12.wav"/><Relationship Id="rId2" Type="http://schemas.microsoft.com/office/2007/relationships/media" Target="../media/media12.wav"/><Relationship Id="rId1" Type="http://schemas.openxmlformats.org/officeDocument/2006/relationships/tags" Target="../tags/tag11.xml"/><Relationship Id="rId6" Type="http://schemas.openxmlformats.org/officeDocument/2006/relationships/image" Target="../media/image2.png"/><Relationship Id="rId5" Type="http://schemas.openxmlformats.org/officeDocument/2006/relationships/image" Target="../media/image10.jpeg"/><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media13.wav"/><Relationship Id="rId2" Type="http://schemas.microsoft.com/office/2007/relationships/media" Target="../media/media13.wav"/><Relationship Id="rId1" Type="http://schemas.openxmlformats.org/officeDocument/2006/relationships/tags" Target="../tags/tag12.xml"/><Relationship Id="rId5" Type="http://schemas.openxmlformats.org/officeDocument/2006/relationships/image" Target="../media/image2.png"/><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media14.wav"/><Relationship Id="rId2" Type="http://schemas.microsoft.com/office/2007/relationships/media" Target="../media/media14.wav"/><Relationship Id="rId1" Type="http://schemas.openxmlformats.org/officeDocument/2006/relationships/tags" Target="../tags/tag13.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media15.wav"/><Relationship Id="rId2" Type="http://schemas.microsoft.com/office/2007/relationships/media" Target="../media/media15.wav"/><Relationship Id="rId1" Type="http://schemas.openxmlformats.org/officeDocument/2006/relationships/tags" Target="../tags/tag14.xml"/><Relationship Id="rId6" Type="http://schemas.openxmlformats.org/officeDocument/2006/relationships/image" Target="../media/image2.png"/><Relationship Id="rId5" Type="http://schemas.openxmlformats.org/officeDocument/2006/relationships/image" Target="../media/image12.jpeg"/><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media16.wav"/><Relationship Id="rId2" Type="http://schemas.microsoft.com/office/2007/relationships/media" Target="../media/media16.wav"/><Relationship Id="rId1" Type="http://schemas.openxmlformats.org/officeDocument/2006/relationships/tags" Target="../tags/tag15.xml"/><Relationship Id="rId5" Type="http://schemas.openxmlformats.org/officeDocument/2006/relationships/image" Target="../media/image2.png"/><Relationship Id="rId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media17.wav"/><Relationship Id="rId2" Type="http://schemas.microsoft.com/office/2007/relationships/media" Target="../media/media17.wav"/><Relationship Id="rId1" Type="http://schemas.openxmlformats.org/officeDocument/2006/relationships/tags" Target="../tags/tag16.xml"/><Relationship Id="rId6" Type="http://schemas.openxmlformats.org/officeDocument/2006/relationships/image" Target="../media/image2.png"/><Relationship Id="rId5" Type="http://schemas.openxmlformats.org/officeDocument/2006/relationships/image" Target="../media/image13.jpeg"/><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media18.wav"/><Relationship Id="rId2" Type="http://schemas.microsoft.com/office/2007/relationships/media" Target="../media/media18.wav"/><Relationship Id="rId1" Type="http://schemas.openxmlformats.org/officeDocument/2006/relationships/tags" Target="../tags/tag17.xml"/><Relationship Id="rId6" Type="http://schemas.openxmlformats.org/officeDocument/2006/relationships/image" Target="../media/image2.png"/><Relationship Id="rId5" Type="http://schemas.openxmlformats.org/officeDocument/2006/relationships/image" Target="../media/image14.jpeg"/><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audio" Target="../media/media19.wav"/><Relationship Id="rId2" Type="http://schemas.microsoft.com/office/2007/relationships/media" Target="../media/media19.wav"/><Relationship Id="rId1" Type="http://schemas.openxmlformats.org/officeDocument/2006/relationships/tags" Target="../tags/tag18.xml"/><Relationship Id="rId6" Type="http://schemas.openxmlformats.org/officeDocument/2006/relationships/image" Target="../media/image2.png"/><Relationship Id="rId5" Type="http://schemas.openxmlformats.org/officeDocument/2006/relationships/image" Target="../media/image15.jpeg"/><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media20.wav"/><Relationship Id="rId2" Type="http://schemas.microsoft.com/office/2007/relationships/media" Target="../media/media20.wav"/><Relationship Id="rId1" Type="http://schemas.openxmlformats.org/officeDocument/2006/relationships/tags" Target="../tags/tag19.xml"/><Relationship Id="rId5" Type="http://schemas.openxmlformats.org/officeDocument/2006/relationships/image" Target="../media/image2.png"/><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media3.wav"/><Relationship Id="rId2" Type="http://schemas.microsoft.com/office/2007/relationships/media" Target="../media/media3.wav"/><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3.jpg"/><Relationship Id="rId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1.wav"/><Relationship Id="rId1" Type="http://schemas.microsoft.com/office/2007/relationships/media" Target="../media/media21.wav"/><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audio" Target="../media/media4.wav"/><Relationship Id="rId2" Type="http://schemas.microsoft.com/office/2007/relationships/media" Target="../media/media4.wav"/><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media5.wav"/><Relationship Id="rId2" Type="http://schemas.microsoft.com/office/2007/relationships/media" Target="../media/media5.wav"/><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media6.wav"/><Relationship Id="rId2" Type="http://schemas.microsoft.com/office/2007/relationships/media" Target="../media/media6.wav"/><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media7.wav"/><Relationship Id="rId2" Type="http://schemas.microsoft.com/office/2007/relationships/media" Target="../media/media7.wav"/><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media8.wav"/><Relationship Id="rId2" Type="http://schemas.microsoft.com/office/2007/relationships/media" Target="../media/media8.wav"/><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media9.wav"/><Relationship Id="rId2" Type="http://schemas.microsoft.com/office/2007/relationships/media" Target="../media/media9.wav"/><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audio" Target="../media/media10.wav"/><Relationship Id="rId2" Type="http://schemas.microsoft.com/office/2007/relationships/media" Target="../media/media10.wav"/><Relationship Id="rId1" Type="http://schemas.openxmlformats.org/officeDocument/2006/relationships/tags" Target="../tags/tag9.xml"/><Relationship Id="rId6" Type="http://schemas.openxmlformats.org/officeDocument/2006/relationships/image" Target="../media/image2.png"/><Relationship Id="rId5" Type="http://schemas.openxmlformats.org/officeDocument/2006/relationships/image" Target="../media/image8.jpeg"/><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z-Latn-AZ"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Yaşamaq yanğısı</a:t>
            </a:r>
            <a:endParaRPr lang="az-Latn-AZ"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z-Latn-AZ" sz="4000" b="1" dirty="0" smtClean="0">
                <a:ln w="11430"/>
                <a:solidFill>
                  <a:schemeClr val="accent6">
                    <a:lumMod val="75000"/>
                  </a:schemeClr>
                </a:solidFill>
                <a:effectLst>
                  <a:outerShdw blurRad="50800" dist="39000" dir="5460000" algn="tl">
                    <a:srgbClr val="000000">
                      <a:alpha val="38000"/>
                    </a:srgbClr>
                  </a:outerShdw>
                </a:effectLst>
                <a:latin typeface="Times New Roman" pitchFamily="18" charset="0"/>
                <a:cs typeface="Times New Roman" pitchFamily="18" charset="0"/>
              </a:rPr>
              <a:t>Nazim Hikmət -115</a:t>
            </a:r>
            <a:endParaRPr lang="az-Latn-AZ" sz="4000" b="1" dirty="0">
              <a:ln w="11430"/>
              <a:solidFill>
                <a:schemeClr val="accent6">
                  <a:lumMod val="75000"/>
                </a:schemeClr>
              </a:soli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5" name="elize.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16416" y="5919130"/>
            <a:ext cx="609600" cy="609600"/>
          </a:xfrm>
          <a:prstGeom prst="rect">
            <a:avLst/>
          </a:prstGeom>
        </p:spPr>
      </p:pic>
      <p:pic>
        <p:nvPicPr>
          <p:cNvPr id="8" name="Звук 7">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8"/>
          <a:stretch>
            <a:fillRect/>
          </a:stretch>
        </p:blipFill>
        <p:spPr>
          <a:xfrm>
            <a:off x="10908704" y="5157192"/>
            <a:ext cx="609600" cy="609600"/>
          </a:xfrm>
          <a:prstGeom prst="rect">
            <a:avLst/>
          </a:prstGeom>
        </p:spPr>
      </p:pic>
    </p:spTree>
    <p:custDataLst>
      <p:tags r:id="rId1"/>
    </p:custDataLst>
    <p:extLst>
      <p:ext uri="{BB962C8B-B14F-4D97-AF65-F5344CB8AC3E}">
        <p14:creationId xmlns:p14="http://schemas.microsoft.com/office/powerpoint/2010/main" val="1460046340"/>
      </p:ext>
    </p:extLst>
  </p:cSld>
  <p:clrMapOvr>
    <a:masterClrMapping/>
  </p:clrMapOvr>
  <mc:AlternateContent xmlns:mc="http://schemas.openxmlformats.org/markup-compatibility/2006" xmlns:p14="http://schemas.microsoft.com/office/powerpoint/2010/main">
    <mc:Choice Requires="p14">
      <p:transition spd="slow" p14:dur="2000" advTm="13140"/>
    </mc:Choice>
    <mc:Fallback xmlns="">
      <p:transition spd="slow" advTm="131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arn(inVertical)">
                                      <p:cBhvr>
                                        <p:cTn id="16" dur="500"/>
                                        <p:tgtEl>
                                          <p:spTgt spid="3">
                                            <p:txEl>
                                              <p:pRg st="0" end="0"/>
                                            </p:txEl>
                                          </p:spTgt>
                                        </p:tgtEl>
                                      </p:cBhvr>
                                    </p:animEffect>
                                  </p:childTnLst>
                                </p:cTn>
                              </p:par>
                            </p:childTnLst>
                          </p:cTn>
                        </p:par>
                        <p:par>
                          <p:cTn id="17" fill="hold">
                            <p:stCondLst>
                              <p:cond delay="500"/>
                            </p:stCondLst>
                            <p:childTnLst>
                              <p:par>
                                <p:cTn id="18" presetID="1" presetClass="mediacall" presetSubtype="0" fill="hold" nodeType="afterEffect">
                                  <p:stCondLst>
                                    <p:cond delay="0"/>
                                  </p:stCondLst>
                                  <p:childTnLst>
                                    <p:cmd type="call" cmd="playFrom(0.0)">
                                      <p:cBhvr>
                                        <p:cTn id="19" dur="15801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repeatCount="indefinite" fill="hold" display="0">
                  <p:stCondLst>
                    <p:cond delay="indefinite"/>
                  </p:stCondLst>
                  <p:endCondLst>
                    <p:cond evt="onStopAudio" delay="0">
                      <p:tgtEl>
                        <p:sldTgt/>
                      </p:tgtEl>
                    </p:cond>
                  </p:endCondLst>
                </p:cTn>
                <p:tgtEl>
                  <p:spTgt spid="5"/>
                </p:tgtEl>
              </p:cMediaNode>
            </p:audio>
            <p:audio isNarration="1">
              <p:cMediaNode vol="80000" showWhenStopped="0">
                <p:cTn id="21" fill="hold" display="0">
                  <p:stCondLst>
                    <p:cond delay="indefinite"/>
                  </p:stCondLst>
                  <p:endCondLst>
                    <p:cond evt="onStopAudio" delay="0">
                      <p:tgtEl>
                        <p:sldTgt/>
                      </p:tgtEl>
                    </p:cond>
                  </p:endCondLst>
                </p:cTn>
                <p:tgtEl>
                  <p:spTgt spid="8"/>
                </p:tgtEl>
              </p:cMediaNode>
            </p:audio>
          </p:childTnLst>
        </p:cTn>
      </p:par>
    </p:tnLst>
    <p:bldLst>
      <p:bldP spid="2" grpId="0"/>
      <p:bldP spid="3" grpId="0" build="p"/>
    </p:bldLst>
  </p:timing>
  <p:extLst mod="1">
    <p:ext uri="{E180D4A7-C9FB-4DFB-919C-405C955672EB}">
      <p14:showEvtLst xmlns:p14="http://schemas.microsoft.com/office/powerpoint/2010/main">
        <p14:playEvt time="4994" objId="5"/>
        <p14:playEvt time="11425" objId="7"/>
        <p14:stopEvt time="13140" objId="5"/>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BA2_2\Desktop\n.h\mg20161219_1434033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096" y="1556792"/>
            <a:ext cx="3152831" cy="444537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2" name="TextBox 1"/>
          <p:cNvSpPr txBox="1"/>
          <p:nvPr/>
        </p:nvSpPr>
        <p:spPr>
          <a:xfrm>
            <a:off x="755576" y="3195642"/>
            <a:ext cx="3240360" cy="2308324"/>
          </a:xfrm>
          <a:prstGeom prst="rect">
            <a:avLst/>
          </a:prstGeom>
          <a:noFill/>
        </p:spPr>
        <p:txBody>
          <a:bodyPr wrap="square" rtlCol="0">
            <a:spAutoFit/>
          </a:bodyPr>
          <a:lstStyle/>
          <a:p>
            <a:r>
              <a:rPr lang="az-Latn-AZ" b="1" i="1" dirty="0" smtClean="0">
                <a:solidFill>
                  <a:schemeClr val="accent5">
                    <a:lumMod val="75000"/>
                  </a:schemeClr>
                </a:solidFill>
                <a:latin typeface="Times New Roman" pitchFamily="18" charset="0"/>
                <a:cs typeface="Times New Roman" pitchFamily="18" charset="0"/>
              </a:rPr>
              <a:t>Çağırış ; Sənin bayramın ; Qız cocuğu : şeirlər // Gözəllik suyu. – Bakı : Gənclik, 1919. – S.274-275. – Kitabda türk ədəbiyyatının görkəmli nümayəndələrinin əsərləri ilə yanaşı Nazim Hikmətin də şeirləri özünə yer tapmışdır.</a:t>
            </a:r>
            <a:endParaRPr lang="az-Latn-AZ" b="1" i="1" dirty="0">
              <a:solidFill>
                <a:schemeClr val="accent5">
                  <a:lumMod val="75000"/>
                </a:schemeClr>
              </a:solidFill>
              <a:latin typeface="Times New Roman" pitchFamily="18" charset="0"/>
              <a:cs typeface="Times New Roman" pitchFamily="18" charset="0"/>
            </a:endParaRPr>
          </a:p>
        </p:txBody>
      </p:sp>
      <p:pic>
        <p:nvPicPr>
          <p:cNvPr id="3" name="Звук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2583049847"/>
      </p:ext>
    </p:extLst>
  </p:cSld>
  <p:clrMapOvr>
    <a:masterClrMapping/>
  </p:clrMapOvr>
  <mc:AlternateContent xmlns:mc="http://schemas.openxmlformats.org/markup-compatibility/2006" xmlns:p14="http://schemas.microsoft.com/office/powerpoint/2010/main">
    <mc:Choice Requires="p14">
      <p:transition spd="slow" p14:dur="2000" advTm="21817"/>
    </mc:Choice>
    <mc:Fallback xmlns="">
      <p:transition spd="slow" advTm="218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2000"/>
                                        <p:tgtEl>
                                          <p:spTgt spid="5122"/>
                                        </p:tgtEl>
                                      </p:cBhvr>
                                    </p:animEffect>
                                    <p:anim calcmode="lin" valueType="num">
                                      <p:cBhvr>
                                        <p:cTn id="12" dur="2000" fill="hold"/>
                                        <p:tgtEl>
                                          <p:spTgt spid="5122"/>
                                        </p:tgtEl>
                                        <p:attrNameLst>
                                          <p:attrName>ppt_w</p:attrName>
                                        </p:attrNameLst>
                                      </p:cBhvr>
                                      <p:tavLst>
                                        <p:tav tm="0" fmla="#ppt_w*sin(2.5*pi*$)">
                                          <p:val>
                                            <p:fltVal val="0"/>
                                          </p:val>
                                        </p:tav>
                                        <p:tav tm="100000">
                                          <p:val>
                                            <p:fltVal val="1"/>
                                          </p:val>
                                        </p:tav>
                                      </p:tavLst>
                                    </p:anim>
                                    <p:anim calcmode="lin" valueType="num">
                                      <p:cBhvr>
                                        <p:cTn id="13" dur="2000" fill="hold"/>
                                        <p:tgtEl>
                                          <p:spTgt spid="5122"/>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80">
                                          <p:stCondLst>
                                            <p:cond delay="0"/>
                                          </p:stCondLst>
                                        </p:cTn>
                                        <p:tgtEl>
                                          <p:spTgt spid="2"/>
                                        </p:tgtEl>
                                      </p:cBhvr>
                                    </p:animEffect>
                                    <p:anim calcmode="lin" valueType="num">
                                      <p:cBhvr>
                                        <p:cTn id="1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4" dur="26">
                                          <p:stCondLst>
                                            <p:cond delay="650"/>
                                          </p:stCondLst>
                                        </p:cTn>
                                        <p:tgtEl>
                                          <p:spTgt spid="2"/>
                                        </p:tgtEl>
                                      </p:cBhvr>
                                      <p:to x="100000" y="60000"/>
                                    </p:animScale>
                                    <p:animScale>
                                      <p:cBhvr>
                                        <p:cTn id="25" dur="166" decel="50000">
                                          <p:stCondLst>
                                            <p:cond delay="676"/>
                                          </p:stCondLst>
                                        </p:cTn>
                                        <p:tgtEl>
                                          <p:spTgt spid="2"/>
                                        </p:tgtEl>
                                      </p:cBhvr>
                                      <p:to x="100000" y="100000"/>
                                    </p:animScale>
                                    <p:animScale>
                                      <p:cBhvr>
                                        <p:cTn id="26" dur="26">
                                          <p:stCondLst>
                                            <p:cond delay="1312"/>
                                          </p:stCondLst>
                                        </p:cTn>
                                        <p:tgtEl>
                                          <p:spTgt spid="2"/>
                                        </p:tgtEl>
                                      </p:cBhvr>
                                      <p:to x="100000" y="80000"/>
                                    </p:animScale>
                                    <p:animScale>
                                      <p:cBhvr>
                                        <p:cTn id="27" dur="166" decel="50000">
                                          <p:stCondLst>
                                            <p:cond delay="1338"/>
                                          </p:stCondLst>
                                        </p:cTn>
                                        <p:tgtEl>
                                          <p:spTgt spid="2"/>
                                        </p:tgtEl>
                                      </p:cBhvr>
                                      <p:to x="100000" y="100000"/>
                                    </p:animScale>
                                    <p:animScale>
                                      <p:cBhvr>
                                        <p:cTn id="28" dur="26">
                                          <p:stCondLst>
                                            <p:cond delay="1642"/>
                                          </p:stCondLst>
                                        </p:cTn>
                                        <p:tgtEl>
                                          <p:spTgt spid="2"/>
                                        </p:tgtEl>
                                      </p:cBhvr>
                                      <p:to x="100000" y="90000"/>
                                    </p:animScale>
                                    <p:animScale>
                                      <p:cBhvr>
                                        <p:cTn id="29" dur="166" decel="50000">
                                          <p:stCondLst>
                                            <p:cond delay="1668"/>
                                          </p:stCondLst>
                                        </p:cTn>
                                        <p:tgtEl>
                                          <p:spTgt spid="2"/>
                                        </p:tgtEl>
                                      </p:cBhvr>
                                      <p:to x="100000" y="100000"/>
                                    </p:animScale>
                                    <p:animScale>
                                      <p:cBhvr>
                                        <p:cTn id="30" dur="26">
                                          <p:stCondLst>
                                            <p:cond delay="1808"/>
                                          </p:stCondLst>
                                        </p:cTn>
                                        <p:tgtEl>
                                          <p:spTgt spid="2"/>
                                        </p:tgtEl>
                                      </p:cBhvr>
                                      <p:to x="100000" y="95000"/>
                                    </p:animScale>
                                    <p:animScale>
                                      <p:cBhvr>
                                        <p:cTn id="31"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2"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MBA2_2\Pictures\mg20161219_1512357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68" y="548680"/>
            <a:ext cx="3137375" cy="4680520"/>
          </a:xfrm>
          <a:prstGeom prst="rect">
            <a:avLst/>
          </a:prstGeom>
          <a:ln w="88900" cap="sq" cmpd="thickThin">
            <a:solidFill>
              <a:schemeClr val="bg1">
                <a:lumMod val="6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55976" y="3068960"/>
            <a:ext cx="4464496" cy="2031325"/>
          </a:xfrm>
          <a:prstGeom prst="rect">
            <a:avLst/>
          </a:prstGeom>
          <a:noFill/>
        </p:spPr>
        <p:txBody>
          <a:bodyPr wrap="square" rtlCol="0">
            <a:spAutoFit/>
          </a:bodyPr>
          <a:lstStyle/>
          <a:p>
            <a:r>
              <a:rPr lang="az-Latn-AZ" b="1" i="1" dirty="0">
                <a:solidFill>
                  <a:schemeClr val="bg1">
                    <a:lumMod val="50000"/>
                  </a:schemeClr>
                </a:solidFill>
                <a:latin typeface="Times New Roman" pitchFamily="18" charset="0"/>
                <a:cs typeface="Times New Roman" pitchFamily="18" charset="0"/>
              </a:rPr>
              <a:t>Nazim Hikmət : haqqında və </a:t>
            </a:r>
            <a:r>
              <a:rPr lang="az-Latn-AZ" b="1" i="1" dirty="0" smtClean="0">
                <a:solidFill>
                  <a:schemeClr val="bg1">
                    <a:lumMod val="50000"/>
                  </a:schemeClr>
                </a:solidFill>
                <a:latin typeface="Times New Roman" pitchFamily="18" charset="0"/>
                <a:cs typeface="Times New Roman" pitchFamily="18" charset="0"/>
              </a:rPr>
              <a:t>şeirləri // Türk </a:t>
            </a:r>
            <a:r>
              <a:rPr lang="az-Latn-AZ" b="1" i="1" dirty="0">
                <a:solidFill>
                  <a:schemeClr val="bg1">
                    <a:lumMod val="50000"/>
                  </a:schemeClr>
                </a:solidFill>
                <a:latin typeface="Times New Roman" pitchFamily="18" charset="0"/>
                <a:cs typeface="Times New Roman" pitchFamily="18" charset="0"/>
              </a:rPr>
              <a:t>xalqları ədəbiyyatı. IV c. – Bakı : Çaşıoğlu ; Azərbaycanda Atatürk Mərkəzi, 2007. </a:t>
            </a:r>
            <a:r>
              <a:rPr lang="az-Latn-AZ" b="1" i="1" dirty="0" smtClean="0">
                <a:solidFill>
                  <a:schemeClr val="bg1">
                    <a:lumMod val="50000"/>
                  </a:schemeClr>
                </a:solidFill>
                <a:latin typeface="Times New Roman" pitchFamily="18" charset="0"/>
                <a:cs typeface="Times New Roman" pitchFamily="18" charset="0"/>
              </a:rPr>
              <a:t>–- S.69-102. – Türk xalqlarının ədəbiyyatını özündə ehtiva edən bu kitabda Nazim Hikmətin ən məşhur şeirləri oxucuların diqqətinə çatdırılır.</a:t>
            </a:r>
            <a:endParaRPr lang="az-Latn-AZ" b="1" i="1" dirty="0">
              <a:solidFill>
                <a:schemeClr val="bg1">
                  <a:lumMod val="50000"/>
                </a:schemeClr>
              </a:solidFill>
              <a:latin typeface="Times New Roman" pitchFamily="18" charset="0"/>
              <a:cs typeface="Times New Roman" pitchFamily="18" charset="0"/>
            </a:endParaRPr>
          </a:p>
        </p:txBody>
      </p:sp>
      <p:pic>
        <p:nvPicPr>
          <p:cNvPr id="3" name="Звук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3724421152"/>
      </p:ext>
    </p:extLst>
  </p:cSld>
  <p:clrMapOvr>
    <a:masterClrMapping/>
  </p:clrMapOvr>
  <mc:AlternateContent xmlns:mc="http://schemas.openxmlformats.org/markup-compatibility/2006" xmlns:p14="http://schemas.microsoft.com/office/powerpoint/2010/main">
    <mc:Choice Requires="p14">
      <p:transition spd="slow" p14:dur="2000" advTm="25776"/>
    </mc:Choice>
    <mc:Fallback xmlns="">
      <p:transition spd="slow" advTm="257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10242"/>
                                        </p:tgtEl>
                                        <p:attrNameLst>
                                          <p:attrName>style.visibility</p:attrName>
                                        </p:attrNameLst>
                                      </p:cBhvr>
                                      <p:to>
                                        <p:strVal val="visible"/>
                                      </p:to>
                                    </p:set>
                                    <p:animEffect transition="in" filter="wheel(1)">
                                      <p:cBhvr>
                                        <p:cTn id="11" dur="2000"/>
                                        <p:tgtEl>
                                          <p:spTgt spid="10242"/>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down)">
                                      <p:cBhvr>
                                        <p:cTn id="16" dur="580">
                                          <p:stCondLst>
                                            <p:cond delay="0"/>
                                          </p:stCondLst>
                                        </p:cTn>
                                        <p:tgtEl>
                                          <p:spTgt spid="2">
                                            <p:txEl>
                                              <p:pRg st="0" end="0"/>
                                            </p:txEl>
                                          </p:spTgt>
                                        </p:tgtEl>
                                      </p:cBhvr>
                                    </p:animEffect>
                                    <p:anim calcmode="lin" valueType="num">
                                      <p:cBhvr>
                                        <p:cTn id="17"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22" dur="26">
                                          <p:stCondLst>
                                            <p:cond delay="650"/>
                                          </p:stCondLst>
                                        </p:cTn>
                                        <p:tgtEl>
                                          <p:spTgt spid="2">
                                            <p:txEl>
                                              <p:pRg st="0" end="0"/>
                                            </p:txEl>
                                          </p:spTgt>
                                        </p:tgtEl>
                                      </p:cBhvr>
                                      <p:to x="100000" y="60000"/>
                                    </p:animScale>
                                    <p:animScale>
                                      <p:cBhvr>
                                        <p:cTn id="23" dur="166" decel="50000">
                                          <p:stCondLst>
                                            <p:cond delay="676"/>
                                          </p:stCondLst>
                                        </p:cTn>
                                        <p:tgtEl>
                                          <p:spTgt spid="2">
                                            <p:txEl>
                                              <p:pRg st="0" end="0"/>
                                            </p:txEl>
                                          </p:spTgt>
                                        </p:tgtEl>
                                      </p:cBhvr>
                                      <p:to x="100000" y="100000"/>
                                    </p:animScale>
                                    <p:animScale>
                                      <p:cBhvr>
                                        <p:cTn id="24" dur="26">
                                          <p:stCondLst>
                                            <p:cond delay="1312"/>
                                          </p:stCondLst>
                                        </p:cTn>
                                        <p:tgtEl>
                                          <p:spTgt spid="2">
                                            <p:txEl>
                                              <p:pRg st="0" end="0"/>
                                            </p:txEl>
                                          </p:spTgt>
                                        </p:tgtEl>
                                      </p:cBhvr>
                                      <p:to x="100000" y="80000"/>
                                    </p:animScale>
                                    <p:animScale>
                                      <p:cBhvr>
                                        <p:cTn id="25" dur="166" decel="50000">
                                          <p:stCondLst>
                                            <p:cond delay="1338"/>
                                          </p:stCondLst>
                                        </p:cTn>
                                        <p:tgtEl>
                                          <p:spTgt spid="2">
                                            <p:txEl>
                                              <p:pRg st="0" end="0"/>
                                            </p:txEl>
                                          </p:spTgt>
                                        </p:tgtEl>
                                      </p:cBhvr>
                                      <p:to x="100000" y="100000"/>
                                    </p:animScale>
                                    <p:animScale>
                                      <p:cBhvr>
                                        <p:cTn id="26" dur="26">
                                          <p:stCondLst>
                                            <p:cond delay="1642"/>
                                          </p:stCondLst>
                                        </p:cTn>
                                        <p:tgtEl>
                                          <p:spTgt spid="2">
                                            <p:txEl>
                                              <p:pRg st="0" end="0"/>
                                            </p:txEl>
                                          </p:spTgt>
                                        </p:tgtEl>
                                      </p:cBhvr>
                                      <p:to x="100000" y="90000"/>
                                    </p:animScale>
                                    <p:animScale>
                                      <p:cBhvr>
                                        <p:cTn id="27" dur="166" decel="50000">
                                          <p:stCondLst>
                                            <p:cond delay="1668"/>
                                          </p:stCondLst>
                                        </p:cTn>
                                        <p:tgtEl>
                                          <p:spTgt spid="2">
                                            <p:txEl>
                                              <p:pRg st="0" end="0"/>
                                            </p:txEl>
                                          </p:spTgt>
                                        </p:tgtEl>
                                      </p:cBhvr>
                                      <p:to x="100000" y="100000"/>
                                    </p:animScale>
                                    <p:animScale>
                                      <p:cBhvr>
                                        <p:cTn id="28" dur="26">
                                          <p:stCondLst>
                                            <p:cond delay="1808"/>
                                          </p:stCondLst>
                                        </p:cTn>
                                        <p:tgtEl>
                                          <p:spTgt spid="2">
                                            <p:txEl>
                                              <p:pRg st="0" end="0"/>
                                            </p:txEl>
                                          </p:spTgt>
                                        </p:tgtEl>
                                      </p:cBhvr>
                                      <p:to x="100000" y="95000"/>
                                    </p:animScale>
                                    <p:animScale>
                                      <p:cBhvr>
                                        <p:cTn id="29"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0"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2492896"/>
            <a:ext cx="6768752" cy="175432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z-Latn-AZ"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odoni MT" pitchFamily="18" charset="0"/>
              </a:rPr>
              <a:t>Nazim Hikmətin xatirəsinə və yaradıcılığına həsr olunmuş kitablar</a:t>
            </a:r>
            <a:endParaRPr lang="az-Latn-AZ"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odoni MT" pitchFamily="18" charset="0"/>
            </a:endParaRPr>
          </a:p>
        </p:txBody>
      </p:sp>
      <p:pic>
        <p:nvPicPr>
          <p:cNvPr id="3" name="Звук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436276355"/>
      </p:ext>
    </p:extLst>
  </p:cSld>
  <p:clrMapOvr>
    <a:masterClrMapping/>
  </p:clrMapOvr>
  <mc:AlternateContent xmlns:mc="http://schemas.openxmlformats.org/markup-compatibility/2006" xmlns:p14="http://schemas.microsoft.com/office/powerpoint/2010/main">
    <mc:Choice Requires="p14">
      <p:transition spd="slow" p14:dur="2000" advTm="5610"/>
    </mc:Choice>
    <mc:Fallback xmlns="">
      <p:transition spd="slow" advTm="56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28468" y="1556792"/>
            <a:ext cx="4392488" cy="3693319"/>
          </a:xfrm>
          <a:prstGeom prst="rect">
            <a:avLst/>
          </a:prstGeom>
          <a:noFill/>
        </p:spPr>
        <p:txBody>
          <a:bodyPr wrap="square" rtlCol="0">
            <a:spAutoFit/>
          </a:bodyPr>
          <a:lstStyle/>
          <a:p>
            <a:r>
              <a:rPr lang="az-Latn-AZ" b="1" i="1" dirty="0">
                <a:solidFill>
                  <a:srgbClr val="FF0000"/>
                </a:solidFill>
                <a:latin typeface="Times New Roman" pitchFamily="18" charset="0"/>
                <a:cs typeface="Times New Roman" pitchFamily="18" charset="0"/>
              </a:rPr>
              <a:t>Babayev A.  Nazim Hikmət : Fotokitab kommunist-şair, Beynəlxalq sülh mükafatı laureatı Nazim Hikmətin həyat yaradıcılığına həsr </a:t>
            </a:r>
            <a:r>
              <a:rPr lang="az-Latn-AZ" b="1" i="1" dirty="0" smtClean="0">
                <a:solidFill>
                  <a:srgbClr val="FF0000"/>
                </a:solidFill>
                <a:latin typeface="Times New Roman" pitchFamily="18" charset="0"/>
                <a:cs typeface="Times New Roman" pitchFamily="18" charset="0"/>
              </a:rPr>
              <a:t>olunmuşdur. </a:t>
            </a:r>
            <a:r>
              <a:rPr lang="az-Latn-AZ" b="1" i="1" dirty="0">
                <a:solidFill>
                  <a:srgbClr val="FF0000"/>
                </a:solidFill>
                <a:latin typeface="Times New Roman" pitchFamily="18" charset="0"/>
                <a:cs typeface="Times New Roman" pitchFamily="18" charset="0"/>
              </a:rPr>
              <a:t>- Bakı : İşıq, 1978. - 88 s. </a:t>
            </a:r>
          </a:p>
          <a:p>
            <a:endParaRPr lang="az-Latn-AZ" b="1" i="1" dirty="0" smtClean="0">
              <a:solidFill>
                <a:srgbClr val="FF0000"/>
              </a:solidFill>
              <a:latin typeface="Times New Roman" pitchFamily="18" charset="0"/>
              <a:cs typeface="Times New Roman" pitchFamily="18" charset="0"/>
            </a:endParaRPr>
          </a:p>
          <a:p>
            <a:r>
              <a:rPr lang="az-Latn-AZ" b="1" i="1" dirty="0" smtClean="0">
                <a:solidFill>
                  <a:srgbClr val="FF0000"/>
                </a:solidFill>
                <a:latin typeface="Times New Roman" pitchFamily="18" charset="0"/>
                <a:cs typeface="Times New Roman" pitchFamily="18" charset="0"/>
              </a:rPr>
              <a:t>Bu foto-kitab Beynəlxalq sülh mükafatı laureatı Nazim Hikmətin həyat və yaradıcılığına həsr olunmuşdur. Kitabda şairin Azərbaycanla bağlılığı konkret misallar və foto sənədlərlə göstərilmiş, çap olunmuş əsərləri, səhnəyə qoyulmuş pyesləri haqqında geniş məlumat verilmişdir</a:t>
            </a:r>
            <a:endParaRPr lang="az-Latn-AZ" b="1" i="1"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980728"/>
            <a:ext cx="3168352" cy="4518985"/>
          </a:xfrm>
          <a:prstGeom prst="round2DiagRect">
            <a:avLst>
              <a:gd name="adj1" fmla="val 16667"/>
              <a:gd name="adj2" fmla="val 0"/>
            </a:avLst>
          </a:prstGeom>
          <a:ln w="9525">
            <a:solidFill>
              <a:schemeClr val="tx1"/>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 name="Звук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2811574426"/>
      </p:ext>
    </p:extLst>
  </p:cSld>
  <p:clrMapOvr>
    <a:masterClrMapping/>
  </p:clrMapOvr>
  <mc:AlternateContent xmlns:mc="http://schemas.openxmlformats.org/markup-compatibility/2006" xmlns:p14="http://schemas.microsoft.com/office/powerpoint/2010/main">
    <mc:Choice Requires="p14">
      <p:transition spd="slow" p14:dur="2000" advTm="27111"/>
    </mc:Choice>
    <mc:Fallback xmlns="">
      <p:transition spd="slow" advTm="271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1000" fill="hold"/>
                                        <p:tgtEl>
                                          <p:spTgt spid="1026"/>
                                        </p:tgtEl>
                                        <p:attrNameLst>
                                          <p:attrName>ppt_w</p:attrName>
                                        </p:attrNameLst>
                                      </p:cBhvr>
                                      <p:tavLst>
                                        <p:tav tm="0">
                                          <p:val>
                                            <p:fltVal val="0"/>
                                          </p:val>
                                        </p:tav>
                                        <p:tav tm="100000">
                                          <p:val>
                                            <p:strVal val="#ppt_w"/>
                                          </p:val>
                                        </p:tav>
                                      </p:tavLst>
                                    </p:anim>
                                    <p:anim calcmode="lin" valueType="num">
                                      <p:cBhvr>
                                        <p:cTn id="12" dur="1000" fill="hold"/>
                                        <p:tgtEl>
                                          <p:spTgt spid="1026"/>
                                        </p:tgtEl>
                                        <p:attrNameLst>
                                          <p:attrName>ppt_h</p:attrName>
                                        </p:attrNameLst>
                                      </p:cBhvr>
                                      <p:tavLst>
                                        <p:tav tm="0">
                                          <p:val>
                                            <p:fltVal val="0"/>
                                          </p:val>
                                        </p:tav>
                                        <p:tav tm="100000">
                                          <p:val>
                                            <p:strVal val="#ppt_h"/>
                                          </p:val>
                                        </p:tav>
                                      </p:tavLst>
                                    </p:anim>
                                    <p:anim calcmode="lin" valueType="num">
                                      <p:cBhvr>
                                        <p:cTn id="13" dur="1000" fill="hold"/>
                                        <p:tgtEl>
                                          <p:spTgt spid="1026"/>
                                        </p:tgtEl>
                                        <p:attrNameLst>
                                          <p:attrName>style.rotation</p:attrName>
                                        </p:attrNameLst>
                                      </p:cBhvr>
                                      <p:tavLst>
                                        <p:tav tm="0">
                                          <p:val>
                                            <p:fltVal val="90"/>
                                          </p:val>
                                        </p:tav>
                                        <p:tav tm="100000">
                                          <p:val>
                                            <p:fltVal val="0"/>
                                          </p:val>
                                        </p:tav>
                                      </p:tavLst>
                                    </p:anim>
                                    <p:animEffect transition="in" filter="fade">
                                      <p:cBhvr>
                                        <p:cTn id="14" dur="10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p:cTn id="19"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2">
                                            <p:txEl>
                                              <p:pRg st="0" end="0"/>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p:cTn id="25"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9"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BA2_2\Desktop\n.h\mg20161219_1435079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0112" y="1340768"/>
            <a:ext cx="2796368" cy="4230861"/>
          </a:xfrm>
          <a:prstGeom prst="rect">
            <a:avLst/>
          </a:prstGeom>
          <a:ln w="228600" cap="sq" cmpd="thickThin">
            <a:solidFill>
              <a:srgbClr val="C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80072" y="3068960"/>
            <a:ext cx="4151968" cy="1600438"/>
          </a:xfrm>
          <a:prstGeom prst="rect">
            <a:avLst/>
          </a:prstGeom>
          <a:noFill/>
        </p:spPr>
        <p:txBody>
          <a:bodyPr wrap="square" rtlCol="0">
            <a:spAutoFit/>
          </a:bodyPr>
          <a:lstStyle/>
          <a:p>
            <a:r>
              <a:rPr lang="az-Latn-AZ" sz="2000" b="1" i="1" dirty="0">
                <a:solidFill>
                  <a:srgbClr val="C00000"/>
                </a:solidFill>
                <a:latin typeface="Times New Roman" pitchFamily="18" charset="0"/>
                <a:cs typeface="Times New Roman" pitchFamily="18" charset="0"/>
              </a:rPr>
              <a:t>Babullaoğlu S. Üçüncü yuxu: Nazim Hikmət şeirindən vaz keçdimi? // Əbədi yuxular. - Bakı : Vektor, 2015. – S.15-18.</a:t>
            </a:r>
          </a:p>
          <a:p>
            <a:endParaRPr lang="az-Latn-AZ" dirty="0"/>
          </a:p>
        </p:txBody>
      </p:sp>
      <p:pic>
        <p:nvPicPr>
          <p:cNvPr id="3" name="Звук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418474981"/>
      </p:ext>
    </p:extLst>
  </p:cSld>
  <p:clrMapOvr>
    <a:masterClrMapping/>
  </p:clrMapOvr>
  <mc:AlternateContent xmlns:mc="http://schemas.openxmlformats.org/markup-compatibility/2006" xmlns:p14="http://schemas.microsoft.com/office/powerpoint/2010/main">
    <mc:Choice Requires="p14">
      <p:transition spd="slow" p14:dur="2000" advTm="14460"/>
    </mc:Choice>
    <mc:Fallback xmlns="">
      <p:transition spd="slow" advTm="144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wheel(1)">
                                      <p:cBhvr>
                                        <p:cTn id="11" dur="2000"/>
                                        <p:tgtEl>
                                          <p:spTgt spid="6146"/>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p:cTn id="16"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5923" y="2708920"/>
            <a:ext cx="8208912" cy="1815882"/>
          </a:xfrm>
          <a:prstGeom prst="rect">
            <a:avLst/>
          </a:prstGeom>
          <a:noFill/>
        </p:spPr>
        <p:txBody>
          <a:bodyPr wrap="square" rtlCol="0">
            <a:spAutoFit/>
          </a:bodyPr>
          <a:lstStyle/>
          <a:p>
            <a:r>
              <a:rPr lang="az-Latn-AZ" sz="2800" b="1" i="1" dirty="0" smtClean="0">
                <a:solidFill>
                  <a:schemeClr val="bg1">
                    <a:lumMod val="50000"/>
                  </a:schemeClr>
                </a:solidFill>
                <a:latin typeface="Times New Roman" pitchFamily="18" charset="0"/>
                <a:cs typeface="Times New Roman" pitchFamily="18" charset="0"/>
              </a:rPr>
              <a:t>Yaşadım,</a:t>
            </a:r>
          </a:p>
          <a:p>
            <a:r>
              <a:rPr lang="az-Latn-AZ" sz="2800" b="1" i="1" dirty="0" smtClean="0">
                <a:solidFill>
                  <a:schemeClr val="bg1">
                    <a:lumMod val="50000"/>
                  </a:schemeClr>
                </a:solidFill>
                <a:latin typeface="Times New Roman" pitchFamily="18" charset="0"/>
                <a:cs typeface="Times New Roman" pitchFamily="18" charset="0"/>
              </a:rPr>
              <a:t>Deyə bilməz</a:t>
            </a:r>
          </a:p>
          <a:p>
            <a:r>
              <a:rPr lang="az-Latn-AZ" sz="2800" b="1" i="1" dirty="0" smtClean="0">
                <a:solidFill>
                  <a:schemeClr val="bg1">
                    <a:lumMod val="50000"/>
                  </a:schemeClr>
                </a:solidFill>
                <a:latin typeface="Times New Roman" pitchFamily="18" charset="0"/>
                <a:cs typeface="Times New Roman" pitchFamily="18" charset="0"/>
              </a:rPr>
              <a:t>Azadlığı sevməyi bacarmayan millət,</a:t>
            </a:r>
          </a:p>
          <a:p>
            <a:r>
              <a:rPr lang="az-Latn-AZ" sz="2800" b="1" i="1" dirty="0" smtClean="0">
                <a:solidFill>
                  <a:schemeClr val="bg1">
                    <a:lumMod val="50000"/>
                  </a:schemeClr>
                </a:solidFill>
                <a:latin typeface="Times New Roman" pitchFamily="18" charset="0"/>
                <a:cs typeface="Times New Roman" pitchFamily="18" charset="0"/>
              </a:rPr>
              <a:t>Vətəni üçün ölməyi bacarmayan millət!..</a:t>
            </a:r>
            <a:endParaRPr lang="az-Latn-AZ" sz="2800" b="1" i="1" dirty="0">
              <a:solidFill>
                <a:schemeClr val="bg1">
                  <a:lumMod val="50000"/>
                </a:schemeClr>
              </a:solidFill>
              <a:latin typeface="Times New Roman" pitchFamily="18" charset="0"/>
              <a:cs typeface="Times New Roman" pitchFamily="18" charset="0"/>
            </a:endParaRPr>
          </a:p>
        </p:txBody>
      </p:sp>
      <p:pic>
        <p:nvPicPr>
          <p:cNvPr id="3" name="Звук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1191161512"/>
      </p:ext>
    </p:extLst>
  </p:cSld>
  <p:clrMapOvr>
    <a:masterClrMapping/>
  </p:clrMapOvr>
  <mc:AlternateContent xmlns:mc="http://schemas.openxmlformats.org/markup-compatibility/2006" xmlns:p14="http://schemas.microsoft.com/office/powerpoint/2010/main">
    <mc:Choice Requires="p14">
      <p:transition spd="slow" p14:dur="2000" advTm="16111"/>
    </mc:Choice>
    <mc:Fallback xmlns="">
      <p:transition spd="slow" advTm="161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anim calcmode="lin" valueType="num">
                                      <p:cBhvr>
                                        <p:cTn id="1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1000"/>
                                        <p:tgtEl>
                                          <p:spTgt spid="2">
                                            <p:txEl>
                                              <p:pRg st="1" end="1"/>
                                            </p:txEl>
                                          </p:spTgt>
                                        </p:tgtEl>
                                      </p:cBhvr>
                                    </p:animEffect>
                                    <p:anim calcmode="lin" valueType="num">
                                      <p:cBhvr>
                                        <p:cTn id="1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1000"/>
                                        <p:tgtEl>
                                          <p:spTgt spid="2">
                                            <p:txEl>
                                              <p:pRg st="3" end="3"/>
                                            </p:txEl>
                                          </p:spTgt>
                                        </p:tgtEl>
                                      </p:cBhvr>
                                    </p:animEffect>
                                    <p:anim calcmode="lin" valueType="num">
                                      <p:cBhvr>
                                        <p:cTn id="3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5"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BA2_2\Desktop\n.h\mg20161219_143618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3608" y="1268760"/>
            <a:ext cx="2945590" cy="4378821"/>
          </a:xfrm>
          <a:prstGeom prst="rect">
            <a:avLst/>
          </a:prstGeom>
          <a:ln w="228600" cap="sq" cmpd="thickThin">
            <a:solidFill>
              <a:srgbClr val="FFCC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16016" y="1196752"/>
            <a:ext cx="3600400" cy="369332"/>
          </a:xfrm>
          <a:prstGeom prst="rect">
            <a:avLst/>
          </a:prstGeom>
          <a:noFill/>
        </p:spPr>
        <p:txBody>
          <a:bodyPr wrap="square" rtlCol="0">
            <a:spAutoFit/>
          </a:bodyPr>
          <a:lstStyle/>
          <a:p>
            <a:endParaRPr lang="az-Latn-AZ" dirty="0"/>
          </a:p>
        </p:txBody>
      </p:sp>
      <p:sp>
        <p:nvSpPr>
          <p:cNvPr id="3" name="TextBox 2"/>
          <p:cNvSpPr txBox="1"/>
          <p:nvPr/>
        </p:nvSpPr>
        <p:spPr>
          <a:xfrm>
            <a:off x="4572000" y="1052736"/>
            <a:ext cx="3528392" cy="3416320"/>
          </a:xfrm>
          <a:prstGeom prst="rect">
            <a:avLst/>
          </a:prstGeom>
          <a:noFill/>
        </p:spPr>
        <p:txBody>
          <a:bodyPr wrap="square" rtlCol="0">
            <a:spAutoFit/>
          </a:bodyPr>
          <a:lstStyle/>
          <a:p>
            <a:endParaRPr lang="az-Latn-AZ" dirty="0" smtClean="0"/>
          </a:p>
          <a:p>
            <a:r>
              <a:rPr lang="az-Latn-AZ" b="1" i="1" dirty="0">
                <a:solidFill>
                  <a:schemeClr val="accent6">
                    <a:lumMod val="50000"/>
                  </a:schemeClr>
                </a:solidFill>
                <a:latin typeface="Times New Roman" pitchFamily="18" charset="0"/>
                <a:cs typeface="Times New Roman" pitchFamily="18" charset="0"/>
              </a:rPr>
              <a:t>Fiş R.  Nazim Hikmət  - Bakı : Gənclik, 1985. - 324 s. </a:t>
            </a:r>
          </a:p>
          <a:p>
            <a:endParaRPr lang="az-Latn-AZ" b="1" i="1" dirty="0">
              <a:solidFill>
                <a:schemeClr val="accent6">
                  <a:lumMod val="50000"/>
                </a:schemeClr>
              </a:solidFill>
              <a:latin typeface="Times New Roman" pitchFamily="18" charset="0"/>
              <a:cs typeface="Times New Roman" pitchFamily="18" charset="0"/>
            </a:endParaRPr>
          </a:p>
          <a:p>
            <a:r>
              <a:rPr lang="az-Latn-AZ" b="1" i="1" dirty="0" smtClean="0">
                <a:solidFill>
                  <a:schemeClr val="accent6">
                    <a:lumMod val="50000"/>
                  </a:schemeClr>
                </a:solidFill>
                <a:latin typeface="Times New Roman" pitchFamily="18" charset="0"/>
                <a:cs typeface="Times New Roman" pitchFamily="18" charset="0"/>
              </a:rPr>
              <a:t>Kitab XX əsrin böyük şairlərindən biri Nazim Hikmətə həsr olunmuşdur. Müəllif hər şeydən əvvəl Nazim Hikmətin şəxsi həyatını, dəmir barmaqlıqlar arxasında keçmiş ömrünü və Moskvadakı son illərini qələmə almışdır.</a:t>
            </a:r>
            <a:endParaRPr lang="az-Latn-AZ" b="1" i="1" dirty="0">
              <a:solidFill>
                <a:schemeClr val="accent6">
                  <a:lumMod val="50000"/>
                </a:schemeClr>
              </a:solidFill>
              <a:latin typeface="Times New Roman" pitchFamily="18" charset="0"/>
              <a:cs typeface="Times New Roman" pitchFamily="18" charset="0"/>
            </a:endParaRPr>
          </a:p>
        </p:txBody>
      </p:sp>
      <p:pic>
        <p:nvPicPr>
          <p:cNvPr id="4" name="Звук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4290074343"/>
      </p:ext>
    </p:extLst>
  </p:cSld>
  <p:clrMapOvr>
    <a:masterClrMapping/>
  </p:clrMapOvr>
  <mc:AlternateContent xmlns:mc="http://schemas.openxmlformats.org/markup-compatibility/2006" xmlns:p14="http://schemas.microsoft.com/office/powerpoint/2010/main">
    <mc:Choice Requires="p14">
      <p:transition spd="slow" p14:dur="2000" advTm="17938"/>
    </mc:Choice>
    <mc:Fallback xmlns="">
      <p:transition spd="slow" advTm="179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anim calcmode="lin" valueType="num">
                                      <p:cBhvr>
                                        <p:cTn id="11" dur="1000" fill="hold"/>
                                        <p:tgtEl>
                                          <p:spTgt spid="7170"/>
                                        </p:tgtEl>
                                        <p:attrNameLst>
                                          <p:attrName>ppt_w</p:attrName>
                                        </p:attrNameLst>
                                      </p:cBhvr>
                                      <p:tavLst>
                                        <p:tav tm="0">
                                          <p:val>
                                            <p:fltVal val="0"/>
                                          </p:val>
                                        </p:tav>
                                        <p:tav tm="100000">
                                          <p:val>
                                            <p:strVal val="#ppt_w"/>
                                          </p:val>
                                        </p:tav>
                                      </p:tavLst>
                                    </p:anim>
                                    <p:anim calcmode="lin" valueType="num">
                                      <p:cBhvr>
                                        <p:cTn id="12" dur="1000" fill="hold"/>
                                        <p:tgtEl>
                                          <p:spTgt spid="7170"/>
                                        </p:tgtEl>
                                        <p:attrNameLst>
                                          <p:attrName>ppt_h</p:attrName>
                                        </p:attrNameLst>
                                      </p:cBhvr>
                                      <p:tavLst>
                                        <p:tav tm="0">
                                          <p:val>
                                            <p:fltVal val="0"/>
                                          </p:val>
                                        </p:tav>
                                        <p:tav tm="100000">
                                          <p:val>
                                            <p:strVal val="#ppt_h"/>
                                          </p:val>
                                        </p:tav>
                                      </p:tavLst>
                                    </p:anim>
                                    <p:anim calcmode="lin" valueType="num">
                                      <p:cBhvr>
                                        <p:cTn id="13" dur="1000" fill="hold"/>
                                        <p:tgtEl>
                                          <p:spTgt spid="7170"/>
                                        </p:tgtEl>
                                        <p:attrNameLst>
                                          <p:attrName>style.rotation</p:attrName>
                                        </p:attrNameLst>
                                      </p:cBhvr>
                                      <p:tavLst>
                                        <p:tav tm="0">
                                          <p:val>
                                            <p:fltVal val="90"/>
                                          </p:val>
                                        </p:tav>
                                        <p:tav tm="100000">
                                          <p:val>
                                            <p:fltVal val="0"/>
                                          </p:val>
                                        </p:tav>
                                      </p:tavLst>
                                    </p:anim>
                                    <p:animEffect transition="in" filter="fade">
                                      <p:cBhvr>
                                        <p:cTn id="14" dur="1000"/>
                                        <p:tgtEl>
                                          <p:spTgt spid="717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MBA2_2\Desktop\n.h\mg20161219_1438207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096" y="1168883"/>
            <a:ext cx="3409692" cy="4952281"/>
          </a:xfrm>
          <a:prstGeom prst="rect">
            <a:avLst/>
          </a:prstGeom>
          <a:solidFill>
            <a:srgbClr val="FFFFFF">
              <a:shade val="85000"/>
            </a:srgbClr>
          </a:solidFill>
          <a:ln w="190500" cap="rnd">
            <a:solidFill>
              <a:schemeClr val="bg1">
                <a:lumMod val="65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2" name="TextBox 1"/>
          <p:cNvSpPr txBox="1"/>
          <p:nvPr/>
        </p:nvSpPr>
        <p:spPr>
          <a:xfrm>
            <a:off x="827584" y="2420888"/>
            <a:ext cx="3960440" cy="2246769"/>
          </a:xfrm>
          <a:prstGeom prst="rect">
            <a:avLst/>
          </a:prstGeom>
          <a:noFill/>
        </p:spPr>
        <p:txBody>
          <a:bodyPr wrap="square" rtlCol="0">
            <a:spAutoFit/>
          </a:bodyPr>
          <a:lstStyle/>
          <a:p>
            <a:r>
              <a:rPr lang="az-Latn-AZ" sz="2000" b="1" i="1" dirty="0">
                <a:solidFill>
                  <a:schemeClr val="bg1">
                    <a:lumMod val="50000"/>
                  </a:schemeClr>
                </a:solidFill>
                <a:latin typeface="Times New Roman" pitchFamily="18" charset="0"/>
                <a:cs typeface="Times New Roman" pitchFamily="18" charset="0"/>
              </a:rPr>
              <a:t>İsmayılov A. Nazim Hikmət : Həyat və yaradıcılıq salnaməsi. - Bakı : Yazıçı, 1990. - 344 s. </a:t>
            </a:r>
            <a:endParaRPr lang="az-Latn-AZ" sz="2000" b="1" i="1" dirty="0" smtClean="0">
              <a:solidFill>
                <a:schemeClr val="bg1">
                  <a:lumMod val="50000"/>
                </a:schemeClr>
              </a:solidFill>
              <a:latin typeface="Times New Roman" pitchFamily="18" charset="0"/>
              <a:cs typeface="Times New Roman" pitchFamily="18" charset="0"/>
            </a:endParaRPr>
          </a:p>
          <a:p>
            <a:r>
              <a:rPr lang="az-Latn-AZ" sz="2000" b="1" i="1" dirty="0" smtClean="0">
                <a:solidFill>
                  <a:schemeClr val="bg1">
                    <a:lumMod val="50000"/>
                  </a:schemeClr>
                </a:solidFill>
                <a:latin typeface="Times New Roman" pitchFamily="18" charset="0"/>
                <a:cs typeface="Times New Roman" pitchFamily="18" charset="0"/>
              </a:rPr>
              <a:t>Kitaba türk şairi Nazim Hikmətin həyatı, yaradıcılığı haqqında müasirlərinin yazdığı məqalə və xatirələr daxil edilmişdir.</a:t>
            </a:r>
            <a:endParaRPr lang="az-Latn-AZ" sz="2000" b="1" i="1" dirty="0">
              <a:solidFill>
                <a:schemeClr val="bg1">
                  <a:lumMod val="50000"/>
                </a:schemeClr>
              </a:solidFill>
              <a:latin typeface="Times New Roman" pitchFamily="18" charset="0"/>
              <a:cs typeface="Times New Roman" pitchFamily="18" charset="0"/>
            </a:endParaRPr>
          </a:p>
        </p:txBody>
      </p:sp>
      <p:pic>
        <p:nvPicPr>
          <p:cNvPr id="3" name="Звук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1318730877"/>
      </p:ext>
    </p:extLst>
  </p:cSld>
  <p:clrMapOvr>
    <a:masterClrMapping/>
  </p:clrMapOvr>
  <mc:AlternateContent xmlns:mc="http://schemas.openxmlformats.org/markup-compatibility/2006" xmlns:p14="http://schemas.microsoft.com/office/powerpoint/2010/main">
    <mc:Choice Requires="p14">
      <p:transition spd="slow" p14:dur="2000" advTm="16437"/>
    </mc:Choice>
    <mc:Fallback xmlns="">
      <p:transition spd="slow" advTm="164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randombar(horizontal)">
                                      <p:cBhvr>
                                        <p:cTn id="11" dur="500"/>
                                        <p:tgtEl>
                                          <p:spTgt spid="8194"/>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p:cTn id="16"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8"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9" dur="1000"/>
                                        <p:tgtEl>
                                          <p:spTgt spid="2">
                                            <p:txEl>
                                              <p:pRg st="0" end="0"/>
                                            </p:txEl>
                                          </p:spTgt>
                                        </p:tgtEl>
                                      </p:cBhvr>
                                    </p:animEffect>
                                  </p:childTnLst>
                                </p:cTn>
                              </p:par>
                              <p:par>
                                <p:cTn id="20" presetID="31" presetClass="entr" presetSubtype="0" fill="hold" nodeType="with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p:cTn id="22"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6"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BA2_2\Desktop\n.h\mg20161219_1448362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692696"/>
            <a:ext cx="3525875" cy="5321399"/>
          </a:xfrm>
          <a:prstGeom prst="round2DiagRect">
            <a:avLst>
              <a:gd name="adj1" fmla="val 16667"/>
              <a:gd name="adj2" fmla="val 0"/>
            </a:avLst>
          </a:prstGeom>
          <a:ln w="88900" cap="sq">
            <a:solidFill>
              <a:schemeClr val="accent6">
                <a:lumMod val="60000"/>
                <a:lumOff val="4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04048" y="2060848"/>
            <a:ext cx="3816424" cy="2862322"/>
          </a:xfrm>
          <a:prstGeom prst="rect">
            <a:avLst/>
          </a:prstGeom>
          <a:noFill/>
        </p:spPr>
        <p:txBody>
          <a:bodyPr wrap="square" rtlCol="0">
            <a:spAutoFit/>
          </a:bodyPr>
          <a:lstStyle/>
          <a:p>
            <a:r>
              <a:rPr lang="az-Latn-AZ" b="1" i="1" dirty="0">
                <a:solidFill>
                  <a:schemeClr val="accent6">
                    <a:lumMod val="75000"/>
                  </a:schemeClr>
                </a:solidFill>
                <a:latin typeface="Times New Roman" pitchFamily="18" charset="0"/>
                <a:cs typeface="Times New Roman" pitchFamily="18" charset="0"/>
              </a:rPr>
              <a:t>Özcan, Halil İbrahım. </a:t>
            </a:r>
            <a:r>
              <a:rPr lang="az-Latn-AZ" b="1" i="1" dirty="0" smtClean="0">
                <a:solidFill>
                  <a:schemeClr val="accent6">
                    <a:lumMod val="75000"/>
                  </a:schemeClr>
                </a:solidFill>
                <a:latin typeface="Times New Roman" pitchFamily="18" charset="0"/>
                <a:cs typeface="Times New Roman" pitchFamily="18" charset="0"/>
              </a:rPr>
              <a:t>Nazim </a:t>
            </a:r>
            <a:r>
              <a:rPr lang="az-Latn-AZ" b="1" i="1" dirty="0">
                <a:solidFill>
                  <a:schemeClr val="accent6">
                    <a:lumMod val="75000"/>
                  </a:schemeClr>
                </a:solidFill>
                <a:latin typeface="Times New Roman" pitchFamily="18" charset="0"/>
                <a:cs typeface="Times New Roman" pitchFamily="18" charset="0"/>
              </a:rPr>
              <a:t>Hikmet. - İstanbul : Çizmeli Kedi, 2013. - 96 s. : il</a:t>
            </a:r>
            <a:r>
              <a:rPr lang="az-Latn-AZ" b="1" i="1" dirty="0" smtClean="0">
                <a:solidFill>
                  <a:schemeClr val="accent6">
                    <a:lumMod val="75000"/>
                  </a:schemeClr>
                </a:solidFill>
                <a:latin typeface="Times New Roman" pitchFamily="18" charset="0"/>
                <a:cs typeface="Times New Roman" pitchFamily="18" charset="0"/>
              </a:rPr>
              <a:t>. - Türk dilində.</a:t>
            </a:r>
            <a:endParaRPr lang="az-Latn-AZ" b="1" i="1" dirty="0">
              <a:solidFill>
                <a:schemeClr val="accent6">
                  <a:lumMod val="75000"/>
                </a:schemeClr>
              </a:solidFill>
              <a:latin typeface="Times New Roman" pitchFamily="18" charset="0"/>
              <a:cs typeface="Times New Roman" pitchFamily="18" charset="0"/>
            </a:endParaRPr>
          </a:p>
          <a:p>
            <a:r>
              <a:rPr lang="az-Latn-AZ" b="1" i="1" dirty="0" smtClean="0">
                <a:solidFill>
                  <a:schemeClr val="accent6">
                    <a:lumMod val="75000"/>
                  </a:schemeClr>
                </a:solidFill>
                <a:latin typeface="Times New Roman" pitchFamily="18" charset="0"/>
                <a:cs typeface="Times New Roman" pitchFamily="18" charset="0"/>
              </a:rPr>
              <a:t>                                                                                                                                                                                                                                                                                                                                                                                                                                                                                                                                                                                                                                                                                                                                          Nazim Hikmət dünya miqyasında tanınmış, həyatı boyuVətənini hər şeydən çox sevən bir türk şairidir. Şeirləri 50-dən çox dilə çevrilən şairin həyatı bir çox filmlərin yaranmasına zəmin oldu.</a:t>
            </a:r>
            <a:endParaRPr lang="az-Latn-AZ" b="1" i="1" dirty="0">
              <a:solidFill>
                <a:schemeClr val="accent6">
                  <a:lumMod val="75000"/>
                </a:schemeClr>
              </a:solidFill>
              <a:latin typeface="Times New Roman" pitchFamily="18" charset="0"/>
              <a:cs typeface="Times New Roman" pitchFamily="18" charset="0"/>
            </a:endParaRPr>
          </a:p>
        </p:txBody>
      </p:sp>
      <p:pic>
        <p:nvPicPr>
          <p:cNvPr id="3" name="Звук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187765007"/>
      </p:ext>
    </p:extLst>
  </p:cSld>
  <p:clrMapOvr>
    <a:masterClrMapping/>
  </p:clrMapOvr>
  <mc:AlternateContent xmlns:mc="http://schemas.openxmlformats.org/markup-compatibility/2006" xmlns:p14="http://schemas.microsoft.com/office/powerpoint/2010/main">
    <mc:Choice Requires="p14">
      <p:transition spd="slow" p14:dur="2000" advTm="17160"/>
    </mc:Choice>
    <mc:Fallback xmlns="">
      <p:transition spd="slow" advTm="171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p:cTn id="11" dur="500" fill="hold"/>
                                        <p:tgtEl>
                                          <p:spTgt spid="4098"/>
                                        </p:tgtEl>
                                        <p:attrNameLst>
                                          <p:attrName>ppt_w</p:attrName>
                                        </p:attrNameLst>
                                      </p:cBhvr>
                                      <p:tavLst>
                                        <p:tav tm="0">
                                          <p:val>
                                            <p:fltVal val="0"/>
                                          </p:val>
                                        </p:tav>
                                        <p:tav tm="100000">
                                          <p:val>
                                            <p:strVal val="#ppt_w"/>
                                          </p:val>
                                        </p:tav>
                                      </p:tavLst>
                                    </p:anim>
                                    <p:anim calcmode="lin" valueType="num">
                                      <p:cBhvr>
                                        <p:cTn id="12" dur="500" fill="hold"/>
                                        <p:tgtEl>
                                          <p:spTgt spid="4098"/>
                                        </p:tgtEl>
                                        <p:attrNameLst>
                                          <p:attrName>ppt_h</p:attrName>
                                        </p:attrNameLst>
                                      </p:cBhvr>
                                      <p:tavLst>
                                        <p:tav tm="0">
                                          <p:val>
                                            <p:fltVal val="0"/>
                                          </p:val>
                                        </p:tav>
                                        <p:tav tm="100000">
                                          <p:val>
                                            <p:strVal val="#ppt_h"/>
                                          </p:val>
                                        </p:tav>
                                      </p:tavLst>
                                    </p:anim>
                                    <p:animEffect transition="in" filter="fade">
                                      <p:cBhvr>
                                        <p:cTn id="13" dur="500"/>
                                        <p:tgtEl>
                                          <p:spTgt spid="409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wipe(down)">
                                      <p:cBhvr>
                                        <p:cTn id="18" dur="500"/>
                                        <p:tgtEl>
                                          <p:spTgt spid="2">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wipe(down)">
                                      <p:cBhvr>
                                        <p:cTn id="2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6815" y="2708920"/>
            <a:ext cx="8568952"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az-Latn-AZ"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Anadoluda bir kənd qəbristanında basdırın məni</a:t>
            </a:r>
          </a:p>
          <a:p>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az-Latn-AZ"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Və təsadüfən</a:t>
            </a:r>
          </a:p>
          <a:p>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az-Latn-AZ"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Başım üstündə bir çinar olarsa</a:t>
            </a:r>
          </a:p>
          <a:p>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az-Latn-AZ"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Daş-maş da istəməz</a:t>
            </a:r>
            <a:r>
              <a:rPr lang="az-Latn-AZ"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p>
        </p:txBody>
      </p:sp>
      <p:pic>
        <p:nvPicPr>
          <p:cNvPr id="3" name="Звук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1218438908"/>
      </p:ext>
    </p:extLst>
  </p:cSld>
  <p:clrMapOvr>
    <a:masterClrMapping/>
  </p:clrMapOvr>
  <mc:AlternateContent xmlns:mc="http://schemas.openxmlformats.org/markup-compatibility/2006" xmlns:p14="http://schemas.microsoft.com/office/powerpoint/2010/main">
    <mc:Choice Requires="p14">
      <p:transition spd="slow" p14:dur="2000" advTm="12155"/>
    </mc:Choice>
    <mc:Fallback xmlns="">
      <p:transition spd="slow" advTm="121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anim calcmode="lin" valueType="num">
                                      <p:cBhvr>
                                        <p:cTn id="1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1000"/>
                                        <p:tgtEl>
                                          <p:spTgt spid="2">
                                            <p:txEl>
                                              <p:pRg st="1" end="1"/>
                                            </p:txEl>
                                          </p:spTgt>
                                        </p:tgtEl>
                                      </p:cBhvr>
                                    </p:animEffect>
                                    <p:anim calcmode="lin" valueType="num">
                                      <p:cBhvr>
                                        <p:cTn id="1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1000"/>
                                        <p:tgtEl>
                                          <p:spTgt spid="2">
                                            <p:txEl>
                                              <p:pRg st="3" end="3"/>
                                            </p:txEl>
                                          </p:spTgt>
                                        </p:tgtEl>
                                      </p:cBhvr>
                                    </p:animEffect>
                                    <p:anim calcmode="lin" valueType="num">
                                      <p:cBhvr>
                                        <p:cTn id="3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5"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5">
            <a:extLst>
              <a:ext uri="{28A0092B-C50C-407E-A947-70E740481C1C}">
                <a14:useLocalDpi xmlns:a14="http://schemas.microsoft.com/office/drawing/2010/main" val="0"/>
              </a:ext>
            </a:extLst>
          </a:blip>
          <a:stretch>
            <a:fillRect/>
          </a:stretch>
        </p:blipFill>
        <p:spPr>
          <a:xfrm>
            <a:off x="2977515" y="737552"/>
            <a:ext cx="3188970" cy="5382895"/>
          </a:xfrm>
          <a:prstGeom prst="rect">
            <a:avLst/>
          </a:prstGeom>
          <a:ln w="228600" cap="sq" cmpd="thickThin">
            <a:solidFill>
              <a:schemeClr val="bg2">
                <a:lumMod val="75000"/>
              </a:schemeClr>
            </a:solidFill>
            <a:prstDash val="solid"/>
            <a:miter lim="800000"/>
          </a:ln>
          <a:effectLst>
            <a:innerShdw blurRad="76200">
              <a:srgbClr val="000000"/>
            </a:innerShdw>
          </a:effectLst>
        </p:spPr>
      </p:pic>
      <p:pic>
        <p:nvPicPr>
          <p:cNvPr id="4" name="Звук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823901936"/>
      </p:ext>
    </p:extLst>
  </p:cSld>
  <p:clrMapOvr>
    <a:masterClrMapping/>
  </p:clrMapOvr>
  <mc:AlternateContent xmlns:mc="http://schemas.openxmlformats.org/markup-compatibility/2006" xmlns:p14="http://schemas.microsoft.com/office/powerpoint/2010/main">
    <mc:Choice Requires="p14">
      <p:transition spd="slow" p14:dur="2000" advTm="11088"/>
    </mc:Choice>
    <mc:Fallback xmlns="">
      <p:transition spd="slow" advTm="110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2924944"/>
            <a:ext cx="6696744"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z-Latn-AZ"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Məlumat-biblioqrafiya şöbəsi</a:t>
            </a:r>
          </a:p>
          <a:p>
            <a:pPr algn="ctr"/>
            <a:r>
              <a:rPr lang="az-Latn-AZ"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Əhmədova S.</a:t>
            </a:r>
            <a:endParaRPr lang="az-Latn-AZ"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3" name="Звук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807082162"/>
      </p:ext>
    </p:extLst>
  </p:cSld>
  <p:clrMapOvr>
    <a:masterClrMapping/>
  </p:clrMapOvr>
  <mc:AlternateContent xmlns:mc="http://schemas.openxmlformats.org/markup-compatibility/2006" xmlns:p14="http://schemas.microsoft.com/office/powerpoint/2010/main">
    <mc:Choice Requires="p14">
      <p:transition spd="slow" p14:dur="2000" advTm="4550"/>
    </mc:Choice>
    <mc:Fallback xmlns="">
      <p:transition spd="slow" advTm="45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908720"/>
            <a:ext cx="8640960" cy="452431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z-Latn-AZ" sz="3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Mən yanmasam,</a:t>
            </a:r>
          </a:p>
          <a:p>
            <a:r>
              <a:rPr lang="az-Latn-AZ" sz="3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az-Latn-AZ" sz="3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sən yanmasan,</a:t>
            </a:r>
          </a:p>
          <a:p>
            <a:r>
              <a:rPr lang="az-Latn-AZ" sz="3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az-Latn-AZ" sz="3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biz yanmasaq,</a:t>
            </a:r>
          </a:p>
          <a:p>
            <a:r>
              <a:rPr lang="az-Latn-AZ" sz="3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az-Latn-AZ" sz="3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necə</a:t>
            </a:r>
          </a:p>
          <a:p>
            <a:r>
              <a:rPr lang="az-Latn-AZ" sz="3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az-Latn-AZ" sz="3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çıxar</a:t>
            </a:r>
          </a:p>
          <a:p>
            <a:r>
              <a:rPr lang="az-Latn-AZ" sz="3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az-Latn-AZ" sz="3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qaran-</a:t>
            </a:r>
          </a:p>
          <a:p>
            <a:r>
              <a:rPr lang="az-Latn-AZ" sz="3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az-Latn-AZ" sz="3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lıqlar</a:t>
            </a:r>
          </a:p>
          <a:p>
            <a:r>
              <a:rPr lang="az-Latn-AZ" sz="3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az-Latn-AZ" sz="3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aydın-</a:t>
            </a:r>
          </a:p>
          <a:p>
            <a:r>
              <a:rPr lang="az-Latn-AZ" sz="3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az-Latn-AZ" sz="3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az-Latn-AZ" sz="3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az-Latn-AZ" sz="3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lığa...</a:t>
            </a:r>
            <a:endParaRPr lang="az-Latn-AZ" sz="3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4" name="Звук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1987339979"/>
      </p:ext>
    </p:extLst>
  </p:cSld>
  <p:clrMapOvr>
    <a:masterClrMapping/>
  </p:clrMapOvr>
  <mc:AlternateContent xmlns:mc="http://schemas.openxmlformats.org/markup-compatibility/2006" xmlns:p14="http://schemas.microsoft.com/office/powerpoint/2010/main">
    <mc:Choice Requires="p14">
      <p:transition spd="slow" p14:dur="2000" advTm="16553"/>
    </mc:Choice>
    <mc:Fallback xmlns="">
      <p:transition spd="slow" advTm="165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anim calcmode="lin" valueType="num">
                                      <p:cBhvr>
                                        <p:cTn id="1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1000"/>
                                        <p:tgtEl>
                                          <p:spTgt spid="2">
                                            <p:txEl>
                                              <p:pRg st="1" end="1"/>
                                            </p:txEl>
                                          </p:spTgt>
                                        </p:tgtEl>
                                      </p:cBhvr>
                                    </p:animEffect>
                                    <p:anim calcmode="lin" valueType="num">
                                      <p:cBhvr>
                                        <p:cTn id="1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1000"/>
                                        <p:tgtEl>
                                          <p:spTgt spid="2">
                                            <p:txEl>
                                              <p:pRg st="3" end="3"/>
                                            </p:txEl>
                                          </p:spTgt>
                                        </p:tgtEl>
                                      </p:cBhvr>
                                    </p:animEffect>
                                    <p:anim calcmode="lin" valueType="num">
                                      <p:cBhvr>
                                        <p:cTn id="3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1000"/>
                                        <p:tgtEl>
                                          <p:spTgt spid="2">
                                            <p:txEl>
                                              <p:pRg st="4" end="4"/>
                                            </p:txEl>
                                          </p:spTgt>
                                        </p:tgtEl>
                                      </p:cBhvr>
                                    </p:animEffect>
                                    <p:anim calcmode="lin" valueType="num">
                                      <p:cBhvr>
                                        <p:cTn id="4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
                                            <p:txEl>
                                              <p:pRg st="5" end="5"/>
                                            </p:txEl>
                                          </p:spTgt>
                                        </p:tgtEl>
                                        <p:attrNameLst>
                                          <p:attrName>style.visibility</p:attrName>
                                        </p:attrNameLst>
                                      </p:cBhvr>
                                      <p:to>
                                        <p:strVal val="visible"/>
                                      </p:to>
                                    </p:set>
                                    <p:animEffect transition="in" filter="fade">
                                      <p:cBhvr>
                                        <p:cTn id="46" dur="1000"/>
                                        <p:tgtEl>
                                          <p:spTgt spid="2">
                                            <p:txEl>
                                              <p:pRg st="5" end="5"/>
                                            </p:txEl>
                                          </p:spTgt>
                                        </p:tgtEl>
                                      </p:cBhvr>
                                    </p:animEffect>
                                    <p:anim calcmode="lin" valueType="num">
                                      <p:cBhvr>
                                        <p:cTn id="4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
                                            <p:txEl>
                                              <p:pRg st="6" end="6"/>
                                            </p:txEl>
                                          </p:spTgt>
                                        </p:tgtEl>
                                        <p:attrNameLst>
                                          <p:attrName>style.visibility</p:attrName>
                                        </p:attrNameLst>
                                      </p:cBhvr>
                                      <p:to>
                                        <p:strVal val="visible"/>
                                      </p:to>
                                    </p:set>
                                    <p:animEffect transition="in" filter="fade">
                                      <p:cBhvr>
                                        <p:cTn id="51" dur="1000"/>
                                        <p:tgtEl>
                                          <p:spTgt spid="2">
                                            <p:txEl>
                                              <p:pRg st="6" end="6"/>
                                            </p:txEl>
                                          </p:spTgt>
                                        </p:tgtEl>
                                      </p:cBhvr>
                                    </p:animEffect>
                                    <p:anim calcmode="lin" valueType="num">
                                      <p:cBhvr>
                                        <p:cTn id="5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2">
                                            <p:txEl>
                                              <p:pRg st="7" end="7"/>
                                            </p:txEl>
                                          </p:spTgt>
                                        </p:tgtEl>
                                        <p:attrNameLst>
                                          <p:attrName>style.visibility</p:attrName>
                                        </p:attrNameLst>
                                      </p:cBhvr>
                                      <p:to>
                                        <p:strVal val="visible"/>
                                      </p:to>
                                    </p:set>
                                    <p:animEffect transition="in" filter="fade">
                                      <p:cBhvr>
                                        <p:cTn id="58" dur="1000"/>
                                        <p:tgtEl>
                                          <p:spTgt spid="2">
                                            <p:txEl>
                                              <p:pRg st="7" end="7"/>
                                            </p:txEl>
                                          </p:spTgt>
                                        </p:tgtEl>
                                      </p:cBhvr>
                                    </p:animEffect>
                                    <p:anim calcmode="lin" valueType="num">
                                      <p:cBhvr>
                                        <p:cTn id="5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2">
                                            <p:txEl>
                                              <p:pRg st="7" end="7"/>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66"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BA2_2\Pictures\mg20161219_164206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088" y="764704"/>
            <a:ext cx="3171290" cy="5215806"/>
          </a:xfrm>
          <a:prstGeom prst="rect">
            <a:avLst/>
          </a:prstGeom>
          <a:ln w="228600" cap="sq" cmpd="thickThin">
            <a:solidFill>
              <a:schemeClr val="accent6">
                <a:lumMod val="5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3568" y="2924944"/>
            <a:ext cx="4104456" cy="1631216"/>
          </a:xfrm>
          <a:prstGeom prst="rect">
            <a:avLst/>
          </a:prstGeom>
          <a:noFill/>
        </p:spPr>
        <p:txBody>
          <a:bodyPr wrap="square" rtlCol="0">
            <a:spAutoFit/>
          </a:bodyPr>
          <a:lstStyle/>
          <a:p>
            <a:r>
              <a:rPr lang="az-Latn-AZ" sz="2000" b="1" i="1" dirty="0" smtClean="0">
                <a:solidFill>
                  <a:schemeClr val="accent6">
                    <a:lumMod val="50000"/>
                  </a:schemeClr>
                </a:solidFill>
                <a:latin typeface="Times New Roman" pitchFamily="18" charset="0"/>
                <a:cs typeface="Times New Roman" pitchFamily="18" charset="0"/>
              </a:rPr>
              <a:t>Günəşi içənlərin türküsü : Nazim Hikmətin şerləri, məqalələri, Azərbaycanda onun haqqında yazılan şerlər, poemalar, məqalələr. – Bakı : Azərbaycan, 2002. – 328 s.</a:t>
            </a:r>
            <a:endParaRPr lang="az-Latn-AZ" sz="2000" b="1" i="1" dirty="0">
              <a:solidFill>
                <a:schemeClr val="accent6">
                  <a:lumMod val="50000"/>
                </a:schemeClr>
              </a:solidFill>
              <a:latin typeface="Times New Roman" pitchFamily="18" charset="0"/>
              <a:cs typeface="Times New Roman" pitchFamily="18" charset="0"/>
            </a:endParaRPr>
          </a:p>
        </p:txBody>
      </p:sp>
      <p:pic>
        <p:nvPicPr>
          <p:cNvPr id="4" name="Звук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40418685"/>
      </p:ext>
    </p:extLst>
  </p:cSld>
  <p:clrMapOvr>
    <a:masterClrMapping/>
  </p:clrMapOvr>
  <mc:AlternateContent xmlns:mc="http://schemas.openxmlformats.org/markup-compatibility/2006" xmlns:p14="http://schemas.microsoft.com/office/powerpoint/2010/main">
    <mc:Choice Requires="p14">
      <p:transition spd="slow" p14:dur="2000" advTm="16168"/>
    </mc:Choice>
    <mc:Fallback xmlns="">
      <p:transition spd="slow" advTm="161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p:cTn id="29" dur="500" fill="hold"/>
                                        <p:tgtEl>
                                          <p:spTgt spid="1026"/>
                                        </p:tgtEl>
                                        <p:attrNameLst>
                                          <p:attrName>ppt_w</p:attrName>
                                        </p:attrNameLst>
                                      </p:cBhvr>
                                      <p:tavLst>
                                        <p:tav tm="0">
                                          <p:val>
                                            <p:fltVal val="0"/>
                                          </p:val>
                                        </p:tav>
                                        <p:tav tm="100000">
                                          <p:val>
                                            <p:strVal val="#ppt_w"/>
                                          </p:val>
                                        </p:tav>
                                      </p:tavLst>
                                    </p:anim>
                                    <p:anim calcmode="lin" valueType="num">
                                      <p:cBhvr>
                                        <p:cTn id="30" dur="500" fill="hold"/>
                                        <p:tgtEl>
                                          <p:spTgt spid="1026"/>
                                        </p:tgtEl>
                                        <p:attrNameLst>
                                          <p:attrName>ppt_h</p:attrName>
                                        </p:attrNameLst>
                                      </p:cBhvr>
                                      <p:tavLst>
                                        <p:tav tm="0">
                                          <p:val>
                                            <p:fltVal val="0"/>
                                          </p:val>
                                        </p:tav>
                                        <p:tav tm="100000">
                                          <p:val>
                                            <p:strVal val="#ppt_h"/>
                                          </p:val>
                                        </p:tav>
                                      </p:tavLst>
                                    </p:anim>
                                    <p:animEffect transition="in" filter="fade">
                                      <p:cBhvr>
                                        <p:cTn id="3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2"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76672"/>
            <a:ext cx="8136904" cy="461664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az-Latn-AZ" sz="2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Dənizə dönmək istəyirəm!</a:t>
            </a:r>
          </a:p>
          <a:p>
            <a:r>
              <a:rPr lang="en-US" sz="2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az-Latn-AZ" sz="2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Mavi aynasında suların</a:t>
            </a:r>
          </a:p>
          <a:p>
            <a:r>
              <a:rPr lang="en-US" sz="2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az-Latn-AZ" sz="2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Boy verib görünmək istəyirəm!</a:t>
            </a:r>
          </a:p>
          <a:p>
            <a:r>
              <a:rPr lang="en-US" sz="2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az-Latn-AZ" sz="2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Dənizə dönmək istəyirəm!</a:t>
            </a:r>
          </a:p>
          <a:p>
            <a:r>
              <a:rPr lang="en-US" sz="2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az-Latn-AZ" sz="2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Gəmilər gedər, aydın üfüqlərə gəmilər kədər!</a:t>
            </a:r>
          </a:p>
          <a:p>
            <a:r>
              <a:rPr lang="en-US" sz="2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az-Latn-AZ" sz="2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Şərqin ağ yelkənləri şişirməz kədər,</a:t>
            </a:r>
          </a:p>
          <a:p>
            <a:r>
              <a:rPr lang="en-US" sz="2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az-Latn-AZ" sz="2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Əlbət, bir gün gəmilərdə ömrüm sona yetər</a:t>
            </a:r>
          </a:p>
          <a:p>
            <a:r>
              <a:rPr lang="en-US" sz="2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az-Latn-AZ" sz="2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Və indi ki, hamıya qismətdir bu səfər, </a:t>
            </a:r>
            <a:endParaRPr lang="en-US" sz="2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r>
              <a:rPr lang="en-US" sz="20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az-Latn-AZ" sz="2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Mən sularda batan bir işıq kimi</a:t>
            </a:r>
          </a:p>
          <a:p>
            <a:r>
              <a:rPr lang="en-US" sz="2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az-Latn-AZ" sz="2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Sularda sönmək istəyirəm!</a:t>
            </a:r>
          </a:p>
          <a:p>
            <a:r>
              <a:rPr lang="en-US" sz="2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az-Latn-AZ" sz="2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Dənizə dönmək istəyirəm!</a:t>
            </a:r>
          </a:p>
          <a:p>
            <a:r>
              <a:rPr lang="en-US" sz="2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az-Latn-AZ" sz="2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Dənizə dönmək istəyirəm!</a:t>
            </a:r>
          </a:p>
          <a:p>
            <a:endParaRPr lang="az-Latn-AZ"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Звук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3679839964"/>
      </p:ext>
    </p:extLst>
  </p:cSld>
  <p:clrMapOvr>
    <a:masterClrMapping/>
  </p:clrMapOvr>
  <mc:AlternateContent xmlns:mc="http://schemas.openxmlformats.org/markup-compatibility/2006" xmlns:p14="http://schemas.microsoft.com/office/powerpoint/2010/main">
    <mc:Choice Requires="p14">
      <p:transition spd="slow" p14:dur="2000" advTm="33769"/>
    </mc:Choice>
    <mc:Fallback xmlns="">
      <p:transition spd="slow" advTm="337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wheel(1)">
                                      <p:cBhvr>
                                        <p:cTn id="11" dur="2000"/>
                                        <p:tgtEl>
                                          <p:spTgt spid="2">
                                            <p:txEl>
                                              <p:pRg st="2" end="2"/>
                                            </p:txEl>
                                          </p:spTgt>
                                        </p:tgtEl>
                                      </p:cBhvr>
                                    </p:animEffect>
                                  </p:childTnLst>
                                </p:cTn>
                              </p:par>
                              <p:par>
                                <p:cTn id="12" presetID="21" presetClass="entr" presetSubtype="1" fill="hold" nodeType="with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wheel(1)">
                                      <p:cBhvr>
                                        <p:cTn id="14" dur="2000"/>
                                        <p:tgtEl>
                                          <p:spTgt spid="2">
                                            <p:txEl>
                                              <p:pRg st="3" end="3"/>
                                            </p:txEl>
                                          </p:spTgt>
                                        </p:tgtEl>
                                      </p:cBhvr>
                                    </p:animEffect>
                                  </p:childTnLst>
                                </p:cTn>
                              </p:par>
                              <p:par>
                                <p:cTn id="15" presetID="21" presetClass="entr" presetSubtype="1"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heel(1)">
                                      <p:cBhvr>
                                        <p:cTn id="17" dur="2000"/>
                                        <p:tgtEl>
                                          <p:spTgt spid="2">
                                            <p:txEl>
                                              <p:pRg st="4" end="4"/>
                                            </p:txEl>
                                          </p:spTgt>
                                        </p:tgtEl>
                                      </p:cBhvr>
                                    </p:animEffect>
                                  </p:childTnLst>
                                </p:cTn>
                              </p:par>
                              <p:par>
                                <p:cTn id="18" presetID="21" presetClass="entr" presetSubtype="1" fill="hold"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wheel(1)">
                                      <p:cBhvr>
                                        <p:cTn id="20" dur="2000"/>
                                        <p:tgtEl>
                                          <p:spTgt spid="2">
                                            <p:txEl>
                                              <p:pRg st="5" end="5"/>
                                            </p:txEl>
                                          </p:spTgt>
                                        </p:tgtEl>
                                      </p:cBhvr>
                                    </p:animEffect>
                                  </p:childTnLst>
                                </p:cTn>
                              </p:par>
                              <p:par>
                                <p:cTn id="21" presetID="21" presetClass="entr" presetSubtype="1"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wheel(1)">
                                      <p:cBhvr>
                                        <p:cTn id="23" dur="2000"/>
                                        <p:tgtEl>
                                          <p:spTgt spid="2">
                                            <p:txEl>
                                              <p:pRg st="6" end="6"/>
                                            </p:txEl>
                                          </p:spTgt>
                                        </p:tgtEl>
                                      </p:cBhvr>
                                    </p:animEffect>
                                  </p:childTnLst>
                                </p:cTn>
                              </p:par>
                              <p:par>
                                <p:cTn id="24" presetID="21" presetClass="entr" presetSubtype="1"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wheel(1)">
                                      <p:cBhvr>
                                        <p:cTn id="26" dur="2000"/>
                                        <p:tgtEl>
                                          <p:spTgt spid="2">
                                            <p:txEl>
                                              <p:pRg st="7" end="7"/>
                                            </p:txEl>
                                          </p:spTgt>
                                        </p:tgtEl>
                                      </p:cBhvr>
                                    </p:animEffect>
                                  </p:childTnLst>
                                </p:cTn>
                              </p:par>
                              <p:par>
                                <p:cTn id="27" presetID="21" presetClass="entr" presetSubtype="1"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wheel(1)">
                                      <p:cBhvr>
                                        <p:cTn id="29" dur="2000"/>
                                        <p:tgtEl>
                                          <p:spTgt spid="2">
                                            <p:txEl>
                                              <p:pRg st="8" end="8"/>
                                            </p:txEl>
                                          </p:spTgt>
                                        </p:tgtEl>
                                      </p:cBhvr>
                                    </p:animEffect>
                                  </p:childTnLst>
                                </p:cTn>
                              </p:par>
                              <p:par>
                                <p:cTn id="30" presetID="21" presetClass="entr" presetSubtype="1" fill="hold" nodeType="with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wheel(1)">
                                      <p:cBhvr>
                                        <p:cTn id="32" dur="2000"/>
                                        <p:tgtEl>
                                          <p:spTgt spid="2">
                                            <p:txEl>
                                              <p:pRg st="9" end="9"/>
                                            </p:txEl>
                                          </p:spTgt>
                                        </p:tgtEl>
                                      </p:cBhvr>
                                    </p:animEffect>
                                  </p:childTnLst>
                                </p:cTn>
                              </p:par>
                              <p:par>
                                <p:cTn id="33" presetID="21" presetClass="entr" presetSubtype="1" fill="hold"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Effect transition="in" filter="wheel(1)">
                                      <p:cBhvr>
                                        <p:cTn id="35" dur="2000"/>
                                        <p:tgtEl>
                                          <p:spTgt spid="2">
                                            <p:txEl>
                                              <p:pRg st="10" end="10"/>
                                            </p:txEl>
                                          </p:spTgt>
                                        </p:tgtEl>
                                      </p:cBhvr>
                                    </p:animEffect>
                                  </p:childTnLst>
                                </p:cTn>
                              </p:par>
                              <p:par>
                                <p:cTn id="36" presetID="21" presetClass="entr" presetSubtype="1" fill="hold" nodeType="withEffect">
                                  <p:stCondLst>
                                    <p:cond delay="0"/>
                                  </p:stCondLst>
                                  <p:childTnLst>
                                    <p:set>
                                      <p:cBhvr>
                                        <p:cTn id="37" dur="1" fill="hold">
                                          <p:stCondLst>
                                            <p:cond delay="0"/>
                                          </p:stCondLst>
                                        </p:cTn>
                                        <p:tgtEl>
                                          <p:spTgt spid="2">
                                            <p:txEl>
                                              <p:pRg st="11" end="11"/>
                                            </p:txEl>
                                          </p:spTgt>
                                        </p:tgtEl>
                                        <p:attrNameLst>
                                          <p:attrName>style.visibility</p:attrName>
                                        </p:attrNameLst>
                                      </p:cBhvr>
                                      <p:to>
                                        <p:strVal val="visible"/>
                                      </p:to>
                                    </p:set>
                                    <p:animEffect transition="in" filter="wheel(1)">
                                      <p:cBhvr>
                                        <p:cTn id="38" dur="2000"/>
                                        <p:tgtEl>
                                          <p:spTgt spid="2">
                                            <p:txEl>
                                              <p:pRg st="11" end="11"/>
                                            </p:txEl>
                                          </p:spTgt>
                                        </p:tgtEl>
                                      </p:cBhvr>
                                    </p:animEffect>
                                  </p:childTnLst>
                                </p:cTn>
                              </p:par>
                              <p:par>
                                <p:cTn id="39" presetID="21" presetClass="entr" presetSubtype="1" fill="hold" nodeType="withEffect">
                                  <p:stCondLst>
                                    <p:cond delay="0"/>
                                  </p:stCondLst>
                                  <p:childTnLst>
                                    <p:set>
                                      <p:cBhvr>
                                        <p:cTn id="40" dur="1" fill="hold">
                                          <p:stCondLst>
                                            <p:cond delay="0"/>
                                          </p:stCondLst>
                                        </p:cTn>
                                        <p:tgtEl>
                                          <p:spTgt spid="2">
                                            <p:txEl>
                                              <p:pRg st="12" end="12"/>
                                            </p:txEl>
                                          </p:spTgt>
                                        </p:tgtEl>
                                        <p:attrNameLst>
                                          <p:attrName>style.visibility</p:attrName>
                                        </p:attrNameLst>
                                      </p:cBhvr>
                                      <p:to>
                                        <p:strVal val="visible"/>
                                      </p:to>
                                    </p:set>
                                    <p:animEffect transition="in" filter="wheel(1)">
                                      <p:cBhvr>
                                        <p:cTn id="41" dur="2000"/>
                                        <p:tgtEl>
                                          <p:spTgt spid="2">
                                            <p:txEl>
                                              <p:pRg st="12" end="12"/>
                                            </p:txEl>
                                          </p:spTgt>
                                        </p:tgtEl>
                                      </p:cBhvr>
                                    </p:animEffect>
                                  </p:childTnLst>
                                </p:cTn>
                              </p:par>
                              <p:par>
                                <p:cTn id="42" presetID="21" presetClass="entr" presetSubtype="1" fill="hold" nodeType="withEffect">
                                  <p:stCondLst>
                                    <p:cond delay="0"/>
                                  </p:stCondLst>
                                  <p:childTnLst>
                                    <p:set>
                                      <p:cBhvr>
                                        <p:cTn id="43" dur="1" fill="hold">
                                          <p:stCondLst>
                                            <p:cond delay="0"/>
                                          </p:stCondLst>
                                        </p:cTn>
                                        <p:tgtEl>
                                          <p:spTgt spid="2">
                                            <p:txEl>
                                              <p:pRg st="13" end="13"/>
                                            </p:txEl>
                                          </p:spTgt>
                                        </p:tgtEl>
                                        <p:attrNameLst>
                                          <p:attrName>style.visibility</p:attrName>
                                        </p:attrNameLst>
                                      </p:cBhvr>
                                      <p:to>
                                        <p:strVal val="visible"/>
                                      </p:to>
                                    </p:set>
                                    <p:animEffect transition="in" filter="wheel(1)">
                                      <p:cBhvr>
                                        <p:cTn id="44" dur="20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5"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2636912"/>
            <a:ext cx="72008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z-Latn-AZ"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ƏSƏRLƏRİ</a:t>
            </a:r>
            <a:endParaRPr lang="az-Latn-AZ"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3" name="Звук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991856916"/>
      </p:ext>
    </p:extLst>
  </p:cSld>
  <p:clrMapOvr>
    <a:masterClrMapping/>
  </p:clrMapOvr>
  <mc:AlternateContent xmlns:mc="http://schemas.openxmlformats.org/markup-compatibility/2006" xmlns:p14="http://schemas.microsoft.com/office/powerpoint/2010/main">
    <mc:Choice Requires="p14">
      <p:transition spd="slow" p14:dur="2000" advTm="4038"/>
    </mc:Choice>
    <mc:Fallback xmlns="">
      <p:transition spd="slow" advTm="40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BA2_2\Desktop\n.h\mg20161219_1421427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836712"/>
            <a:ext cx="2736303" cy="4680520"/>
          </a:xfrm>
          <a:prstGeom prst="rect">
            <a:avLst/>
          </a:prstGeom>
          <a:ln w="88900" cap="sq" cmpd="thickThin">
            <a:solidFill>
              <a:srgbClr val="C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03848" y="908720"/>
            <a:ext cx="4752528" cy="4801314"/>
          </a:xfrm>
          <a:prstGeom prst="rect">
            <a:avLst/>
          </a:prstGeom>
          <a:noFill/>
        </p:spPr>
        <p:txBody>
          <a:bodyPr wrap="square" rtlCol="0">
            <a:spAutoFit/>
          </a:bodyPr>
          <a:lstStyle/>
          <a:p>
            <a:r>
              <a:rPr lang="az-Latn-AZ" b="1" i="1" dirty="0">
                <a:solidFill>
                  <a:srgbClr val="C00000"/>
                </a:solidFill>
                <a:latin typeface="Times New Roman" pitchFamily="18" charset="0"/>
                <a:cs typeface="Times New Roman" pitchFamily="18" charset="0"/>
              </a:rPr>
              <a:t>Seçilmiş əsərləri : poeziya. - Bakı : Çaşıoğlu, 2007. - 264 s. : portr. </a:t>
            </a:r>
            <a:r>
              <a:rPr lang="az-Latn-AZ" b="1" i="1" dirty="0" smtClean="0">
                <a:solidFill>
                  <a:srgbClr val="C00000"/>
                </a:solidFill>
                <a:latin typeface="Times New Roman" pitchFamily="18" charset="0"/>
                <a:cs typeface="Times New Roman" pitchFamily="18" charset="0"/>
              </a:rPr>
              <a:t> </a:t>
            </a:r>
            <a:r>
              <a:rPr lang="az-Latn-AZ" b="1" i="1" dirty="0">
                <a:solidFill>
                  <a:srgbClr val="C00000"/>
                </a:solidFill>
                <a:latin typeface="Times New Roman" pitchFamily="18" charset="0"/>
                <a:cs typeface="Times New Roman" pitchFamily="18" charset="0"/>
              </a:rPr>
              <a:t>- (Dünya Ədəbiyyatı). </a:t>
            </a:r>
          </a:p>
          <a:p>
            <a:r>
              <a:rPr lang="az-Latn-AZ" b="1" i="1" dirty="0">
                <a:solidFill>
                  <a:srgbClr val="C00000"/>
                </a:solidFill>
                <a:latin typeface="Times New Roman" pitchFamily="18" charset="0"/>
                <a:cs typeface="Times New Roman" pitchFamily="18" charset="0"/>
              </a:rPr>
              <a:t>Kitabda seçilmiş şeirlər </a:t>
            </a:r>
            <a:r>
              <a:rPr lang="az-Latn-AZ" b="1" i="1" dirty="0" smtClean="0">
                <a:solidFill>
                  <a:srgbClr val="C00000"/>
                </a:solidFill>
                <a:latin typeface="Times New Roman" pitchFamily="18" charset="0"/>
                <a:cs typeface="Times New Roman" pitchFamily="18" charset="0"/>
              </a:rPr>
              <a:t>toplanıb.</a:t>
            </a:r>
            <a:endParaRPr lang="az-Latn-AZ" b="1" i="1" dirty="0">
              <a:solidFill>
                <a:srgbClr val="C00000"/>
              </a:solidFill>
              <a:latin typeface="Times New Roman" pitchFamily="18" charset="0"/>
              <a:cs typeface="Times New Roman" pitchFamily="18" charset="0"/>
            </a:endParaRPr>
          </a:p>
          <a:p>
            <a:endParaRPr lang="az-Latn-AZ" b="1" i="1" dirty="0" smtClean="0">
              <a:solidFill>
                <a:srgbClr val="C00000"/>
              </a:solidFill>
              <a:latin typeface="Times New Roman" pitchFamily="18" charset="0"/>
              <a:cs typeface="Times New Roman" pitchFamily="18" charset="0"/>
            </a:endParaRPr>
          </a:p>
          <a:p>
            <a:r>
              <a:rPr lang="az-Latn-AZ" b="1" i="1" dirty="0" smtClean="0">
                <a:solidFill>
                  <a:srgbClr val="C00000"/>
                </a:solidFill>
                <a:latin typeface="Times New Roman" pitchFamily="18" charset="0"/>
                <a:cs typeface="Times New Roman" pitchFamily="18" charset="0"/>
              </a:rPr>
              <a:t>Şeirlər </a:t>
            </a:r>
            <a:r>
              <a:rPr lang="az-Latn-AZ" b="1" i="1" dirty="0">
                <a:solidFill>
                  <a:srgbClr val="C00000"/>
                </a:solidFill>
                <a:latin typeface="Times New Roman" pitchFamily="18" charset="0"/>
                <a:cs typeface="Times New Roman" pitchFamily="18" charset="0"/>
              </a:rPr>
              <a:t>yazıram</a:t>
            </a:r>
          </a:p>
          <a:p>
            <a:r>
              <a:rPr lang="az-Latn-AZ" b="1" i="1" dirty="0">
                <a:solidFill>
                  <a:srgbClr val="C00000"/>
                </a:solidFill>
                <a:latin typeface="Times New Roman" pitchFamily="18" charset="0"/>
                <a:cs typeface="Times New Roman" pitchFamily="18" charset="0"/>
              </a:rPr>
              <a:t>	çap olunmur, -</a:t>
            </a:r>
          </a:p>
          <a:p>
            <a:r>
              <a:rPr lang="az-Latn-AZ" b="1" i="1" dirty="0">
                <a:solidFill>
                  <a:srgbClr val="C00000"/>
                </a:solidFill>
                <a:latin typeface="Times New Roman" pitchFamily="18" charset="0"/>
                <a:cs typeface="Times New Roman" pitchFamily="18" charset="0"/>
              </a:rPr>
              <a:t>		çap ediləcək amma.</a:t>
            </a:r>
          </a:p>
          <a:p>
            <a:r>
              <a:rPr lang="az-Latn-AZ" b="1" i="1" dirty="0">
                <a:solidFill>
                  <a:srgbClr val="C00000"/>
                </a:solidFill>
                <a:latin typeface="Times New Roman" pitchFamily="18" charset="0"/>
                <a:cs typeface="Times New Roman" pitchFamily="18" charset="0"/>
              </a:rPr>
              <a:t>Bir məktub gözləyirəm müjdəli, </a:t>
            </a:r>
          </a:p>
          <a:p>
            <a:r>
              <a:rPr lang="az-Latn-AZ" b="1" i="1" dirty="0">
                <a:solidFill>
                  <a:srgbClr val="C00000"/>
                </a:solidFill>
                <a:latin typeface="Times New Roman" pitchFamily="18" charset="0"/>
                <a:cs typeface="Times New Roman" pitchFamily="18" charset="0"/>
              </a:rPr>
              <a:t>bəlkə də öldüyüm gün gəldi, </a:t>
            </a:r>
          </a:p>
          <a:p>
            <a:r>
              <a:rPr lang="az-Latn-AZ" b="1" i="1" dirty="0">
                <a:solidFill>
                  <a:srgbClr val="C00000"/>
                </a:solidFill>
                <a:latin typeface="Times New Roman" pitchFamily="18" charset="0"/>
                <a:cs typeface="Times New Roman" pitchFamily="18" charset="0"/>
              </a:rPr>
              <a:t>		mütləqa gələcək amma.</a:t>
            </a:r>
          </a:p>
          <a:p>
            <a:r>
              <a:rPr lang="az-Latn-AZ" b="1" i="1" dirty="0">
                <a:solidFill>
                  <a:srgbClr val="C00000"/>
                </a:solidFill>
                <a:latin typeface="Times New Roman" pitchFamily="18" charset="0"/>
                <a:cs typeface="Times New Roman" pitchFamily="18" charset="0"/>
              </a:rPr>
              <a:t>Nə dövlət, nə pul...</a:t>
            </a:r>
          </a:p>
          <a:p>
            <a:r>
              <a:rPr lang="az-Latn-AZ" b="1" i="1" dirty="0">
                <a:solidFill>
                  <a:srgbClr val="C00000"/>
                </a:solidFill>
                <a:latin typeface="Times New Roman" pitchFamily="18" charset="0"/>
                <a:cs typeface="Times New Roman" pitchFamily="18" charset="0"/>
              </a:rPr>
              <a:t>	İnsanın əmrindədir dünya.</a:t>
            </a:r>
          </a:p>
          <a:p>
            <a:r>
              <a:rPr lang="az-Latn-AZ" b="1" i="1" dirty="0">
                <a:solidFill>
                  <a:srgbClr val="C00000"/>
                </a:solidFill>
                <a:latin typeface="Times New Roman" pitchFamily="18" charset="0"/>
                <a:cs typeface="Times New Roman" pitchFamily="18" charset="0"/>
              </a:rPr>
              <a:t>Bəlkə də yüz il sonra, </a:t>
            </a:r>
          </a:p>
          <a:p>
            <a:r>
              <a:rPr lang="az-Latn-AZ" b="1" i="1" dirty="0">
                <a:solidFill>
                  <a:srgbClr val="C00000"/>
                </a:solidFill>
                <a:latin typeface="Times New Roman" pitchFamily="18" charset="0"/>
                <a:cs typeface="Times New Roman" pitchFamily="18" charset="0"/>
              </a:rPr>
              <a:t>		olsun</a:t>
            </a:r>
          </a:p>
          <a:p>
            <a:r>
              <a:rPr lang="az-Latn-AZ" b="1" i="1" dirty="0">
                <a:solidFill>
                  <a:srgbClr val="C00000"/>
                </a:solidFill>
                <a:latin typeface="Times New Roman" pitchFamily="18" charset="0"/>
                <a:cs typeface="Times New Roman" pitchFamily="18" charset="0"/>
              </a:rPr>
              <a:t>			mütləqa bu belə olacaq amma</a:t>
            </a:r>
          </a:p>
          <a:p>
            <a:endParaRPr lang="az-Latn-AZ" dirty="0">
              <a:latin typeface="Times New Roman" pitchFamily="18" charset="0"/>
              <a:cs typeface="Times New Roman" pitchFamily="18" charset="0"/>
            </a:endParaRPr>
          </a:p>
        </p:txBody>
      </p:sp>
      <p:pic>
        <p:nvPicPr>
          <p:cNvPr id="4" name="Звук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1044872952"/>
      </p:ext>
    </p:extLst>
  </p:cSld>
  <p:clrMapOvr>
    <a:masterClrMapping/>
  </p:clrMapOvr>
  <mc:AlternateContent xmlns:mc="http://schemas.openxmlformats.org/markup-compatibility/2006" xmlns:p14="http://schemas.microsoft.com/office/powerpoint/2010/main">
    <mc:Choice Requires="p14">
      <p:transition spd="slow" p14:dur="2000" advTm="30758"/>
    </mc:Choice>
    <mc:Fallback xmlns="">
      <p:transition spd="slow" advTm="307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2000"/>
                                        <p:tgtEl>
                                          <p:spTgt spid="1026"/>
                                        </p:tgtEl>
                                      </p:cBhvr>
                                    </p:animEffect>
                                    <p:anim calcmode="lin" valueType="num">
                                      <p:cBhvr>
                                        <p:cTn id="12" dur="2000" fill="hold"/>
                                        <p:tgtEl>
                                          <p:spTgt spid="1026"/>
                                        </p:tgtEl>
                                        <p:attrNameLst>
                                          <p:attrName>ppt_w</p:attrName>
                                        </p:attrNameLst>
                                      </p:cBhvr>
                                      <p:tavLst>
                                        <p:tav tm="0" fmla="#ppt_w*sin(2.5*pi*$)">
                                          <p:val>
                                            <p:fltVal val="0"/>
                                          </p:val>
                                        </p:tav>
                                        <p:tav tm="100000">
                                          <p:val>
                                            <p:fltVal val="1"/>
                                          </p:val>
                                        </p:tav>
                                      </p:tavLst>
                                    </p:anim>
                                    <p:anim calcmode="lin" valueType="num">
                                      <p:cBhvr>
                                        <p:cTn id="13"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par>
                                <p:cTn id="21" presetID="53" presetClass="entr" presetSubtype="16"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
                                            <p:txEl>
                                              <p:pRg st="1" end="1"/>
                                            </p:txEl>
                                          </p:spTgt>
                                        </p:tgtEl>
                                      </p:cBhvr>
                                    </p:animEffect>
                                  </p:childTnLst>
                                </p:cTn>
                              </p:par>
                              <p:par>
                                <p:cTn id="26" presetID="53" presetClass="entr" presetSubtype="16"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par>
                                <p:cTn id="31" presetID="53" presetClass="entr" presetSubtype="16"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3">
                                            <p:txEl>
                                              <p:pRg st="4" end="4"/>
                                            </p:txEl>
                                          </p:spTgt>
                                        </p:tgtEl>
                                      </p:cBhvr>
                                    </p:animEffect>
                                  </p:childTnLst>
                                </p:cTn>
                              </p:par>
                              <p:par>
                                <p:cTn id="36" presetID="53" presetClass="entr" presetSubtype="16"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0" dur="500"/>
                                        <p:tgtEl>
                                          <p:spTgt spid="3">
                                            <p:txEl>
                                              <p:pRg st="5" end="5"/>
                                            </p:txEl>
                                          </p:spTgt>
                                        </p:tgtEl>
                                      </p:cBhvr>
                                    </p:animEffect>
                                  </p:childTnLst>
                                </p:cTn>
                              </p:par>
                              <p:par>
                                <p:cTn id="41" presetID="53" presetClass="entr" presetSubtype="16"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5" dur="500"/>
                                        <p:tgtEl>
                                          <p:spTgt spid="3">
                                            <p:txEl>
                                              <p:pRg st="6" end="6"/>
                                            </p:txEl>
                                          </p:spTgt>
                                        </p:tgtEl>
                                      </p:cBhvr>
                                    </p:animEffect>
                                  </p:childTnLst>
                                </p:cTn>
                              </p:par>
                              <p:par>
                                <p:cTn id="46" presetID="53" presetClass="entr" presetSubtype="16"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p:cTn id="4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0" dur="500"/>
                                        <p:tgtEl>
                                          <p:spTgt spid="3">
                                            <p:txEl>
                                              <p:pRg st="7" end="7"/>
                                            </p:txEl>
                                          </p:spTgt>
                                        </p:tgtEl>
                                      </p:cBhvr>
                                    </p:animEffect>
                                  </p:childTnLst>
                                </p:cTn>
                              </p:par>
                              <p:par>
                                <p:cTn id="51" presetID="53" presetClass="entr" presetSubtype="16"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p:cTn id="5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5" dur="500"/>
                                        <p:tgtEl>
                                          <p:spTgt spid="3">
                                            <p:txEl>
                                              <p:pRg st="8" end="8"/>
                                            </p:txEl>
                                          </p:spTgt>
                                        </p:tgtEl>
                                      </p:cBhvr>
                                    </p:animEffect>
                                  </p:childTnLst>
                                </p:cTn>
                              </p:par>
                              <p:par>
                                <p:cTn id="56" presetID="53" presetClass="entr" presetSubtype="16" fill="hold" nodeType="with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 calcmode="lin" valueType="num">
                                      <p:cBhvr>
                                        <p:cTn id="58"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9"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0" dur="500"/>
                                        <p:tgtEl>
                                          <p:spTgt spid="3">
                                            <p:txEl>
                                              <p:pRg st="9" end="9"/>
                                            </p:txEl>
                                          </p:spTgt>
                                        </p:tgtEl>
                                      </p:cBhvr>
                                    </p:animEffect>
                                  </p:childTnLst>
                                </p:cTn>
                              </p:par>
                              <p:par>
                                <p:cTn id="61" presetID="53" presetClass="entr" presetSubtype="16" fill="hold" nodeType="with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 calcmode="lin" valueType="num">
                                      <p:cBhvr>
                                        <p:cTn id="63"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65" dur="500"/>
                                        <p:tgtEl>
                                          <p:spTgt spid="3">
                                            <p:txEl>
                                              <p:pRg st="10" end="10"/>
                                            </p:txEl>
                                          </p:spTgt>
                                        </p:tgtEl>
                                      </p:cBhvr>
                                    </p:animEffect>
                                  </p:childTnLst>
                                </p:cTn>
                              </p:par>
                              <p:par>
                                <p:cTn id="66" presetID="53" presetClass="entr" presetSubtype="16" fill="hold" nodeType="with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 calcmode="lin" valueType="num">
                                      <p:cBhvr>
                                        <p:cTn id="68"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69"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70" dur="500"/>
                                        <p:tgtEl>
                                          <p:spTgt spid="3">
                                            <p:txEl>
                                              <p:pRg st="11" end="11"/>
                                            </p:txEl>
                                          </p:spTgt>
                                        </p:tgtEl>
                                      </p:cBhvr>
                                    </p:animEffect>
                                  </p:childTnLst>
                                </p:cTn>
                              </p:par>
                              <p:par>
                                <p:cTn id="71" presetID="53" presetClass="entr" presetSubtype="16" fill="hold" nodeType="with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 calcmode="lin" valueType="num">
                                      <p:cBhvr>
                                        <p:cTn id="73"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74"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75" dur="500"/>
                                        <p:tgtEl>
                                          <p:spTgt spid="3">
                                            <p:txEl>
                                              <p:pRg st="12" end="12"/>
                                            </p:txEl>
                                          </p:spTgt>
                                        </p:tgtEl>
                                      </p:cBhvr>
                                    </p:animEffect>
                                  </p:childTnLst>
                                </p:cTn>
                              </p:par>
                              <p:par>
                                <p:cTn id="76" presetID="53" presetClass="entr" presetSubtype="16" fill="hold" nodeType="withEffect">
                                  <p:stCondLst>
                                    <p:cond delay="0"/>
                                  </p:stCondLst>
                                  <p:childTnLst>
                                    <p:set>
                                      <p:cBhvr>
                                        <p:cTn id="77" dur="1" fill="hold">
                                          <p:stCondLst>
                                            <p:cond delay="0"/>
                                          </p:stCondLst>
                                        </p:cTn>
                                        <p:tgtEl>
                                          <p:spTgt spid="3">
                                            <p:txEl>
                                              <p:pRg st="13" end="13"/>
                                            </p:txEl>
                                          </p:spTgt>
                                        </p:tgtEl>
                                        <p:attrNameLst>
                                          <p:attrName>style.visibility</p:attrName>
                                        </p:attrNameLst>
                                      </p:cBhvr>
                                      <p:to>
                                        <p:strVal val="visible"/>
                                      </p:to>
                                    </p:set>
                                    <p:anim calcmode="lin" valueType="num">
                                      <p:cBhvr>
                                        <p:cTn id="78"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79"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80"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81"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BA2_2\Desktop\n.h\mg20161219_1432437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104" y="980728"/>
            <a:ext cx="2880320" cy="4549864"/>
          </a:xfrm>
          <a:prstGeom prst="rect">
            <a:avLst/>
          </a:prstGeom>
          <a:solidFill>
            <a:srgbClr val="000000">
              <a:shade val="95000"/>
            </a:srgbClr>
          </a:solidFill>
          <a:ln w="444500" cap="sq">
            <a:solidFill>
              <a:srgbClr val="D60093"/>
            </a:solidFill>
            <a:miter lim="800000"/>
          </a:ln>
          <a:effectLst>
            <a:outerShdw blurRad="254000" dist="190500" dir="2700000" sy="90000" algn="bl" rotWithShape="0">
              <a:srgbClr val="000000">
                <a:alpha val="40000"/>
              </a:srgbClr>
            </a:outerShdw>
          </a:effectLst>
          <a:extLst/>
        </p:spPr>
      </p:pic>
      <p:sp>
        <p:nvSpPr>
          <p:cNvPr id="2" name="TextBox 1"/>
          <p:cNvSpPr txBox="1"/>
          <p:nvPr/>
        </p:nvSpPr>
        <p:spPr>
          <a:xfrm>
            <a:off x="395536" y="836712"/>
            <a:ext cx="4680520" cy="5078313"/>
          </a:xfrm>
          <a:prstGeom prst="rect">
            <a:avLst/>
          </a:prstGeom>
          <a:noFill/>
        </p:spPr>
        <p:txBody>
          <a:bodyPr wrap="square" rtlCol="0">
            <a:spAutoFit/>
          </a:bodyPr>
          <a:lstStyle/>
          <a:p>
            <a:r>
              <a:rPr lang="az-Latn-AZ" b="1" i="1" dirty="0">
                <a:solidFill>
                  <a:srgbClr val="D60093"/>
                </a:solidFill>
                <a:latin typeface="Times New Roman" pitchFamily="18" charset="0"/>
                <a:cs typeface="Times New Roman" pitchFamily="18" charset="0"/>
              </a:rPr>
              <a:t>Seçilmiş əsərləri : </a:t>
            </a:r>
            <a:r>
              <a:rPr lang="az-Latn-AZ" b="1" i="1" dirty="0" smtClean="0">
                <a:solidFill>
                  <a:srgbClr val="D60093"/>
                </a:solidFill>
                <a:latin typeface="Times New Roman" pitchFamily="18" charset="0"/>
                <a:cs typeface="Times New Roman" pitchFamily="18" charset="0"/>
              </a:rPr>
              <a:t>poeziya</a:t>
            </a:r>
            <a:r>
              <a:rPr lang="az-Latn-AZ" b="1" i="1" dirty="0">
                <a:solidFill>
                  <a:srgbClr val="D60093"/>
                </a:solidFill>
                <a:latin typeface="Times New Roman" pitchFamily="18" charset="0"/>
                <a:cs typeface="Times New Roman" pitchFamily="18" charset="0"/>
              </a:rPr>
              <a:t>. </a:t>
            </a:r>
            <a:r>
              <a:rPr lang="az-Latn-AZ" b="1" i="1" dirty="0" smtClean="0">
                <a:solidFill>
                  <a:srgbClr val="D60093"/>
                </a:solidFill>
                <a:latin typeface="Times New Roman" pitchFamily="18" charset="0"/>
                <a:cs typeface="Times New Roman" pitchFamily="18" charset="0"/>
              </a:rPr>
              <a:t> </a:t>
            </a:r>
            <a:r>
              <a:rPr lang="az-Latn-AZ" b="1" i="1" dirty="0">
                <a:solidFill>
                  <a:srgbClr val="D60093"/>
                </a:solidFill>
                <a:latin typeface="Times New Roman" pitchFamily="18" charset="0"/>
                <a:cs typeface="Times New Roman" pitchFamily="18" charset="0"/>
              </a:rPr>
              <a:t>- Bakı : Şərq-Qərb, 2009. - 520 s. </a:t>
            </a:r>
            <a:endParaRPr lang="az-Latn-AZ" b="1" i="1" dirty="0" smtClean="0">
              <a:solidFill>
                <a:srgbClr val="D60093"/>
              </a:solidFill>
              <a:latin typeface="Times New Roman" pitchFamily="18" charset="0"/>
              <a:cs typeface="Times New Roman" pitchFamily="18" charset="0"/>
            </a:endParaRPr>
          </a:p>
          <a:p>
            <a:r>
              <a:rPr lang="az-Latn-AZ" b="1" i="1" dirty="0" smtClean="0">
                <a:solidFill>
                  <a:srgbClr val="D60093"/>
                </a:solidFill>
                <a:latin typeface="Times New Roman" pitchFamily="18" charset="0"/>
                <a:cs typeface="Times New Roman" pitchFamily="18" charset="0"/>
              </a:rPr>
              <a:t>Türk dünyası və XX əsr dünya ədəbiyyatının ən böyük şairlərindən biri olan Nazim Hikmət (1902-1963) Türkiyə, Azərbaycan, başqa türk və Şərq xalqlarının poeziyasına misilsiz təsir göstərmiş, şeirdə yeni yollar açmış novator sənətkar, əsrin klassikidir.</a:t>
            </a:r>
          </a:p>
          <a:p>
            <a:r>
              <a:rPr lang="az-Latn-AZ" b="1" i="1" dirty="0" smtClean="0">
                <a:solidFill>
                  <a:srgbClr val="D60093"/>
                </a:solidFill>
                <a:latin typeface="Times New Roman" pitchFamily="18" charset="0"/>
                <a:cs typeface="Times New Roman" pitchFamily="18" charset="0"/>
              </a:rPr>
              <a:t>Ustad Nazimin təqdim olunan kitabda toplanmış əsərlərində bir ölkə, bir xalq nəfəs alır. Bu həbsxanalı, qürbətli, həsrətli həyat şeirlərində yer üzünün hər bir adamının sevinci, kədəri, arzusu, ümidi var. Nazim şeirinin yaddaşında yalnız bir xalqın yox, bütün insanlığın ağrılı-acılı tarixi yaşayır.</a:t>
            </a:r>
          </a:p>
          <a:p>
            <a:r>
              <a:rPr lang="az-Latn-AZ" b="1" i="1" dirty="0" smtClean="0">
                <a:solidFill>
                  <a:srgbClr val="D60093"/>
                </a:solidFill>
                <a:latin typeface="Times New Roman" pitchFamily="18" charset="0"/>
                <a:cs typeface="Times New Roman" pitchFamily="18" charset="0"/>
              </a:rPr>
              <a:t>Kitaba tanınmış dramaturqun Azərbaycan teatr səhnəsində dəfələrlə tamaşaya qoyulmuş bir sıra pyesləri də daxil edilmişdir.</a:t>
            </a:r>
            <a:endParaRPr lang="az-Latn-AZ" b="1" i="1" dirty="0">
              <a:solidFill>
                <a:srgbClr val="D60093"/>
              </a:solidFill>
              <a:latin typeface="Times New Roman" pitchFamily="18" charset="0"/>
              <a:cs typeface="Times New Roman" pitchFamily="18" charset="0"/>
            </a:endParaRPr>
          </a:p>
        </p:txBody>
      </p:sp>
      <p:pic>
        <p:nvPicPr>
          <p:cNvPr id="4" name="Звук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2677954457"/>
      </p:ext>
    </p:extLst>
  </p:cSld>
  <p:clrMapOvr>
    <a:masterClrMapping/>
  </p:clrMapOvr>
  <mc:AlternateContent xmlns:mc="http://schemas.openxmlformats.org/markup-compatibility/2006" xmlns:p14="http://schemas.microsoft.com/office/powerpoint/2010/main">
    <mc:Choice Requires="p14">
      <p:transition spd="slow" p14:dur="2000" advTm="43134"/>
    </mc:Choice>
    <mc:Fallback xmlns="">
      <p:transition spd="slow" advTm="431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circle(in)">
                                      <p:cBhvr>
                                        <p:cTn id="11" dur="2000"/>
                                        <p:tgtEl>
                                          <p:spTgt spid="2">
                                            <p:txEl>
                                              <p:pRg st="0" end="0"/>
                                            </p:txEl>
                                          </p:spTgt>
                                        </p:tgtEl>
                                      </p:cBhvr>
                                    </p:animEffect>
                                  </p:childTnLst>
                                </p:cTn>
                              </p:par>
                              <p:par>
                                <p:cTn id="12" presetID="6" presetClass="entr" presetSubtype="16" fill="hold" nodeType="with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circle(in)">
                                      <p:cBhvr>
                                        <p:cTn id="14" dur="2000"/>
                                        <p:tgtEl>
                                          <p:spTgt spid="2">
                                            <p:txEl>
                                              <p:pRg st="1" end="1"/>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circle(in)">
                                      <p:cBhvr>
                                        <p:cTn id="20" dur="20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wipe(down)">
                                      <p:cBhvr>
                                        <p:cTn id="2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6"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BA2_2\Desktop\n.h\mg20161219_1424002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908720"/>
            <a:ext cx="2952328" cy="5112568"/>
          </a:xfrm>
          <a:prstGeom prst="rect">
            <a:avLst/>
          </a:prstGeom>
          <a:solidFill>
            <a:srgbClr val="FFFFFF">
              <a:shade val="85000"/>
            </a:srgbClr>
          </a:solidFill>
          <a:ln w="190500" cap="sq">
            <a:solidFill>
              <a:schemeClr val="bg2">
                <a:lumMod val="5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TextBox 2"/>
          <p:cNvSpPr txBox="1"/>
          <p:nvPr/>
        </p:nvSpPr>
        <p:spPr>
          <a:xfrm>
            <a:off x="4355976" y="908720"/>
            <a:ext cx="4032448" cy="4247317"/>
          </a:xfrm>
          <a:prstGeom prst="rect">
            <a:avLst/>
          </a:prstGeom>
          <a:noFill/>
        </p:spPr>
        <p:txBody>
          <a:bodyPr wrap="square" rtlCol="0">
            <a:spAutoFit/>
          </a:bodyPr>
          <a:lstStyle/>
          <a:p>
            <a:r>
              <a:rPr lang="az-Latn-AZ" b="1" i="1" dirty="0">
                <a:solidFill>
                  <a:schemeClr val="bg2">
                    <a:lumMod val="50000"/>
                  </a:schemeClr>
                </a:solidFill>
                <a:latin typeface="Times New Roman" pitchFamily="18" charset="0"/>
                <a:cs typeface="Times New Roman" pitchFamily="18" charset="0"/>
              </a:rPr>
              <a:t>Seçilmiş əsərləri : Poeziya .</a:t>
            </a:r>
            <a:r>
              <a:rPr lang="az-Latn-AZ" b="1" i="1" dirty="0" smtClean="0">
                <a:solidFill>
                  <a:schemeClr val="bg2">
                    <a:lumMod val="50000"/>
                  </a:schemeClr>
                </a:solidFill>
                <a:latin typeface="Times New Roman" pitchFamily="18" charset="0"/>
                <a:cs typeface="Times New Roman" pitchFamily="18" charset="0"/>
              </a:rPr>
              <a:t> </a:t>
            </a:r>
            <a:r>
              <a:rPr lang="az-Latn-AZ" b="1" i="1" dirty="0">
                <a:solidFill>
                  <a:schemeClr val="bg2">
                    <a:lumMod val="50000"/>
                  </a:schemeClr>
                </a:solidFill>
                <a:latin typeface="Times New Roman" pitchFamily="18" charset="0"/>
                <a:cs typeface="Times New Roman" pitchFamily="18" charset="0"/>
              </a:rPr>
              <a:t>- Bakı : Şərq-Qərb, 2006. - 496 s.  - (Dünya Ədəbiyyatı). </a:t>
            </a:r>
            <a:endParaRPr lang="az-Latn-AZ" b="1" i="1" dirty="0" smtClean="0">
              <a:solidFill>
                <a:schemeClr val="bg2">
                  <a:lumMod val="50000"/>
                </a:schemeClr>
              </a:solidFill>
              <a:latin typeface="Times New Roman" pitchFamily="18" charset="0"/>
              <a:cs typeface="Times New Roman" pitchFamily="18" charset="0"/>
            </a:endParaRPr>
          </a:p>
          <a:p>
            <a:r>
              <a:rPr lang="az-Latn-AZ" b="1" i="1" dirty="0" smtClean="0">
                <a:solidFill>
                  <a:schemeClr val="bg2">
                    <a:lumMod val="50000"/>
                  </a:schemeClr>
                </a:solidFill>
                <a:latin typeface="Times New Roman" pitchFamily="18" charset="0"/>
                <a:cs typeface="Times New Roman" pitchFamily="18" charset="0"/>
              </a:rPr>
              <a:t>Siyasi əqidələrindən, aldanışlarından və xəyal qırıqlığından asılı olmayaraq, bəlkə də elə bütün bunlara görə mücadilələr və iztirablar, ümidlər və itkilər dolu tufanlı, qasırğalı bir ömür yolu keçmiş Nazim İnsan dünyasının zənginliyini, duyğular aləminin incəliklərini, həyatın mürəkkəbliyini, dünyanın təzadlarını bütün dolğunluğuyla əks etdirə bilən və türk şeri tarixində əbədiyyən yaşarı qalacaq bir sənətkar kimi ucalmaqdadır.</a:t>
            </a:r>
            <a:endParaRPr lang="az-Latn-AZ" b="1" i="1" dirty="0">
              <a:solidFill>
                <a:schemeClr val="bg2">
                  <a:lumMod val="50000"/>
                </a:schemeClr>
              </a:solidFill>
              <a:latin typeface="Times New Roman" pitchFamily="18" charset="0"/>
              <a:cs typeface="Times New Roman" pitchFamily="18" charset="0"/>
            </a:endParaRPr>
          </a:p>
        </p:txBody>
      </p:sp>
      <p:pic>
        <p:nvPicPr>
          <p:cNvPr id="4" name="Звук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3064966391"/>
      </p:ext>
    </p:extLst>
  </p:cSld>
  <p:clrMapOvr>
    <a:masterClrMapping/>
  </p:clrMapOvr>
  <mc:AlternateContent xmlns:mc="http://schemas.openxmlformats.org/markup-compatibility/2006" xmlns:p14="http://schemas.microsoft.com/office/powerpoint/2010/main">
    <mc:Choice Requires="p14">
      <p:transition spd="slow" p14:dur="2000" advTm="41155"/>
    </mc:Choice>
    <mc:Fallback xmlns="">
      <p:transition spd="slow" advTm="411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2000"/>
                                        <p:tgtEl>
                                          <p:spTgt spid="3074"/>
                                        </p:tgtEl>
                                      </p:cBhvr>
                                    </p:animEffect>
                                    <p:anim calcmode="lin" valueType="num">
                                      <p:cBhvr>
                                        <p:cTn id="12" dur="2000" fill="hold"/>
                                        <p:tgtEl>
                                          <p:spTgt spid="3074"/>
                                        </p:tgtEl>
                                        <p:attrNameLst>
                                          <p:attrName>ppt_w</p:attrName>
                                        </p:attrNameLst>
                                      </p:cBhvr>
                                      <p:tavLst>
                                        <p:tav tm="0" fmla="#ppt_w*sin(2.5*pi*$)">
                                          <p:val>
                                            <p:fltVal val="0"/>
                                          </p:val>
                                        </p:tav>
                                        <p:tav tm="100000">
                                          <p:val>
                                            <p:fltVal val="1"/>
                                          </p:val>
                                        </p:tav>
                                      </p:tavLst>
                                    </p:anim>
                                    <p:anim calcmode="lin" valueType="num">
                                      <p:cBhvr>
                                        <p:cTn id="13"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par>
                                <p:cTn id="21" presetID="53" presetClass="entr" presetSubtype="16"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6"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2.6"/>
</p:tagLst>
</file>

<file path=ppt/tags/tag10.xml><?xml version="1.0" encoding="utf-8"?>
<p:tagLst xmlns:a="http://schemas.openxmlformats.org/drawingml/2006/main" xmlns:r="http://schemas.openxmlformats.org/officeDocument/2006/relationships" xmlns:p="http://schemas.openxmlformats.org/presentationml/2006/main">
  <p:tag name="TIMING" val="|0.6|3.3"/>
</p:tagLst>
</file>

<file path=ppt/tags/tag11.xml><?xml version="1.0" encoding="utf-8"?>
<p:tagLst xmlns:a="http://schemas.openxmlformats.org/drawingml/2006/main" xmlns:r="http://schemas.openxmlformats.org/officeDocument/2006/relationships" xmlns:p="http://schemas.openxmlformats.org/presentationml/2006/main">
  <p:tag name="TIMING" val="|1.7|4.1"/>
</p:tagLst>
</file>

<file path=ppt/tags/tag12.xml><?xml version="1.0" encoding="utf-8"?>
<p:tagLst xmlns:a="http://schemas.openxmlformats.org/drawingml/2006/main" xmlns:r="http://schemas.openxmlformats.org/officeDocument/2006/relationships" xmlns:p="http://schemas.openxmlformats.org/presentationml/2006/main">
  <p:tag name="TIMING" val="|0.9"/>
</p:tagLst>
</file>

<file path=ppt/tags/tag13.xml><?xml version="1.0" encoding="utf-8"?>
<p:tagLst xmlns:a="http://schemas.openxmlformats.org/drawingml/2006/main" xmlns:r="http://schemas.openxmlformats.org/officeDocument/2006/relationships" xmlns:p="http://schemas.openxmlformats.org/presentationml/2006/main">
  <p:tag name="TIMING" val="|2.2|3.9"/>
</p:tagLst>
</file>

<file path=ppt/tags/tag14.xml><?xml version="1.0" encoding="utf-8"?>
<p:tagLst xmlns:a="http://schemas.openxmlformats.org/drawingml/2006/main" xmlns:r="http://schemas.openxmlformats.org/officeDocument/2006/relationships" xmlns:p="http://schemas.openxmlformats.org/presentationml/2006/main">
  <p:tag name="TIMING" val="|0.5|3.8"/>
</p:tagLst>
</file>

<file path=ppt/tags/tag15.xml><?xml version="1.0" encoding="utf-8"?>
<p:tagLst xmlns:a="http://schemas.openxmlformats.org/drawingml/2006/main" xmlns:r="http://schemas.openxmlformats.org/officeDocument/2006/relationships" xmlns:p="http://schemas.openxmlformats.org/presentationml/2006/main">
  <p:tag name="TIMING" val="|0.9|1.7|2.1|2.2"/>
</p:tagLst>
</file>

<file path=ppt/tags/tag16.xml><?xml version="1.0" encoding="utf-8"?>
<p:tagLst xmlns:a="http://schemas.openxmlformats.org/drawingml/2006/main" xmlns:r="http://schemas.openxmlformats.org/officeDocument/2006/relationships" xmlns:p="http://schemas.openxmlformats.org/presentationml/2006/main">
  <p:tag name="TIMING" val="|1|2.7"/>
</p:tagLst>
</file>

<file path=ppt/tags/tag17.xml><?xml version="1.0" encoding="utf-8"?>
<p:tagLst xmlns:a="http://schemas.openxmlformats.org/drawingml/2006/main" xmlns:r="http://schemas.openxmlformats.org/officeDocument/2006/relationships" xmlns:p="http://schemas.openxmlformats.org/presentationml/2006/main">
  <p:tag name="TIMING" val="|1.3|2.5"/>
</p:tagLst>
</file>

<file path=ppt/tags/tag18.xml><?xml version="1.0" encoding="utf-8"?>
<p:tagLst xmlns:a="http://schemas.openxmlformats.org/drawingml/2006/main" xmlns:r="http://schemas.openxmlformats.org/officeDocument/2006/relationships" xmlns:p="http://schemas.openxmlformats.org/presentationml/2006/main">
  <p:tag name="TIMING" val="|1.3|2.8"/>
</p:tagLst>
</file>

<file path=ppt/tags/tag19.xml><?xml version="1.0" encoding="utf-8"?>
<p:tagLst xmlns:a="http://schemas.openxmlformats.org/drawingml/2006/main" xmlns:r="http://schemas.openxmlformats.org/officeDocument/2006/relationships" xmlns:p="http://schemas.openxmlformats.org/presentationml/2006/main">
  <p:tag name="TIMING" val="|0.9|3.7|1.8|2.5"/>
</p:tagLst>
</file>

<file path=ppt/tags/tag2.xml><?xml version="1.0" encoding="utf-8"?>
<p:tagLst xmlns:a="http://schemas.openxmlformats.org/drawingml/2006/main" xmlns:r="http://schemas.openxmlformats.org/officeDocument/2006/relationships" xmlns:p="http://schemas.openxmlformats.org/presentationml/2006/main">
  <p:tag name="TIMING" val="|2.1"/>
</p:tagLst>
</file>

<file path=ppt/tags/tag3.xml><?xml version="1.0" encoding="utf-8"?>
<p:tagLst xmlns:a="http://schemas.openxmlformats.org/drawingml/2006/main" xmlns:r="http://schemas.openxmlformats.org/officeDocument/2006/relationships" xmlns:p="http://schemas.openxmlformats.org/presentationml/2006/main">
  <p:tag name="TIMING" val="|0.7|1.5|1.5|1.6|1.6|1.2|1.8"/>
</p:tagLst>
</file>

<file path=ppt/tags/tag4.xml><?xml version="1.0" encoding="utf-8"?>
<p:tagLst xmlns:a="http://schemas.openxmlformats.org/drawingml/2006/main" xmlns:r="http://schemas.openxmlformats.org/officeDocument/2006/relationships" xmlns:p="http://schemas.openxmlformats.org/presentationml/2006/main">
  <p:tag name="TIMING" val="|0.8|7.1"/>
</p:tagLst>
</file>

<file path=ppt/tags/tag5.xml><?xml version="1.0" encoding="utf-8"?>
<p:tagLst xmlns:a="http://schemas.openxmlformats.org/drawingml/2006/main" xmlns:r="http://schemas.openxmlformats.org/officeDocument/2006/relationships" xmlns:p="http://schemas.openxmlformats.org/presentationml/2006/main">
  <p:tag name="TIMING" val="|1"/>
</p:tagLst>
</file>

<file path=ppt/tags/tag6.xml><?xml version="1.0" encoding="utf-8"?>
<p:tagLst xmlns:a="http://schemas.openxmlformats.org/drawingml/2006/main" xmlns:r="http://schemas.openxmlformats.org/officeDocument/2006/relationships" xmlns:p="http://schemas.openxmlformats.org/presentationml/2006/main">
  <p:tag name="TIMING" val="|0.7"/>
</p:tagLst>
</file>

<file path=ppt/tags/tag7.xml><?xml version="1.0" encoding="utf-8"?>
<p:tagLst xmlns:a="http://schemas.openxmlformats.org/drawingml/2006/main" xmlns:r="http://schemas.openxmlformats.org/officeDocument/2006/relationships" xmlns:p="http://schemas.openxmlformats.org/presentationml/2006/main">
  <p:tag name="TIMING" val="|0.9|2.8"/>
</p:tagLst>
</file>

<file path=ppt/tags/tag8.xml><?xml version="1.0" encoding="utf-8"?>
<p:tagLst xmlns:a="http://schemas.openxmlformats.org/drawingml/2006/main" xmlns:r="http://schemas.openxmlformats.org/officeDocument/2006/relationships" xmlns:p="http://schemas.openxmlformats.org/presentationml/2006/main">
  <p:tag name="TIMING" val="|0.5|2.2"/>
</p:tagLst>
</file>

<file path=ppt/tags/tag9.xml><?xml version="1.0" encoding="utf-8"?>
<p:tagLst xmlns:a="http://schemas.openxmlformats.org/drawingml/2006/main" xmlns:r="http://schemas.openxmlformats.org/officeDocument/2006/relationships" xmlns:p="http://schemas.openxmlformats.org/presentationml/2006/main">
  <p:tag name="TIMING" val="|0.7|5.3"/>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339</TotalTime>
  <Words>631</Words>
  <Application>Microsoft Office PowerPoint</Application>
  <PresentationFormat>Экран (4:3)</PresentationFormat>
  <Paragraphs>72</Paragraphs>
  <Slides>20</Slides>
  <Notes>0</Notes>
  <HiddenSlides>0</HiddenSlides>
  <MMClips>21</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Yaşamaq yanğısı</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MBA2</dc:creator>
  <cp:lastModifiedBy>Sheker</cp:lastModifiedBy>
  <cp:revision>34</cp:revision>
  <dcterms:created xsi:type="dcterms:W3CDTF">2016-12-19T09:23:25Z</dcterms:created>
  <dcterms:modified xsi:type="dcterms:W3CDTF">2017-01-10T07:17:04Z</dcterms:modified>
</cp:coreProperties>
</file>