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7" r:id="rId4"/>
    <p:sldId id="259" r:id="rId5"/>
    <p:sldId id="263" r:id="rId6"/>
    <p:sldId id="265" r:id="rId7"/>
    <p:sldId id="260" r:id="rId8"/>
    <p:sldId id="264"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026"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EA5FFF1C-83D2-45B4-89CB-2BCA634E0E9E}" type="datetimeFigureOut">
              <a:rPr lang="ru-RU" smtClean="0"/>
              <a:t>28.09.2016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E0067E-615B-42F8-8E04-4EAD3030D747}"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A5FFF1C-83D2-45B4-89CB-2BCA634E0E9E}" type="datetimeFigureOut">
              <a:rPr lang="ru-RU" smtClean="0"/>
              <a:t>28.09.2016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E0067E-615B-42F8-8E04-4EAD3030D74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A5FFF1C-83D2-45B4-89CB-2BCA634E0E9E}" type="datetimeFigureOut">
              <a:rPr lang="ru-RU" smtClean="0"/>
              <a:t>28.09.2016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E0067E-615B-42F8-8E04-4EAD3030D74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A5FFF1C-83D2-45B4-89CB-2BCA634E0E9E}" type="datetimeFigureOut">
              <a:rPr lang="ru-RU" smtClean="0"/>
              <a:t>28.09.2016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E0067E-615B-42F8-8E04-4EAD3030D747}"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A5FFF1C-83D2-45B4-89CB-2BCA634E0E9E}" type="datetimeFigureOut">
              <a:rPr lang="ru-RU" smtClean="0"/>
              <a:t>28.09.2016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E0067E-615B-42F8-8E04-4EAD3030D747}"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A5FFF1C-83D2-45B4-89CB-2BCA634E0E9E}" type="datetimeFigureOut">
              <a:rPr lang="ru-RU" smtClean="0"/>
              <a:t>28.09.2016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9E0067E-615B-42F8-8E04-4EAD3030D747}"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EA5FFF1C-83D2-45B4-89CB-2BCA634E0E9E}" type="datetimeFigureOut">
              <a:rPr lang="ru-RU" smtClean="0"/>
              <a:t>28.09.2016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9E0067E-615B-42F8-8E04-4EAD3030D747}"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EA5FFF1C-83D2-45B4-89CB-2BCA634E0E9E}" type="datetimeFigureOut">
              <a:rPr lang="ru-RU" smtClean="0"/>
              <a:t>28.09.2016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9E0067E-615B-42F8-8E04-4EAD3030D747}"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5FFF1C-83D2-45B4-89CB-2BCA634E0E9E}" type="datetimeFigureOut">
              <a:rPr lang="ru-RU" smtClean="0"/>
              <a:t>28.09.2016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9E0067E-615B-42F8-8E04-4EAD3030D74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A5FFF1C-83D2-45B4-89CB-2BCA634E0E9E}" type="datetimeFigureOut">
              <a:rPr lang="ru-RU" smtClean="0"/>
              <a:t>28.09.2016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9E0067E-615B-42F8-8E04-4EAD3030D747}"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A5FFF1C-83D2-45B4-89CB-2BCA634E0E9E}" type="datetimeFigureOut">
              <a:rPr lang="ru-RU" smtClean="0"/>
              <a:t>28.09.2016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9E0067E-615B-42F8-8E04-4EAD3030D747}" type="slidenum">
              <a:rPr lang="ru-RU" smtClean="0"/>
              <a:t>‹#›</a:t>
            </a:fld>
            <a:endParaRPr lang="ru-RU"/>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ru-RU" smtClean="0"/>
              <a:t>Вставка рисунка</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EA5FFF1C-83D2-45B4-89CB-2BCA634E0E9E}" type="datetimeFigureOut">
              <a:rPr lang="ru-RU" smtClean="0"/>
              <a:t>28.09.2016</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79E0067E-615B-42F8-8E04-4EAD3030D747}"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3356992"/>
            <a:ext cx="7117180" cy="1470025"/>
          </a:xfrm>
        </p:spPr>
        <p:txBody>
          <a:bodyPr/>
          <a:lstStyle/>
          <a:p>
            <a:pPr algn="ctr"/>
            <a:r>
              <a:rPr lang="az-Latn-AZ" sz="4400" dirty="0" smtClean="0">
                <a:solidFill>
                  <a:schemeClr val="accent2">
                    <a:lumMod val="40000"/>
                    <a:lumOff val="60000"/>
                  </a:schemeClr>
                </a:solidFill>
                <a:latin typeface="Times New Roman" pitchFamily="18" charset="0"/>
                <a:cs typeface="Times New Roman" pitchFamily="18" charset="0"/>
              </a:rPr>
              <a:t>Gəlin birlikdə öyrənək</a:t>
            </a:r>
            <a:endParaRPr lang="ru-RU" sz="4400" dirty="0">
              <a:solidFill>
                <a:schemeClr val="accent2">
                  <a:lumMod val="40000"/>
                  <a:lumOff val="60000"/>
                </a:schemeClr>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normAutofit fontScale="85000" lnSpcReduction="20000"/>
          </a:bodyPr>
          <a:lstStyle/>
          <a:p>
            <a:pPr algn="ctr"/>
            <a:r>
              <a:rPr lang="az-Latn-AZ" sz="2800" dirty="0" smtClean="0">
                <a:solidFill>
                  <a:schemeClr val="bg1"/>
                </a:solidFill>
                <a:latin typeface="Times New Roman" pitchFamily="18" charset="0"/>
                <a:cs typeface="Times New Roman" pitchFamily="18" charset="0"/>
              </a:rPr>
              <a:t>               </a:t>
            </a:r>
            <a:r>
              <a:rPr lang="en-US" sz="2800" dirty="0" smtClean="0">
                <a:solidFill>
                  <a:schemeClr val="bg1"/>
                </a:solidFill>
                <a:latin typeface="Times New Roman" pitchFamily="18" charset="0"/>
                <a:cs typeface="Times New Roman" pitchFamily="18" charset="0"/>
              </a:rPr>
              <a:t>(</a:t>
            </a:r>
            <a:r>
              <a:rPr lang="az-Latn-AZ" sz="2800" dirty="0" smtClean="0">
                <a:solidFill>
                  <a:schemeClr val="accent2">
                    <a:lumMod val="40000"/>
                    <a:lumOff val="60000"/>
                  </a:schemeClr>
                </a:solidFill>
                <a:latin typeface="Times New Roman" pitchFamily="18" charset="0"/>
                <a:cs typeface="Times New Roman" pitchFamily="18" charset="0"/>
              </a:rPr>
              <a:t>əyləncəli riyaziyyat</a:t>
            </a:r>
            <a:r>
              <a:rPr lang="en-US" sz="2800" dirty="0" smtClean="0">
                <a:solidFill>
                  <a:schemeClr val="accent2">
                    <a:lumMod val="40000"/>
                    <a:lumOff val="60000"/>
                  </a:schemeClr>
                </a:solidFill>
                <a:latin typeface="Times New Roman" pitchFamily="18" charset="0"/>
                <a:cs typeface="Times New Roman" pitchFamily="18" charset="0"/>
              </a:rPr>
              <a:t>)</a:t>
            </a:r>
            <a:endParaRPr lang="az-Latn-AZ" sz="2800" dirty="0" smtClean="0">
              <a:solidFill>
                <a:schemeClr val="accent2">
                  <a:lumMod val="40000"/>
                  <a:lumOff val="60000"/>
                </a:schemeClr>
              </a:solidFill>
              <a:latin typeface="Times New Roman" pitchFamily="18" charset="0"/>
              <a:cs typeface="Times New Roman" pitchFamily="18" charset="0"/>
            </a:endParaRPr>
          </a:p>
          <a:p>
            <a:pPr algn="ctr"/>
            <a:r>
              <a:rPr lang="az-Latn-AZ" sz="2800" dirty="0" smtClean="0">
                <a:solidFill>
                  <a:schemeClr val="accent2">
                    <a:lumMod val="40000"/>
                    <a:lumOff val="60000"/>
                  </a:schemeClr>
                </a:solidFill>
                <a:latin typeface="Times New Roman" pitchFamily="18" charset="0"/>
                <a:cs typeface="Times New Roman" pitchFamily="18" charset="0"/>
              </a:rPr>
              <a:t>                  Aşağı sinif şagirdləri üçün</a:t>
            </a:r>
            <a:endParaRPr lang="ru-RU" sz="2800" dirty="0">
              <a:solidFill>
                <a:schemeClr val="accent2">
                  <a:lumMod val="40000"/>
                  <a:lumOff val="60000"/>
                </a:schemeClr>
              </a:solidFill>
              <a:latin typeface="Times New Roman" pitchFamily="18" charset="0"/>
              <a:cs typeface="Times New Roman" pitchFamily="18" charset="0"/>
            </a:endParaRPr>
          </a:p>
        </p:txBody>
      </p:sp>
      <p:pic>
        <p:nvPicPr>
          <p:cNvPr id="4" name="Детские - Папа у Васи силен в математике (minus).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6416" y="6248400"/>
            <a:ext cx="609600" cy="609600"/>
          </a:xfrm>
          <a:prstGeom prst="rect">
            <a:avLst/>
          </a:prstGeom>
        </p:spPr>
      </p:pic>
    </p:spTree>
    <p:custDataLst>
      <p:tags r:id="rId1"/>
    </p:custDataLst>
    <p:extLst>
      <p:ext uri="{BB962C8B-B14F-4D97-AF65-F5344CB8AC3E}">
        <p14:creationId xmlns:p14="http://schemas.microsoft.com/office/powerpoint/2010/main" val="2354165414"/>
      </p:ext>
    </p:extLst>
  </p:cSld>
  <p:clrMapOvr>
    <a:masterClrMapping/>
  </p:clrMapOvr>
  <mc:AlternateContent xmlns:mc="http://schemas.openxmlformats.org/markup-compatibility/2006" xmlns:p14="http://schemas.microsoft.com/office/powerpoint/2010/main">
    <mc:Choice Requires="p14">
      <p:transition spd="slow" p14:dur="2000" advTm="16177"/>
    </mc:Choice>
    <mc:Fallback xmlns="">
      <p:transition spd="slow" advTm="161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down)">
                                      <p:cBhvr>
                                        <p:cTn id="29" dur="580">
                                          <p:stCondLst>
                                            <p:cond delay="0"/>
                                          </p:stCondLst>
                                        </p:cTn>
                                        <p:tgtEl>
                                          <p:spTgt spid="3">
                                            <p:txEl>
                                              <p:pRg st="0" end="0"/>
                                            </p:txEl>
                                          </p:spTgt>
                                        </p:tgtEl>
                                      </p:cBhvr>
                                    </p:animEffect>
                                    <p:anim calcmode="lin" valueType="num">
                                      <p:cBhvr>
                                        <p:cTn id="30"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3">
                                            <p:txEl>
                                              <p:pRg st="0" end="0"/>
                                            </p:txEl>
                                          </p:spTgt>
                                        </p:tgtEl>
                                      </p:cBhvr>
                                      <p:to x="100000" y="60000"/>
                                    </p:animScale>
                                    <p:animScale>
                                      <p:cBhvr>
                                        <p:cTn id="36" dur="166" decel="50000">
                                          <p:stCondLst>
                                            <p:cond delay="676"/>
                                          </p:stCondLst>
                                        </p:cTn>
                                        <p:tgtEl>
                                          <p:spTgt spid="3">
                                            <p:txEl>
                                              <p:pRg st="0" end="0"/>
                                            </p:txEl>
                                          </p:spTgt>
                                        </p:tgtEl>
                                      </p:cBhvr>
                                      <p:to x="100000" y="100000"/>
                                    </p:animScale>
                                    <p:animScale>
                                      <p:cBhvr>
                                        <p:cTn id="37" dur="26">
                                          <p:stCondLst>
                                            <p:cond delay="1312"/>
                                          </p:stCondLst>
                                        </p:cTn>
                                        <p:tgtEl>
                                          <p:spTgt spid="3">
                                            <p:txEl>
                                              <p:pRg st="0" end="0"/>
                                            </p:txEl>
                                          </p:spTgt>
                                        </p:tgtEl>
                                      </p:cBhvr>
                                      <p:to x="100000" y="80000"/>
                                    </p:animScale>
                                    <p:animScale>
                                      <p:cBhvr>
                                        <p:cTn id="38" dur="166" decel="50000">
                                          <p:stCondLst>
                                            <p:cond delay="1338"/>
                                          </p:stCondLst>
                                        </p:cTn>
                                        <p:tgtEl>
                                          <p:spTgt spid="3">
                                            <p:txEl>
                                              <p:pRg st="0" end="0"/>
                                            </p:txEl>
                                          </p:spTgt>
                                        </p:tgtEl>
                                      </p:cBhvr>
                                      <p:to x="100000" y="100000"/>
                                    </p:animScale>
                                    <p:animScale>
                                      <p:cBhvr>
                                        <p:cTn id="39" dur="26">
                                          <p:stCondLst>
                                            <p:cond delay="1642"/>
                                          </p:stCondLst>
                                        </p:cTn>
                                        <p:tgtEl>
                                          <p:spTgt spid="3">
                                            <p:txEl>
                                              <p:pRg st="0" end="0"/>
                                            </p:txEl>
                                          </p:spTgt>
                                        </p:tgtEl>
                                      </p:cBhvr>
                                      <p:to x="100000" y="90000"/>
                                    </p:animScale>
                                    <p:animScale>
                                      <p:cBhvr>
                                        <p:cTn id="40" dur="166" decel="50000">
                                          <p:stCondLst>
                                            <p:cond delay="1668"/>
                                          </p:stCondLst>
                                        </p:cTn>
                                        <p:tgtEl>
                                          <p:spTgt spid="3">
                                            <p:txEl>
                                              <p:pRg st="0" end="0"/>
                                            </p:txEl>
                                          </p:spTgt>
                                        </p:tgtEl>
                                      </p:cBhvr>
                                      <p:to x="100000" y="100000"/>
                                    </p:animScale>
                                    <p:animScale>
                                      <p:cBhvr>
                                        <p:cTn id="41" dur="26">
                                          <p:stCondLst>
                                            <p:cond delay="1808"/>
                                          </p:stCondLst>
                                        </p:cTn>
                                        <p:tgtEl>
                                          <p:spTgt spid="3">
                                            <p:txEl>
                                              <p:pRg st="0" end="0"/>
                                            </p:txEl>
                                          </p:spTgt>
                                        </p:tgtEl>
                                      </p:cBhvr>
                                      <p:to x="100000" y="95000"/>
                                    </p:animScale>
                                    <p:animScale>
                                      <p:cBhvr>
                                        <p:cTn id="42" dur="166" decel="50000">
                                          <p:stCondLst>
                                            <p:cond delay="1834"/>
                                          </p:stCondLst>
                                        </p:cTn>
                                        <p:tgtEl>
                                          <p:spTgt spid="3">
                                            <p:txEl>
                                              <p:pRg st="0" end="0"/>
                                            </p:txEl>
                                          </p:spTgt>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animEffect transition="in" filter="wipe(down)">
                                      <p:cBhvr>
                                        <p:cTn id="47" dur="580">
                                          <p:stCondLst>
                                            <p:cond delay="0"/>
                                          </p:stCondLst>
                                        </p:cTn>
                                        <p:tgtEl>
                                          <p:spTgt spid="3">
                                            <p:txEl>
                                              <p:pRg st="1" end="1"/>
                                            </p:txEl>
                                          </p:spTgt>
                                        </p:tgtEl>
                                      </p:cBhvr>
                                    </p:animEffect>
                                    <p:anim calcmode="lin" valueType="num">
                                      <p:cBhvr>
                                        <p:cTn id="4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3">
                                            <p:txEl>
                                              <p:pRg st="1" end="1"/>
                                            </p:txEl>
                                          </p:spTgt>
                                        </p:tgtEl>
                                      </p:cBhvr>
                                      <p:to x="100000" y="60000"/>
                                    </p:animScale>
                                    <p:animScale>
                                      <p:cBhvr>
                                        <p:cTn id="54" dur="166" decel="50000">
                                          <p:stCondLst>
                                            <p:cond delay="676"/>
                                          </p:stCondLst>
                                        </p:cTn>
                                        <p:tgtEl>
                                          <p:spTgt spid="3">
                                            <p:txEl>
                                              <p:pRg st="1" end="1"/>
                                            </p:txEl>
                                          </p:spTgt>
                                        </p:tgtEl>
                                      </p:cBhvr>
                                      <p:to x="100000" y="100000"/>
                                    </p:animScale>
                                    <p:animScale>
                                      <p:cBhvr>
                                        <p:cTn id="55" dur="26">
                                          <p:stCondLst>
                                            <p:cond delay="1312"/>
                                          </p:stCondLst>
                                        </p:cTn>
                                        <p:tgtEl>
                                          <p:spTgt spid="3">
                                            <p:txEl>
                                              <p:pRg st="1" end="1"/>
                                            </p:txEl>
                                          </p:spTgt>
                                        </p:tgtEl>
                                      </p:cBhvr>
                                      <p:to x="100000" y="80000"/>
                                    </p:animScale>
                                    <p:animScale>
                                      <p:cBhvr>
                                        <p:cTn id="56" dur="166" decel="50000">
                                          <p:stCondLst>
                                            <p:cond delay="1338"/>
                                          </p:stCondLst>
                                        </p:cTn>
                                        <p:tgtEl>
                                          <p:spTgt spid="3">
                                            <p:txEl>
                                              <p:pRg st="1" end="1"/>
                                            </p:txEl>
                                          </p:spTgt>
                                        </p:tgtEl>
                                      </p:cBhvr>
                                      <p:to x="100000" y="100000"/>
                                    </p:animScale>
                                    <p:animScale>
                                      <p:cBhvr>
                                        <p:cTn id="57" dur="26">
                                          <p:stCondLst>
                                            <p:cond delay="1642"/>
                                          </p:stCondLst>
                                        </p:cTn>
                                        <p:tgtEl>
                                          <p:spTgt spid="3">
                                            <p:txEl>
                                              <p:pRg st="1" end="1"/>
                                            </p:txEl>
                                          </p:spTgt>
                                        </p:tgtEl>
                                      </p:cBhvr>
                                      <p:to x="100000" y="90000"/>
                                    </p:animScale>
                                    <p:animScale>
                                      <p:cBhvr>
                                        <p:cTn id="58" dur="166" decel="50000">
                                          <p:stCondLst>
                                            <p:cond delay="1668"/>
                                          </p:stCondLst>
                                        </p:cTn>
                                        <p:tgtEl>
                                          <p:spTgt spid="3">
                                            <p:txEl>
                                              <p:pRg st="1" end="1"/>
                                            </p:txEl>
                                          </p:spTgt>
                                        </p:tgtEl>
                                      </p:cBhvr>
                                      <p:to x="100000" y="100000"/>
                                    </p:animScale>
                                    <p:animScale>
                                      <p:cBhvr>
                                        <p:cTn id="59" dur="26">
                                          <p:stCondLst>
                                            <p:cond delay="1808"/>
                                          </p:stCondLst>
                                        </p:cTn>
                                        <p:tgtEl>
                                          <p:spTgt spid="3">
                                            <p:txEl>
                                              <p:pRg st="1" end="1"/>
                                            </p:txEl>
                                          </p:spTgt>
                                        </p:tgtEl>
                                      </p:cBhvr>
                                      <p:to x="100000" y="95000"/>
                                    </p:animScale>
                                    <p:animScale>
                                      <p:cBhvr>
                                        <p:cTn id="60"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61" repeatCount="indefinite"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BA2_2\Desktop\aranl;ri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412776"/>
            <a:ext cx="2649819" cy="4176464"/>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50854" y="2069847"/>
            <a:ext cx="2923236" cy="2862322"/>
          </a:xfrm>
          <a:prstGeom prst="rect">
            <a:avLst/>
          </a:prstGeom>
          <a:noFill/>
        </p:spPr>
        <p:txBody>
          <a:bodyPr wrap="square" rtlCol="0">
            <a:spAutoFit/>
          </a:bodyPr>
          <a:lstStyle/>
          <a:p>
            <a:r>
              <a:rPr lang="az-Latn-AZ" b="1" i="1" dirty="0" smtClean="0">
                <a:solidFill>
                  <a:srgbClr val="008000"/>
                </a:solidFill>
                <a:latin typeface="Times New Roman" pitchFamily="18" charset="0"/>
                <a:cs typeface="Times New Roman" pitchFamily="18" charset="0"/>
              </a:rPr>
              <a:t>Aranlı M. Əyləncəli riyaziyyat : orta məktəb şagirdləri üçün. – </a:t>
            </a:r>
            <a:r>
              <a:rPr lang="az-Latn-AZ" b="1" i="1" dirty="0" smtClean="0">
                <a:solidFill>
                  <a:srgbClr val="008000"/>
                </a:solidFill>
                <a:latin typeface="Times New Roman" pitchFamily="18" charset="0"/>
                <a:cs typeface="Times New Roman" pitchFamily="18" charset="0"/>
              </a:rPr>
              <a:t>Bakı : </a:t>
            </a:r>
            <a:r>
              <a:rPr lang="az-Latn-AZ" b="1" i="1" dirty="0" smtClean="0">
                <a:solidFill>
                  <a:srgbClr val="008000"/>
                </a:solidFill>
                <a:latin typeface="Times New Roman" pitchFamily="18" charset="0"/>
                <a:cs typeface="Times New Roman" pitchFamily="18" charset="0"/>
              </a:rPr>
              <a:t>Müəllim, 2005. – 296 s.</a:t>
            </a:r>
          </a:p>
          <a:p>
            <a:r>
              <a:rPr lang="az-Latn-AZ" b="1" i="1" dirty="0" smtClean="0">
                <a:solidFill>
                  <a:srgbClr val="008000"/>
                </a:solidFill>
                <a:latin typeface="Times New Roman" pitchFamily="18" charset="0"/>
                <a:cs typeface="Times New Roman" pitchFamily="18" charset="0"/>
              </a:rPr>
              <a:t>Kitabda çoxlu əyləncəli, məntiqi düşüncə tələb edən və qədim məsələlər verilmişdir. Kitab riyaziyyatla maraqlananlar üçün nəzərdə tutulmuşdur.</a:t>
            </a:r>
            <a:endParaRPr lang="az-Latn-AZ" b="1" i="1" dirty="0">
              <a:solidFill>
                <a:srgbClr val="008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459012793"/>
      </p:ext>
    </p:extLst>
  </p:cSld>
  <p:clrMapOvr>
    <a:masterClrMapping/>
  </p:clrMapOvr>
  <mc:AlternateContent xmlns:mc="http://schemas.openxmlformats.org/markup-compatibility/2006" xmlns:p14="http://schemas.microsoft.com/office/powerpoint/2010/main">
    <mc:Choice Requires="p14">
      <p:transition spd="slow" p14:dur="2000" advTm="20702"/>
    </mc:Choice>
    <mc:Fallback xmlns="">
      <p:transition spd="slow" advTm="207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wipe(down)">
                                      <p:cBhvr>
                                        <p:cTn id="19" dur="580">
                                          <p:stCondLst>
                                            <p:cond delay="0"/>
                                          </p:stCondLst>
                                        </p:cTn>
                                        <p:tgtEl>
                                          <p:spTgt spid="2">
                                            <p:txEl>
                                              <p:pRg st="1" end="1"/>
                                            </p:txEl>
                                          </p:spTgt>
                                        </p:tgtEl>
                                      </p:cBhvr>
                                    </p:animEffect>
                                    <p:anim calcmode="lin" valueType="num">
                                      <p:cBhvr>
                                        <p:cTn id="20"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xEl>
                                              <p:pRg st="1" end="1"/>
                                            </p:txEl>
                                          </p:spTgt>
                                        </p:tgtEl>
                                      </p:cBhvr>
                                      <p:to x="100000" y="60000"/>
                                    </p:animScale>
                                    <p:animScale>
                                      <p:cBhvr>
                                        <p:cTn id="26" dur="166" decel="50000">
                                          <p:stCondLst>
                                            <p:cond delay="676"/>
                                          </p:stCondLst>
                                        </p:cTn>
                                        <p:tgtEl>
                                          <p:spTgt spid="2">
                                            <p:txEl>
                                              <p:pRg st="1" end="1"/>
                                            </p:txEl>
                                          </p:spTgt>
                                        </p:tgtEl>
                                      </p:cBhvr>
                                      <p:to x="100000" y="100000"/>
                                    </p:animScale>
                                    <p:animScale>
                                      <p:cBhvr>
                                        <p:cTn id="27" dur="26">
                                          <p:stCondLst>
                                            <p:cond delay="1312"/>
                                          </p:stCondLst>
                                        </p:cTn>
                                        <p:tgtEl>
                                          <p:spTgt spid="2">
                                            <p:txEl>
                                              <p:pRg st="1" end="1"/>
                                            </p:txEl>
                                          </p:spTgt>
                                        </p:tgtEl>
                                      </p:cBhvr>
                                      <p:to x="100000" y="80000"/>
                                    </p:animScale>
                                    <p:animScale>
                                      <p:cBhvr>
                                        <p:cTn id="28" dur="166" decel="50000">
                                          <p:stCondLst>
                                            <p:cond delay="1338"/>
                                          </p:stCondLst>
                                        </p:cTn>
                                        <p:tgtEl>
                                          <p:spTgt spid="2">
                                            <p:txEl>
                                              <p:pRg st="1" end="1"/>
                                            </p:txEl>
                                          </p:spTgt>
                                        </p:tgtEl>
                                      </p:cBhvr>
                                      <p:to x="100000" y="100000"/>
                                    </p:animScale>
                                    <p:animScale>
                                      <p:cBhvr>
                                        <p:cTn id="29" dur="26">
                                          <p:stCondLst>
                                            <p:cond delay="1642"/>
                                          </p:stCondLst>
                                        </p:cTn>
                                        <p:tgtEl>
                                          <p:spTgt spid="2">
                                            <p:txEl>
                                              <p:pRg st="1" end="1"/>
                                            </p:txEl>
                                          </p:spTgt>
                                        </p:tgtEl>
                                      </p:cBhvr>
                                      <p:to x="100000" y="90000"/>
                                    </p:animScale>
                                    <p:animScale>
                                      <p:cBhvr>
                                        <p:cTn id="30" dur="166" decel="50000">
                                          <p:stCondLst>
                                            <p:cond delay="1668"/>
                                          </p:stCondLst>
                                        </p:cTn>
                                        <p:tgtEl>
                                          <p:spTgt spid="2">
                                            <p:txEl>
                                              <p:pRg st="1" end="1"/>
                                            </p:txEl>
                                          </p:spTgt>
                                        </p:tgtEl>
                                      </p:cBhvr>
                                      <p:to x="100000" y="100000"/>
                                    </p:animScale>
                                    <p:animScale>
                                      <p:cBhvr>
                                        <p:cTn id="31" dur="26">
                                          <p:stCondLst>
                                            <p:cond delay="1808"/>
                                          </p:stCondLst>
                                        </p:cTn>
                                        <p:tgtEl>
                                          <p:spTgt spid="2">
                                            <p:txEl>
                                              <p:pRg st="1" end="1"/>
                                            </p:txEl>
                                          </p:spTgt>
                                        </p:tgtEl>
                                      </p:cBhvr>
                                      <p:to x="100000" y="95000"/>
                                    </p:animScale>
                                    <p:animScale>
                                      <p:cBhvr>
                                        <p:cTn id="32" dur="166" decel="50000">
                                          <p:stCondLst>
                                            <p:cond delay="1834"/>
                                          </p:stCondLst>
                                        </p:cTn>
                                        <p:tgtEl>
                                          <p:spTgt spid="2">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836712"/>
            <a:ext cx="3324225" cy="4829175"/>
          </a:xfrm>
          <a:prstGeom prst="roundRect">
            <a:avLst>
              <a:gd name="adj" fmla="val 8594"/>
            </a:avLst>
          </a:prstGeom>
          <a:solidFill>
            <a:srgbClr val="FFFFFF">
              <a:shade val="85000"/>
            </a:srgbClr>
          </a:solidFill>
          <a:ln>
            <a:noFill/>
          </a:ln>
          <a:effectLst>
            <a:glow rad="139700">
              <a:schemeClr val="accent3">
                <a:satMod val="175000"/>
                <a:alpha val="40000"/>
              </a:schemeClr>
            </a:glow>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27584" y="836712"/>
            <a:ext cx="4032448" cy="4154984"/>
          </a:xfrm>
          <a:prstGeom prst="rect">
            <a:avLst/>
          </a:prstGeom>
          <a:noFill/>
        </p:spPr>
        <p:txBody>
          <a:bodyPr wrap="square" rtlCol="0">
            <a:spAutoFit/>
          </a:bodyPr>
          <a:lstStyle/>
          <a:p>
            <a:r>
              <a:rPr lang="az-Latn-AZ" sz="2400" dirty="0" smtClean="0">
                <a:solidFill>
                  <a:srgbClr val="FFFF00"/>
                </a:solidFill>
                <a:latin typeface="Times New Roman" pitchFamily="18" charset="0"/>
                <a:cs typeface="Times New Roman" pitchFamily="18" charset="0"/>
              </a:rPr>
              <a:t>Aranlı M. Riyaziyyatdan maraqlı və əyləncəli çalışmalar : balacalar üçün. – </a:t>
            </a:r>
            <a:r>
              <a:rPr lang="az-Latn-AZ" sz="2400" dirty="0" smtClean="0">
                <a:solidFill>
                  <a:srgbClr val="FFFF00"/>
                </a:solidFill>
                <a:latin typeface="Times New Roman" pitchFamily="18" charset="0"/>
                <a:cs typeface="Times New Roman" pitchFamily="18" charset="0"/>
              </a:rPr>
              <a:t>Bakı: </a:t>
            </a:r>
            <a:r>
              <a:rPr lang="az-Latn-AZ" sz="2400" dirty="0" smtClean="0">
                <a:solidFill>
                  <a:srgbClr val="FFFF00"/>
                </a:solidFill>
                <a:latin typeface="Times New Roman" pitchFamily="18" charset="0"/>
                <a:cs typeface="Times New Roman" pitchFamily="18" charset="0"/>
              </a:rPr>
              <a:t>2007. – 98 s.</a:t>
            </a:r>
          </a:p>
          <a:p>
            <a:r>
              <a:rPr lang="az-Latn-AZ" sz="2400" dirty="0" smtClean="0">
                <a:solidFill>
                  <a:srgbClr val="FFFF00"/>
                </a:solidFill>
                <a:latin typeface="Times New Roman" pitchFamily="18" charset="0"/>
                <a:cs typeface="Times New Roman" pitchFamily="18" charset="0"/>
              </a:rPr>
              <a:t>Bu kitabda balaca məktəblilər üçün çoxlu maraqlı, əyləncəli və düşündürücü çalışmalar verilmuişdir. Kitab həmçinin ibtidai sinif müəllimləri, ali və orta ixtisas məktəb tələbələri üçün faydalı ola bilər.</a:t>
            </a:r>
            <a:endParaRPr lang="ru-RU" sz="2400" dirty="0">
              <a:solidFill>
                <a:srgbClr val="FFFF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348639937"/>
      </p:ext>
    </p:extLst>
  </p:cSld>
  <p:clrMapOvr>
    <a:masterClrMapping/>
  </p:clrMapOvr>
  <mc:AlternateContent xmlns:mc="http://schemas.openxmlformats.org/markup-compatibility/2006" xmlns:p14="http://schemas.microsoft.com/office/powerpoint/2010/main">
    <mc:Choice Requires="p14">
      <p:transition spd="slow" p14:dur="2000" advTm="25946"/>
    </mc:Choice>
    <mc:Fallback xmlns="">
      <p:transition spd="slow" advTm="259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1124744"/>
            <a:ext cx="3168352" cy="4594214"/>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p:cNvSpPr txBox="1"/>
          <p:nvPr/>
        </p:nvSpPr>
        <p:spPr>
          <a:xfrm>
            <a:off x="5292080" y="1340768"/>
            <a:ext cx="3528392" cy="3785652"/>
          </a:xfrm>
          <a:prstGeom prst="rect">
            <a:avLst/>
          </a:prstGeom>
          <a:noFill/>
        </p:spPr>
        <p:txBody>
          <a:bodyPr wrap="square" rtlCol="0">
            <a:spAutoFit/>
          </a:bodyPr>
          <a:lstStyle/>
          <a:p>
            <a:r>
              <a:rPr lang="az-Latn-AZ" sz="2000" b="1" i="1" dirty="0" smtClean="0">
                <a:solidFill>
                  <a:schemeClr val="accent4">
                    <a:lumMod val="50000"/>
                  </a:schemeClr>
                </a:solidFill>
                <a:latin typeface="Times New Roman" pitchFamily="18" charset="0"/>
                <a:cs typeface="Times New Roman" pitchFamily="18" charset="0"/>
              </a:rPr>
              <a:t>Babayev M. Babalar, nənələr və bapbalcalar üçün əyləncəli riyaziyyat. – </a:t>
            </a:r>
            <a:r>
              <a:rPr lang="az-Latn-AZ" sz="2000" b="1" i="1" dirty="0" smtClean="0">
                <a:solidFill>
                  <a:schemeClr val="accent4">
                    <a:lumMod val="50000"/>
                  </a:schemeClr>
                </a:solidFill>
                <a:latin typeface="Times New Roman" pitchFamily="18" charset="0"/>
                <a:cs typeface="Times New Roman" pitchFamily="18" charset="0"/>
              </a:rPr>
              <a:t>Bakı : </a:t>
            </a:r>
            <a:r>
              <a:rPr lang="az-Latn-AZ" sz="2000" b="1" i="1" dirty="0" smtClean="0">
                <a:solidFill>
                  <a:schemeClr val="accent4">
                    <a:lumMod val="50000"/>
                  </a:schemeClr>
                </a:solidFill>
                <a:latin typeface="Times New Roman" pitchFamily="18" charset="0"/>
                <a:cs typeface="Times New Roman" pitchFamily="18" charset="0"/>
              </a:rPr>
              <a:t>Təhsil NPM, 2005. – 64 s.</a:t>
            </a:r>
          </a:p>
          <a:p>
            <a:r>
              <a:rPr lang="az-Latn-AZ" sz="2000" b="1" i="1" dirty="0" smtClean="0">
                <a:solidFill>
                  <a:schemeClr val="accent4">
                    <a:lumMod val="50000"/>
                  </a:schemeClr>
                </a:solidFill>
                <a:latin typeface="Times New Roman" pitchFamily="18" charset="0"/>
                <a:cs typeface="Times New Roman" pitchFamily="18" charset="0"/>
              </a:rPr>
              <a:t>Bu kitab kiçik yaşlı uşaqlar üçün  Azərbaycan dilində yazılmış bu tipli ilk kitabdır. Burada verilmiş 100 sadə, əyləncəli oyun və tapşırıqlar balalarımızın məntiqi düşünməsinə və təfəkkürünün inkişafına kömək etməlidir.</a:t>
            </a:r>
            <a:endParaRPr lang="ru-RU" sz="2000" b="1" i="1" dirty="0">
              <a:solidFill>
                <a:schemeClr val="accent4">
                  <a:lumMod val="50000"/>
                </a:schemeClr>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4128576734"/>
      </p:ext>
    </p:extLst>
  </p:cSld>
  <p:clrMapOvr>
    <a:masterClrMapping/>
  </p:clrMapOvr>
  <mc:AlternateContent xmlns:mc="http://schemas.openxmlformats.org/markup-compatibility/2006" xmlns:p14="http://schemas.microsoft.com/office/powerpoint/2010/main">
    <mc:Choice Requires="p14">
      <p:transition spd="slow" p14:dur="2000" advTm="31409"/>
    </mc:Choice>
    <mc:Fallback xmlns="">
      <p:transition spd="slow" advTm="314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down)">
                                      <p:cBhvr>
                                        <p:cTn id="33" dur="580">
                                          <p:stCondLst>
                                            <p:cond delay="0"/>
                                          </p:stCondLst>
                                        </p:cTn>
                                        <p:tgtEl>
                                          <p:spTgt spid="3">
                                            <p:txEl>
                                              <p:pRg st="1" end="1"/>
                                            </p:txEl>
                                          </p:spTgt>
                                        </p:tgtEl>
                                      </p:cBhvr>
                                    </p:animEffect>
                                    <p:anim calcmode="lin" valueType="num">
                                      <p:cBhvr>
                                        <p:cTn id="3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1" end="1"/>
                                            </p:txEl>
                                          </p:spTgt>
                                        </p:tgtEl>
                                      </p:cBhvr>
                                      <p:to x="100000" y="60000"/>
                                    </p:animScale>
                                    <p:animScale>
                                      <p:cBhvr>
                                        <p:cTn id="40" dur="166" decel="50000">
                                          <p:stCondLst>
                                            <p:cond delay="676"/>
                                          </p:stCondLst>
                                        </p:cTn>
                                        <p:tgtEl>
                                          <p:spTgt spid="3">
                                            <p:txEl>
                                              <p:pRg st="1" end="1"/>
                                            </p:txEl>
                                          </p:spTgt>
                                        </p:tgtEl>
                                      </p:cBhvr>
                                      <p:to x="100000" y="100000"/>
                                    </p:animScale>
                                    <p:animScale>
                                      <p:cBhvr>
                                        <p:cTn id="41" dur="26">
                                          <p:stCondLst>
                                            <p:cond delay="1312"/>
                                          </p:stCondLst>
                                        </p:cTn>
                                        <p:tgtEl>
                                          <p:spTgt spid="3">
                                            <p:txEl>
                                              <p:pRg st="1" end="1"/>
                                            </p:txEl>
                                          </p:spTgt>
                                        </p:tgtEl>
                                      </p:cBhvr>
                                      <p:to x="100000" y="80000"/>
                                    </p:animScale>
                                    <p:animScale>
                                      <p:cBhvr>
                                        <p:cTn id="42" dur="166" decel="50000">
                                          <p:stCondLst>
                                            <p:cond delay="1338"/>
                                          </p:stCondLst>
                                        </p:cTn>
                                        <p:tgtEl>
                                          <p:spTgt spid="3">
                                            <p:txEl>
                                              <p:pRg st="1" end="1"/>
                                            </p:txEl>
                                          </p:spTgt>
                                        </p:tgtEl>
                                      </p:cBhvr>
                                      <p:to x="100000" y="100000"/>
                                    </p:animScale>
                                    <p:animScale>
                                      <p:cBhvr>
                                        <p:cTn id="43" dur="26">
                                          <p:stCondLst>
                                            <p:cond delay="1642"/>
                                          </p:stCondLst>
                                        </p:cTn>
                                        <p:tgtEl>
                                          <p:spTgt spid="3">
                                            <p:txEl>
                                              <p:pRg st="1" end="1"/>
                                            </p:txEl>
                                          </p:spTgt>
                                        </p:tgtEl>
                                      </p:cBhvr>
                                      <p:to x="100000" y="90000"/>
                                    </p:animScale>
                                    <p:animScale>
                                      <p:cBhvr>
                                        <p:cTn id="44" dur="166" decel="50000">
                                          <p:stCondLst>
                                            <p:cond delay="1668"/>
                                          </p:stCondLst>
                                        </p:cTn>
                                        <p:tgtEl>
                                          <p:spTgt spid="3">
                                            <p:txEl>
                                              <p:pRg st="1" end="1"/>
                                            </p:txEl>
                                          </p:spTgt>
                                        </p:tgtEl>
                                      </p:cBhvr>
                                      <p:to x="100000" y="100000"/>
                                    </p:animScale>
                                    <p:animScale>
                                      <p:cBhvr>
                                        <p:cTn id="45" dur="26">
                                          <p:stCondLst>
                                            <p:cond delay="1808"/>
                                          </p:stCondLst>
                                        </p:cTn>
                                        <p:tgtEl>
                                          <p:spTgt spid="3">
                                            <p:txEl>
                                              <p:pRg st="1" end="1"/>
                                            </p:txEl>
                                          </p:spTgt>
                                        </p:tgtEl>
                                      </p:cBhvr>
                                      <p:to x="100000" y="95000"/>
                                    </p:animScale>
                                    <p:animScale>
                                      <p:cBhvr>
                                        <p:cTn id="4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2170" y="1231587"/>
            <a:ext cx="3272548" cy="4896544"/>
          </a:xfrm>
          <a:prstGeom prst="rect">
            <a:avLst/>
          </a:prstGeom>
          <a:solidFill>
            <a:srgbClr val="FFFFFF">
              <a:shade val="85000"/>
            </a:srgbClr>
          </a:solidFill>
          <a:ln w="190500" cap="rnd">
            <a:solidFill>
              <a:srgbClr val="00B050"/>
            </a:solidFill>
          </a:ln>
          <a:effectLst>
            <a:glow rad="228600">
              <a:schemeClr val="accent2">
                <a:satMod val="175000"/>
                <a:alpha val="40000"/>
              </a:schemeClr>
            </a:glow>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p:cNvSpPr txBox="1"/>
          <p:nvPr/>
        </p:nvSpPr>
        <p:spPr>
          <a:xfrm>
            <a:off x="539552" y="1052736"/>
            <a:ext cx="4464496" cy="4401205"/>
          </a:xfrm>
          <a:prstGeom prst="rect">
            <a:avLst/>
          </a:prstGeom>
          <a:noFill/>
        </p:spPr>
        <p:txBody>
          <a:bodyPr wrap="square" rtlCol="0">
            <a:spAutoFit/>
          </a:bodyPr>
          <a:lstStyle/>
          <a:p>
            <a:r>
              <a:rPr lang="az-Latn-AZ" sz="2000" b="1" i="1" dirty="0" smtClean="0">
                <a:solidFill>
                  <a:schemeClr val="accent2">
                    <a:lumMod val="50000"/>
                  </a:schemeClr>
                </a:solidFill>
                <a:latin typeface="Times New Roman" pitchFamily="18" charset="0"/>
                <a:cs typeface="Times New Roman" pitchFamily="18" charset="0"/>
              </a:rPr>
              <a:t>Əliyeva S. Rəqəmlərin sehrli dünyası. – </a:t>
            </a:r>
            <a:r>
              <a:rPr lang="az-Latn-AZ" sz="2000" b="1" i="1" dirty="0" smtClean="0">
                <a:solidFill>
                  <a:schemeClr val="accent2">
                    <a:lumMod val="50000"/>
                  </a:schemeClr>
                </a:solidFill>
                <a:latin typeface="Times New Roman" pitchFamily="18" charset="0"/>
                <a:cs typeface="Times New Roman" pitchFamily="18" charset="0"/>
              </a:rPr>
              <a:t>Bakı : </a:t>
            </a:r>
            <a:r>
              <a:rPr lang="az-Latn-AZ" sz="2000" b="1" i="1" dirty="0" smtClean="0">
                <a:solidFill>
                  <a:schemeClr val="accent2">
                    <a:lumMod val="50000"/>
                  </a:schemeClr>
                </a:solidFill>
                <a:latin typeface="Times New Roman" pitchFamily="18" charset="0"/>
                <a:cs typeface="Times New Roman" pitchFamily="18" charset="0"/>
              </a:rPr>
              <a:t>Elm və Təhsil. 2011. – 48 s.</a:t>
            </a:r>
          </a:p>
          <a:p>
            <a:r>
              <a:rPr lang="az-Latn-AZ" sz="2000" b="1" i="1" dirty="0" smtClean="0">
                <a:solidFill>
                  <a:schemeClr val="accent2">
                    <a:lumMod val="50000"/>
                  </a:schemeClr>
                </a:solidFill>
                <a:latin typeface="Times New Roman" pitchFamily="18" charset="0"/>
                <a:cs typeface="Times New Roman" pitchFamily="18" charset="0"/>
              </a:rPr>
              <a:t>Əziz uşaqlar! Mən sizi sehrli işarələrlə tanış etmək istəyirəm. Bu işarələr sizi lap kiçik yaşlarınızdan izləyir. Lakin siz onların nə olduğunu bilmirsiniz. Bu işarələrin adına rəqəmlər də deyirlər. Mən sizə bu rəqəmlərin yaranma tarixindən məlumat vermək istəyirəm.</a:t>
            </a:r>
          </a:p>
          <a:p>
            <a:r>
              <a:rPr lang="az-Latn-AZ" sz="2000" b="1" i="1" dirty="0" smtClean="0">
                <a:solidFill>
                  <a:schemeClr val="accent2">
                    <a:lumMod val="50000"/>
                  </a:schemeClr>
                </a:solidFill>
                <a:latin typeface="Times New Roman" pitchFamily="18" charset="0"/>
                <a:cs typeface="Times New Roman" pitchFamily="18" charset="0"/>
              </a:rPr>
              <a:t>Bir baxın, sizin tanıdığınız bu sadə rəqəmlərin çox maraqlı keçmişi olub. Gəlin onların yaranma tarixinə səyahət edək.</a:t>
            </a:r>
          </a:p>
          <a:p>
            <a:pPr algn="r"/>
            <a:r>
              <a:rPr lang="az-Latn-AZ" sz="2000" b="1" i="1" dirty="0" smtClean="0">
                <a:solidFill>
                  <a:schemeClr val="accent2">
                    <a:lumMod val="50000"/>
                  </a:schemeClr>
                </a:solidFill>
                <a:latin typeface="Times New Roman" pitchFamily="18" charset="0"/>
                <a:cs typeface="Times New Roman" pitchFamily="18" charset="0"/>
              </a:rPr>
              <a:t>Müəllif.</a:t>
            </a:r>
            <a:endParaRPr lang="ru-RU" sz="2000" b="1" i="1" dirty="0">
              <a:solidFill>
                <a:schemeClr val="accent2">
                  <a:lumMod val="50000"/>
                </a:schemeClr>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501988635"/>
      </p:ext>
    </p:extLst>
  </p:cSld>
  <p:clrMapOvr>
    <a:masterClrMapping/>
  </p:clrMapOvr>
  <mc:AlternateContent xmlns:mc="http://schemas.openxmlformats.org/markup-compatibility/2006" xmlns:p14="http://schemas.microsoft.com/office/powerpoint/2010/main">
    <mc:Choice Requires="p14">
      <p:transition spd="slow" p14:dur="2000" advTm="41890"/>
    </mc:Choice>
    <mc:Fallback xmlns="">
      <p:transition spd="slow" advTm="418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439300"/>
            <a:ext cx="2838450" cy="3971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932040" y="1628800"/>
            <a:ext cx="3672408" cy="2031325"/>
          </a:xfrm>
          <a:prstGeom prst="rect">
            <a:avLst/>
          </a:prstGeom>
          <a:noFill/>
        </p:spPr>
        <p:txBody>
          <a:bodyPr wrap="square" rtlCol="0">
            <a:spAutoFit/>
          </a:bodyPr>
          <a:lstStyle/>
          <a:p>
            <a:r>
              <a:rPr lang="az-Latn-AZ" b="1" i="1" dirty="0" smtClean="0">
                <a:solidFill>
                  <a:srgbClr val="FF0000"/>
                </a:solidFill>
                <a:latin typeface="Times New Roman" pitchFamily="18" charset="0"/>
                <a:cs typeface="Times New Roman" pitchFamily="18" charset="0"/>
              </a:rPr>
              <a:t>Riyazi əlifba =</a:t>
            </a:r>
            <a:r>
              <a:rPr lang="ru-RU" b="1" i="1" dirty="0" smtClean="0">
                <a:solidFill>
                  <a:srgbClr val="FF0000"/>
                </a:solidFill>
                <a:latin typeface="Times New Roman" pitchFamily="18" charset="0"/>
                <a:cs typeface="Times New Roman" pitchFamily="18" charset="0"/>
              </a:rPr>
              <a:t>Математическая азбука. – </a:t>
            </a:r>
            <a:r>
              <a:rPr lang="az-Latn-AZ" b="1" i="1" dirty="0" smtClean="0">
                <a:solidFill>
                  <a:srgbClr val="FF0000"/>
                </a:solidFill>
                <a:latin typeface="Times New Roman" pitchFamily="18" charset="0"/>
                <a:cs typeface="Times New Roman" pitchFamily="18" charset="0"/>
              </a:rPr>
              <a:t>Bakı </a:t>
            </a:r>
            <a:r>
              <a:rPr lang="az-Latn-AZ" b="1" i="1" dirty="0" smtClean="0">
                <a:solidFill>
                  <a:srgbClr val="FF0000"/>
                </a:solidFill>
                <a:latin typeface="Times New Roman" pitchFamily="18" charset="0"/>
                <a:cs typeface="Times New Roman" pitchFamily="18" charset="0"/>
              </a:rPr>
              <a:t>: İstedad jurnalı, 1996. – 25 s.</a:t>
            </a:r>
          </a:p>
          <a:p>
            <a:r>
              <a:rPr lang="az-Latn-AZ" b="1" i="1" dirty="0" smtClean="0">
                <a:solidFill>
                  <a:srgbClr val="FF0000"/>
                </a:solidFill>
                <a:latin typeface="Times New Roman" pitchFamily="18" charset="0"/>
                <a:cs typeface="Times New Roman" pitchFamily="18" charset="0"/>
              </a:rPr>
              <a:t>Kiçik yaşlı uşaqlara riyaziyyat tarixindən, insanların saymağa başladığı gündən robot ixtira etdikləri dövrə qədər məlumat verir.</a:t>
            </a:r>
            <a:endParaRPr lang="az-Latn-AZ" b="1" i="1" dirty="0">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984956718"/>
      </p:ext>
    </p:extLst>
  </p:cSld>
  <p:clrMapOvr>
    <a:masterClrMapping/>
  </p:clrMapOvr>
  <mc:AlternateContent xmlns:mc="http://schemas.openxmlformats.org/markup-compatibility/2006" xmlns:p14="http://schemas.microsoft.com/office/powerpoint/2010/main">
    <mc:Choice Requires="p14">
      <p:transition spd="slow" p14:dur="2000" advTm="26824"/>
    </mc:Choice>
    <mc:Fallback xmlns="">
      <p:transition spd="slow" advTm="268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heel(1)">
                                      <p:cBhvr>
                                        <p:cTn id="7" dur="20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anim calcmode="lin" valueType="num">
                                      <p:cBhvr>
                                        <p:cTn id="13"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wipe(down)">
                                      <p:cBhvr>
                                        <p:cTn id="19" dur="580">
                                          <p:stCondLst>
                                            <p:cond delay="0"/>
                                          </p:stCondLst>
                                        </p:cTn>
                                        <p:tgtEl>
                                          <p:spTgt spid="2">
                                            <p:txEl>
                                              <p:pRg st="1" end="1"/>
                                            </p:txEl>
                                          </p:spTgt>
                                        </p:tgtEl>
                                      </p:cBhvr>
                                    </p:animEffect>
                                    <p:anim calcmode="lin" valueType="num">
                                      <p:cBhvr>
                                        <p:cTn id="20"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xEl>
                                              <p:pRg st="1" end="1"/>
                                            </p:txEl>
                                          </p:spTgt>
                                        </p:tgtEl>
                                      </p:cBhvr>
                                      <p:to x="100000" y="60000"/>
                                    </p:animScale>
                                    <p:animScale>
                                      <p:cBhvr>
                                        <p:cTn id="26" dur="166" decel="50000">
                                          <p:stCondLst>
                                            <p:cond delay="676"/>
                                          </p:stCondLst>
                                        </p:cTn>
                                        <p:tgtEl>
                                          <p:spTgt spid="2">
                                            <p:txEl>
                                              <p:pRg st="1" end="1"/>
                                            </p:txEl>
                                          </p:spTgt>
                                        </p:tgtEl>
                                      </p:cBhvr>
                                      <p:to x="100000" y="100000"/>
                                    </p:animScale>
                                    <p:animScale>
                                      <p:cBhvr>
                                        <p:cTn id="27" dur="26">
                                          <p:stCondLst>
                                            <p:cond delay="1312"/>
                                          </p:stCondLst>
                                        </p:cTn>
                                        <p:tgtEl>
                                          <p:spTgt spid="2">
                                            <p:txEl>
                                              <p:pRg st="1" end="1"/>
                                            </p:txEl>
                                          </p:spTgt>
                                        </p:tgtEl>
                                      </p:cBhvr>
                                      <p:to x="100000" y="80000"/>
                                    </p:animScale>
                                    <p:animScale>
                                      <p:cBhvr>
                                        <p:cTn id="28" dur="166" decel="50000">
                                          <p:stCondLst>
                                            <p:cond delay="1338"/>
                                          </p:stCondLst>
                                        </p:cTn>
                                        <p:tgtEl>
                                          <p:spTgt spid="2">
                                            <p:txEl>
                                              <p:pRg st="1" end="1"/>
                                            </p:txEl>
                                          </p:spTgt>
                                        </p:tgtEl>
                                      </p:cBhvr>
                                      <p:to x="100000" y="100000"/>
                                    </p:animScale>
                                    <p:animScale>
                                      <p:cBhvr>
                                        <p:cTn id="29" dur="26">
                                          <p:stCondLst>
                                            <p:cond delay="1642"/>
                                          </p:stCondLst>
                                        </p:cTn>
                                        <p:tgtEl>
                                          <p:spTgt spid="2">
                                            <p:txEl>
                                              <p:pRg st="1" end="1"/>
                                            </p:txEl>
                                          </p:spTgt>
                                        </p:tgtEl>
                                      </p:cBhvr>
                                      <p:to x="100000" y="90000"/>
                                    </p:animScale>
                                    <p:animScale>
                                      <p:cBhvr>
                                        <p:cTn id="30" dur="166" decel="50000">
                                          <p:stCondLst>
                                            <p:cond delay="1668"/>
                                          </p:stCondLst>
                                        </p:cTn>
                                        <p:tgtEl>
                                          <p:spTgt spid="2">
                                            <p:txEl>
                                              <p:pRg st="1" end="1"/>
                                            </p:txEl>
                                          </p:spTgt>
                                        </p:tgtEl>
                                      </p:cBhvr>
                                      <p:to x="100000" y="100000"/>
                                    </p:animScale>
                                    <p:animScale>
                                      <p:cBhvr>
                                        <p:cTn id="31" dur="26">
                                          <p:stCondLst>
                                            <p:cond delay="1808"/>
                                          </p:stCondLst>
                                        </p:cTn>
                                        <p:tgtEl>
                                          <p:spTgt spid="2">
                                            <p:txEl>
                                              <p:pRg st="1" end="1"/>
                                            </p:txEl>
                                          </p:spTgt>
                                        </p:tgtEl>
                                      </p:cBhvr>
                                      <p:to x="100000" y="95000"/>
                                    </p:animScale>
                                    <p:animScale>
                                      <p:cBhvr>
                                        <p:cTn id="32" dur="166" decel="50000">
                                          <p:stCondLst>
                                            <p:cond delay="1834"/>
                                          </p:stCondLst>
                                        </p:cTn>
                                        <p:tgtEl>
                                          <p:spTgt spid="2">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764704"/>
            <a:ext cx="3509840" cy="5112568"/>
          </a:xfrm>
          <a:prstGeom prst="roundRect">
            <a:avLst>
              <a:gd name="adj" fmla="val 16667"/>
            </a:avLst>
          </a:prstGeom>
          <a:ln>
            <a:solidFill>
              <a:srgbClr val="FF0000"/>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TextBox 2"/>
          <p:cNvSpPr txBox="1"/>
          <p:nvPr/>
        </p:nvSpPr>
        <p:spPr>
          <a:xfrm>
            <a:off x="251520" y="980728"/>
            <a:ext cx="4464496" cy="4708981"/>
          </a:xfrm>
          <a:prstGeom prst="rect">
            <a:avLst/>
          </a:prstGeom>
          <a:noFill/>
        </p:spPr>
        <p:txBody>
          <a:bodyPr wrap="square" rtlCol="0">
            <a:spAutoFit/>
          </a:bodyPr>
          <a:lstStyle/>
          <a:p>
            <a:r>
              <a:rPr lang="az-Latn-AZ" sz="2000" b="1" i="1" dirty="0" smtClean="0">
                <a:solidFill>
                  <a:schemeClr val="bg1"/>
                </a:solidFill>
                <a:latin typeface="Times New Roman" pitchFamily="18" charset="0"/>
                <a:cs typeface="Times New Roman" pitchFamily="18" charset="0"/>
              </a:rPr>
              <a:t>Söyütlü E. Əyləncəli suallar. – </a:t>
            </a:r>
            <a:r>
              <a:rPr lang="az-Latn-AZ" sz="2000" b="1" i="1" dirty="0" smtClean="0">
                <a:solidFill>
                  <a:schemeClr val="bg1"/>
                </a:solidFill>
                <a:latin typeface="Times New Roman" pitchFamily="18" charset="0"/>
                <a:cs typeface="Times New Roman" pitchFamily="18" charset="0"/>
              </a:rPr>
              <a:t>Bakı : 2010</a:t>
            </a:r>
            <a:r>
              <a:rPr lang="az-Latn-AZ" sz="2000" b="1" i="1" dirty="0" smtClean="0">
                <a:solidFill>
                  <a:schemeClr val="bg1"/>
                </a:solidFill>
                <a:latin typeface="Times New Roman" pitchFamily="18" charset="0"/>
                <a:cs typeface="Times New Roman" pitchFamily="18" charset="0"/>
              </a:rPr>
              <a:t>. – 72 s.</a:t>
            </a:r>
          </a:p>
          <a:p>
            <a:r>
              <a:rPr lang="az-Latn-AZ" sz="2000" b="1" i="1" dirty="0" smtClean="0">
                <a:solidFill>
                  <a:schemeClr val="bg1"/>
                </a:solidFill>
                <a:latin typeface="Times New Roman" pitchFamily="18" charset="0"/>
                <a:cs typeface="Times New Roman" pitchFamily="18" charset="0"/>
              </a:rPr>
              <a:t>Sadə rəqəm suallarından mürəkkəb rəsm sorularına, kəlmə tamamlamalarından rəqəm silsiləsinin məntiqi ardıcıllığına qədər bir çox sual növünü əhatə edən bu kitab maraqlı suallardan ibarətdir. Bu sualları həll edərkən həm əylənəcək, həm də zəkanızı, məntiqi qabiliyyətinizi inkişaf etdirəcəksiniz. Sualların çoxu şəkilli olduğuna görə görmə zəkanızın inkişafına da kömək edəcək.</a:t>
            </a:r>
          </a:p>
          <a:p>
            <a:r>
              <a:rPr lang="az-Latn-AZ" sz="2000" b="1" i="1" dirty="0" smtClean="0">
                <a:solidFill>
                  <a:schemeClr val="bg1"/>
                </a:solidFill>
                <a:latin typeface="Times New Roman" pitchFamily="18" charset="0"/>
                <a:cs typeface="Times New Roman" pitchFamily="18" charset="0"/>
              </a:rPr>
              <a:t>Elə isə, gəlin, sualların əyləncəli və zövqlü dünyasına səyahət edək</a:t>
            </a:r>
            <a:r>
              <a:rPr lang="az-Latn-AZ" b="1" i="1" dirty="0" smtClean="0">
                <a:solidFill>
                  <a:schemeClr val="bg1"/>
                </a:solidFill>
              </a:rPr>
              <a:t>!</a:t>
            </a:r>
            <a:endParaRPr lang="ru-RU" b="1" i="1" dirty="0">
              <a:solidFill>
                <a:schemeClr val="bg1"/>
              </a:solidFill>
            </a:endParaRPr>
          </a:p>
        </p:txBody>
      </p:sp>
    </p:spTree>
    <p:custDataLst>
      <p:tags r:id="rId1"/>
    </p:custDataLst>
    <p:extLst>
      <p:ext uri="{BB962C8B-B14F-4D97-AF65-F5344CB8AC3E}">
        <p14:creationId xmlns:p14="http://schemas.microsoft.com/office/powerpoint/2010/main" val="3608977671"/>
      </p:ext>
    </p:extLst>
  </p:cSld>
  <p:clrMapOvr>
    <a:masterClrMapping/>
  </p:clrMapOvr>
  <mc:AlternateContent xmlns:mc="http://schemas.openxmlformats.org/markup-compatibility/2006" xmlns:p14="http://schemas.microsoft.com/office/powerpoint/2010/main">
    <mc:Choice Requires="p14">
      <p:transition spd="slow" p14:dur="2000" advTm="43803"/>
    </mc:Choice>
    <mc:Fallback xmlns="">
      <p:transition spd="slow" advTm="438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par>
                                <p:cTn id="23" presetID="53" presetClass="entr" presetSubtype="16"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2924944"/>
            <a:ext cx="1899879" cy="400110"/>
          </a:xfrm>
          <a:prstGeom prst="rect">
            <a:avLst/>
          </a:prstGeom>
          <a:noFill/>
        </p:spPr>
        <p:txBody>
          <a:bodyPr wrap="none" rtlCol="0">
            <a:spAutoFit/>
          </a:bodyPr>
          <a:lstStyle/>
          <a:p>
            <a:r>
              <a:rPr lang="az-Latn-AZ" sz="2000" dirty="0" smtClean="0">
                <a:solidFill>
                  <a:srgbClr val="00B050"/>
                </a:solidFill>
                <a:latin typeface="Times New Roman" pitchFamily="18" charset="0"/>
                <a:cs typeface="Times New Roman" pitchFamily="18" charset="0"/>
              </a:rPr>
              <a:t>Əhmədova Sevil</a:t>
            </a:r>
            <a:endParaRPr lang="az-Latn-AZ" sz="2000" dirty="0">
              <a:solidFill>
                <a:srgbClr val="00B05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601573493"/>
      </p:ext>
    </p:extLst>
  </p:cSld>
  <p:clrMapOvr>
    <a:masterClrMapping/>
  </p:clrMapOvr>
  <mc:AlternateContent xmlns:mc="http://schemas.openxmlformats.org/markup-compatibility/2006" xmlns:p14="http://schemas.microsoft.com/office/powerpoint/2010/main">
    <mc:Choice Requires="p14">
      <p:transition spd="slow" p14:dur="2000" advTm="7649"/>
    </mc:Choice>
    <mc:Fallback xmlns="">
      <p:transition spd="slow" advTm="76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3.9|4.9"/>
</p:tagLst>
</file>

<file path=ppt/tags/tag2.xml><?xml version="1.0" encoding="utf-8"?>
<p:tagLst xmlns:a="http://schemas.openxmlformats.org/drawingml/2006/main" xmlns:r="http://schemas.openxmlformats.org/officeDocument/2006/relationships" xmlns:p="http://schemas.openxmlformats.org/presentationml/2006/main">
  <p:tag name="TIMING" val="|2.5|4.1|4.8"/>
</p:tagLst>
</file>

<file path=ppt/tags/tag3.xml><?xml version="1.0" encoding="utf-8"?>
<p:tagLst xmlns:a="http://schemas.openxmlformats.org/drawingml/2006/main" xmlns:r="http://schemas.openxmlformats.org/officeDocument/2006/relationships" xmlns:p="http://schemas.openxmlformats.org/presentationml/2006/main">
  <p:tag name="TIMING" val="|1.8|6.3|5.2"/>
</p:tagLst>
</file>

<file path=ppt/tags/tag4.xml><?xml version="1.0" encoding="utf-8"?>
<p:tagLst xmlns:a="http://schemas.openxmlformats.org/drawingml/2006/main" xmlns:r="http://schemas.openxmlformats.org/officeDocument/2006/relationships" xmlns:p="http://schemas.openxmlformats.org/presentationml/2006/main">
  <p:tag name="TIMING" val="|1.2|7.9|9.4"/>
</p:tagLst>
</file>

<file path=ppt/tags/tag5.xml><?xml version="1.0" encoding="utf-8"?>
<p:tagLst xmlns:a="http://schemas.openxmlformats.org/drawingml/2006/main" xmlns:r="http://schemas.openxmlformats.org/officeDocument/2006/relationships" xmlns:p="http://schemas.openxmlformats.org/presentationml/2006/main">
  <p:tag name="TIMING" val="|0.9|8.2|7.5"/>
</p:tagLst>
</file>

<file path=ppt/tags/tag6.xml><?xml version="1.0" encoding="utf-8"?>
<p:tagLst xmlns:a="http://schemas.openxmlformats.org/drawingml/2006/main" xmlns:r="http://schemas.openxmlformats.org/officeDocument/2006/relationships" xmlns:p="http://schemas.openxmlformats.org/presentationml/2006/main">
  <p:tag name="TIMING" val="|1.9|5.6|6.6"/>
</p:tagLst>
</file>

<file path=ppt/tags/tag7.xml><?xml version="1.0" encoding="utf-8"?>
<p:tagLst xmlns:a="http://schemas.openxmlformats.org/drawingml/2006/main" xmlns:r="http://schemas.openxmlformats.org/officeDocument/2006/relationships" xmlns:p="http://schemas.openxmlformats.org/presentationml/2006/main">
  <p:tag name="TIMING" val="|1.9|9.9|5.3"/>
</p:tagLst>
</file>

<file path=ppt/tags/tag8.xml><?xml version="1.0" encoding="utf-8"?>
<p:tagLst xmlns:a="http://schemas.openxmlformats.org/drawingml/2006/main" xmlns:r="http://schemas.openxmlformats.org/officeDocument/2006/relationships" xmlns:p="http://schemas.openxmlformats.org/presentationml/2006/main">
  <p:tag name="TIMING" val="|2.1"/>
</p:tagLst>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Весна</Template>
  <TotalTime>1025</TotalTime>
  <Words>368</Words>
  <Application>Microsoft Office PowerPoint</Application>
  <PresentationFormat>Экран (4:3)</PresentationFormat>
  <Paragraphs>19</Paragraphs>
  <Slides>8</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Spring</vt:lpstr>
      <vt:lpstr>Gəlin birlikdə öyrənək</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Gəlin birlikdə öyrənək</dc:title>
  <dc:creator>Ахмедова</dc:creator>
  <cp:lastModifiedBy>MBA2</cp:lastModifiedBy>
  <cp:revision>20</cp:revision>
  <dcterms:created xsi:type="dcterms:W3CDTF">2014-03-05T10:04:21Z</dcterms:created>
  <dcterms:modified xsi:type="dcterms:W3CDTF">2016-09-28T05:43:56Z</dcterms:modified>
</cp:coreProperties>
</file>