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3" r:id="rId3"/>
    <p:sldId id="275" r:id="rId4"/>
    <p:sldId id="276" r:id="rId5"/>
    <p:sldId id="277" r:id="rId6"/>
    <p:sldId id="278" r:id="rId7"/>
    <p:sldId id="279" r:id="rId8"/>
    <p:sldId id="273" r:id="rId9"/>
    <p:sldId id="259" r:id="rId10"/>
    <p:sldId id="260" r:id="rId11"/>
    <p:sldId id="264" r:id="rId12"/>
    <p:sldId id="271" r:id="rId13"/>
    <p:sldId id="265" r:id="rId14"/>
    <p:sldId id="266" r:id="rId15"/>
    <p:sldId id="267" r:id="rId16"/>
    <p:sldId id="268" r:id="rId17"/>
    <p:sldId id="280" r:id="rId18"/>
    <p:sldId id="269" r:id="rId19"/>
    <p:sldId id="270" r:id="rId20"/>
    <p:sldId id="272"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380"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1881E06E-BEBC-4155-B879-41D0541356C2}" type="datetimeFigureOut">
              <a:rPr lang="ru-RU" smtClean="0"/>
              <a:t>17.09.2016</a:t>
            </a:fld>
            <a:endParaRPr lang="ru-RU"/>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ru-RU"/>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FA1B14B3-A3FC-483F-BA0A-D5612C06A4E0}" type="slidenum">
              <a:rPr lang="ru-RU" smtClean="0"/>
              <a:t>‹#›</a:t>
            </a:fld>
            <a:endParaRPr lang="ru-RU"/>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1881E06E-BEBC-4155-B879-41D0541356C2}" type="datetimeFigureOut">
              <a:rPr lang="ru-RU" smtClean="0"/>
              <a:t>17.09.2016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A1B14B3-A3FC-483F-BA0A-D5612C06A4E0}" type="slidenum">
              <a:rPr lang="ru-RU" smtClean="0"/>
              <a:t>‹#›</a:t>
            </a:fld>
            <a:endParaRPr lang="ru-RU"/>
          </a:p>
        </p:txBody>
      </p:sp>
      <p:sp>
        <p:nvSpPr>
          <p:cNvPr id="11" name="Title 10"/>
          <p:cNvSpPr>
            <a:spLocks noGrp="1"/>
          </p:cNvSpPr>
          <p:nvPr>
            <p:ph type="title"/>
          </p:nvPr>
        </p:nvSpPr>
        <p:spPr/>
        <p:txBody>
          <a:bodyPr/>
          <a:lstStyle/>
          <a:p>
            <a:r>
              <a:rPr lang="ru-RU" smtClean="0"/>
              <a:t>Образец заголовка</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881E06E-BEBC-4155-B879-41D0541356C2}" type="datetimeFigureOut">
              <a:rPr lang="ru-RU" smtClean="0"/>
              <a:t>17.09.2016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A1B14B3-A3FC-483F-BA0A-D5612C06A4E0}"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881E06E-BEBC-4155-B879-41D0541356C2}" type="datetimeFigureOut">
              <a:rPr lang="ru-RU" smtClean="0"/>
              <a:t>17.09.2016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A1B14B3-A3FC-483F-BA0A-D5612C06A4E0}" type="slidenum">
              <a:rPr lang="ru-RU" smtClean="0"/>
              <a:t>‹#›</a:t>
            </a:fld>
            <a:endParaRPr lang="ru-RU"/>
          </a:p>
        </p:txBody>
      </p:sp>
      <p:sp>
        <p:nvSpPr>
          <p:cNvPr id="12" name="Title 11"/>
          <p:cNvSpPr>
            <a:spLocks noGrp="1"/>
          </p:cNvSpPr>
          <p:nvPr>
            <p:ph type="title"/>
          </p:nvPr>
        </p:nvSpPr>
        <p:spPr/>
        <p:txBody>
          <a:bodyPr/>
          <a:lstStyle>
            <a:lvl1pPr>
              <a:defRPr>
                <a:solidFill>
                  <a:schemeClr val="tx2"/>
                </a:solidFill>
              </a:defRPr>
            </a:lvl1pPr>
          </a:lstStyle>
          <a:p>
            <a:r>
              <a:rPr lang="ru-RU" smtClean="0"/>
              <a:t>Образец заголовка</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881E06E-BEBC-4155-B879-41D0541356C2}" type="datetimeFigureOut">
              <a:rPr lang="ru-RU" smtClean="0"/>
              <a:t>17.09.2016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FA1B14B3-A3FC-483F-BA0A-D5612C06A4E0}" type="slidenum">
              <a:rPr lang="ru-RU" smtClean="0"/>
              <a:t>‹#›</a:t>
            </a:fld>
            <a:endParaRPr lang="ru-RU"/>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1881E06E-BEBC-4155-B879-41D0541356C2}" type="datetimeFigureOut">
              <a:rPr lang="ru-RU" smtClean="0"/>
              <a:t>17.09.2016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FA1B14B3-A3FC-483F-BA0A-D5612C06A4E0}" type="slidenum">
              <a:rPr lang="ru-RU" smtClean="0"/>
              <a:t>‹#›</a:t>
            </a:fld>
            <a:endParaRPr lang="ru-RU"/>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81E06E-BEBC-4155-B879-41D0541356C2}" type="datetimeFigureOut">
              <a:rPr lang="ru-RU" smtClean="0"/>
              <a:t>17.09.2016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FA1B14B3-A3FC-483F-BA0A-D5612C06A4E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ru-RU" smtClean="0"/>
              <a:t>Образец заголовка</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881E06E-BEBC-4155-B879-41D0541356C2}" type="datetimeFigureOut">
              <a:rPr lang="ru-RU" smtClean="0"/>
              <a:t>17.09.2016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A1B14B3-A3FC-483F-BA0A-D5612C06A4E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ru-RU" smtClean="0"/>
              <a:t>Образец заголовка</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881E06E-BEBC-4155-B879-41D0541356C2}" type="datetimeFigureOut">
              <a:rPr lang="ru-RU" smtClean="0"/>
              <a:t>17.09.2016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FA1B14B3-A3FC-483F-BA0A-D5612C06A4E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1881E06E-BEBC-4155-B879-41D0541356C2}" type="datetimeFigureOut">
              <a:rPr lang="ru-RU" smtClean="0"/>
              <a:t>17.09.2016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A1B14B3-A3FC-483F-BA0A-D5612C06A4E0}" type="slidenum">
              <a:rPr lang="ru-RU" smtClean="0"/>
              <a:t>‹#›</a:t>
            </a:fld>
            <a:endParaRPr lang="ru-RU"/>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1881E06E-BEBC-4155-B879-41D0541356C2}" type="datetimeFigureOut">
              <a:rPr lang="ru-RU" smtClean="0"/>
              <a:t>17.09.2016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A1B14B3-A3FC-483F-BA0A-D5612C06A4E0}" type="slidenum">
              <a:rPr lang="ru-RU" smtClean="0"/>
              <a:t>‹#›</a:t>
            </a:fld>
            <a:endParaRPr lang="ru-RU"/>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1881E06E-BEBC-4155-B879-41D0541356C2}" type="datetimeFigureOut">
              <a:rPr lang="ru-RU" smtClean="0"/>
              <a:t>17.09.2016</a:t>
            </a:fld>
            <a:endParaRPr lang="ru-RU"/>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ru-RU"/>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FA1B14B3-A3FC-483F-BA0A-D5612C06A4E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2" Type="http://schemas.microsoft.com/office/2007/relationships/media" Target="../media/media1.mp3"/><Relationship Id="rId1" Type="http://schemas.openxmlformats.org/officeDocument/2006/relationships/tags" Target="../tags/tag1.xml"/><Relationship Id="rId5" Type="http://schemas.openxmlformats.org/officeDocument/2006/relationships/image" Target="../media/image4.pn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audio" Target="../media/media1.mp3"/><Relationship Id="rId2" Type="http://schemas.microsoft.com/office/2007/relationships/media" Target="../media/media1.mp3"/><Relationship Id="rId1" Type="http://schemas.openxmlformats.org/officeDocument/2006/relationships/tags" Target="../tags/tag5.xml"/><Relationship Id="rId6" Type="http://schemas.openxmlformats.org/officeDocument/2006/relationships/image" Target="../media/image4.png"/><Relationship Id="rId5" Type="http://schemas.openxmlformats.org/officeDocument/2006/relationships/image" Target="../media/image8.jpeg"/><Relationship Id="rId4"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7.xml"/><Relationship Id="rId1" Type="http://schemas.openxmlformats.org/officeDocument/2006/relationships/tags" Target="../tags/tag12.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7.xml"/><Relationship Id="rId1" Type="http://schemas.openxmlformats.org/officeDocument/2006/relationships/tags" Target="../tags/tag15.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7.xml"/><Relationship Id="rId1" Type="http://schemas.openxmlformats.org/officeDocument/2006/relationships/tags" Target="../tags/tag17.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lgGrid">
          <a:fgClr>
            <a:srgbClr val="FFCC00"/>
          </a:fgClr>
          <a:bgClr>
            <a:schemeClr val="tx1">
              <a:lumMod val="95000"/>
            </a:schemeClr>
          </a:bgClr>
        </a:patt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87624" y="2132856"/>
            <a:ext cx="6777318" cy="1731982"/>
          </a:xfrm>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z-Latn-AZ" sz="6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Gəlin birlikdə öyrənək</a:t>
            </a:r>
            <a:br>
              <a:rPr lang="az-Latn-AZ" sz="6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br>
            <a:endParaRPr lang="ru-RU"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
        <p:nvSpPr>
          <p:cNvPr id="3" name="Подзаголовок 2"/>
          <p:cNvSpPr>
            <a:spLocks noGrp="1"/>
          </p:cNvSpPr>
          <p:nvPr>
            <p:ph type="subTitle" idx="1"/>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z-Latn-AZ" sz="60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Təbiət</a:t>
            </a:r>
            <a:endParaRPr lang="ru-RU"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4" name="tebiet2.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16416" y="6226371"/>
            <a:ext cx="609600" cy="609600"/>
          </a:xfrm>
          <a:prstGeom prst="rect">
            <a:avLst/>
          </a:prstGeom>
        </p:spPr>
      </p:pic>
    </p:spTree>
    <p:custDataLst>
      <p:tags r:id="rId1"/>
    </p:custDataLst>
    <p:extLst>
      <p:ext uri="{BB962C8B-B14F-4D97-AF65-F5344CB8AC3E}">
        <p14:creationId xmlns:p14="http://schemas.microsoft.com/office/powerpoint/2010/main" val="12225825"/>
      </p:ext>
    </p:extLst>
  </p:cSld>
  <p:clrMapOvr>
    <a:masterClrMapping/>
  </p:clrMapOvr>
  <mc:AlternateContent xmlns:mc="http://schemas.openxmlformats.org/markup-compatibility/2006" xmlns:p14="http://schemas.microsoft.com/office/powerpoint/2010/main">
    <mc:Choice Requires="p14">
      <p:transition spd="slow" p14:dur="2000" advTm="11004"/>
    </mc:Choice>
    <mc:Fallback xmlns="">
      <p:transition spd="slow" advTm="110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circle(in)">
                                      <p:cBhvr>
                                        <p:cTn id="11" dur="2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circle(in)">
                                      <p:cBhvr>
                                        <p:cTn id="16"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7" repeatCount="indefinite" fill="hold" display="0">
                  <p:stCondLst>
                    <p:cond delay="indefinite"/>
                  </p:stCondLst>
                  <p:endCondLst>
                    <p:cond evt="onStopAudio" delay="0">
                      <p:tgtEl>
                        <p:sldTgt/>
                      </p:tgtEl>
                    </p:cond>
                  </p:endCondLst>
                </p:cTn>
                <p:tgtEl>
                  <p:spTgt spid="4"/>
                </p:tgtEl>
              </p:cMediaNode>
            </p:audio>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pattFill prst="dotGrid">
          <a:fgClr>
            <a:schemeClr val="accent1"/>
          </a:fgClr>
          <a:bgClr>
            <a:schemeClr val="bg1"/>
          </a:bgClr>
        </a:pattFill>
        <a:effectLst/>
      </p:bgPr>
    </p:bg>
    <p:spTree>
      <p:nvGrpSpPr>
        <p:cNvPr id="1" name=""/>
        <p:cNvGrpSpPr/>
        <p:nvPr/>
      </p:nvGrpSpPr>
      <p:grpSpPr>
        <a:xfrm>
          <a:off x="0" y="0"/>
          <a:ext cx="0" cy="0"/>
          <a:chOff x="0" y="0"/>
          <a:chExt cx="0" cy="0"/>
        </a:xfrm>
      </p:grpSpPr>
      <p:sp>
        <p:nvSpPr>
          <p:cNvPr id="2" name="TextBox 1"/>
          <p:cNvSpPr txBox="1"/>
          <p:nvPr/>
        </p:nvSpPr>
        <p:spPr>
          <a:xfrm>
            <a:off x="1907704" y="1124744"/>
            <a:ext cx="6120680" cy="3785652"/>
          </a:xfrm>
          <a:prstGeom prst="rect">
            <a:avLst/>
          </a:prstGeom>
          <a:noFill/>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r>
              <a:rPr lang="az-Latn-AZ" sz="2400" b="1" dirty="0" smtClean="0">
                <a:ln w="11430"/>
                <a:solidFill>
                  <a:srgbClr val="C00000"/>
                </a:solidFill>
                <a:effectLst>
                  <a:outerShdw blurRad="80000" dist="40000" dir="5040000" algn="tl">
                    <a:srgbClr val="000000">
                      <a:alpha val="30000"/>
                    </a:srgbClr>
                  </a:outerShdw>
                </a:effectLst>
                <a:latin typeface="Times New Roman" pitchFamily="18" charset="0"/>
                <a:cs typeface="Times New Roman" pitchFamily="18" charset="0"/>
              </a:rPr>
              <a:t>Əziz dostum!</a:t>
            </a:r>
          </a:p>
          <a:p>
            <a:r>
              <a:rPr lang="az-Latn-AZ" sz="2400" b="1" dirty="0" smtClean="0">
                <a:ln w="11430"/>
                <a:solidFill>
                  <a:srgbClr val="C00000"/>
                </a:solidFill>
                <a:effectLst>
                  <a:outerShdw blurRad="80000" dist="40000" dir="5040000" algn="tl">
                    <a:srgbClr val="000000">
                      <a:alpha val="30000"/>
                    </a:srgbClr>
                  </a:outerShdw>
                </a:effectLst>
                <a:latin typeface="Times New Roman" pitchFamily="18" charset="0"/>
                <a:cs typeface="Times New Roman" pitchFamily="18" charset="0"/>
              </a:rPr>
              <a:t>Biz bilirik sən əlaçısan. Bütün dərslərini yaxşı öyrənirsən və əla qiymətlər alırsan. Amma biz istəyirik ki, sənin dünyagörüşün daha geniş olsun. Daha çox biləsən. Buna görə də sənə dərsdən əlavə kitab oxumağı məsləhət görürük və bu kitabların siyahısını sənin diqqətinə çatdırırıq. Kitabxanamıza gəl və oxu! İnan ki, bunun sənə yalnız faydası olar.</a:t>
            </a:r>
            <a:endParaRPr lang="ru-RU" sz="2400" b="1" dirty="0">
              <a:ln w="11430"/>
              <a:solidFill>
                <a:srgbClr val="C00000"/>
              </a:solidFill>
              <a:effectLst>
                <a:outerShdw blurRad="80000" dist="40000" dir="5040000" algn="tl">
                  <a:srgbClr val="000000">
                    <a:alpha val="30000"/>
                  </a:srgbClr>
                </a:outerShdw>
              </a:effectLst>
              <a:latin typeface="Times New Roman" pitchFamily="18" charset="0"/>
              <a:cs typeface="Times New Roman" pitchFamily="18" charset="0"/>
            </a:endParaRPr>
          </a:p>
        </p:txBody>
      </p:sp>
    </p:spTree>
    <p:custDataLst>
      <p:tags r:id="rId1"/>
    </p:custDataLst>
    <p:extLst>
      <p:ext uri="{BB962C8B-B14F-4D97-AF65-F5344CB8AC3E}">
        <p14:creationId xmlns:p14="http://schemas.microsoft.com/office/powerpoint/2010/main" val="2120553872"/>
      </p:ext>
    </p:extLst>
  </p:cSld>
  <p:clrMapOvr>
    <a:masterClrMapping/>
  </p:clrMapOvr>
  <mc:AlternateContent xmlns:mc="http://schemas.openxmlformats.org/markup-compatibility/2006" xmlns:p14="http://schemas.microsoft.com/office/powerpoint/2010/main">
    <mc:Choice Requires="p14">
      <p:transition spd="slow" p14:dur="2000" advTm="20725"/>
    </mc:Choice>
    <mc:Fallback xmlns="">
      <p:transition spd="slow" advTm="2072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76" y="1052736"/>
            <a:ext cx="2606972" cy="4170213"/>
          </a:xfrm>
          <a:prstGeom prst="ellipse">
            <a:avLst/>
          </a:prstGeom>
          <a:ln w="635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4355976" y="1429682"/>
            <a:ext cx="4464496" cy="3416320"/>
          </a:xfrm>
          <a:prstGeom prst="rect">
            <a:avLst/>
          </a:prstGeom>
          <a:noFill/>
        </p:spPr>
        <p:txBody>
          <a:bodyPr wrap="square" rtlCol="0">
            <a:spAutoFit/>
          </a:bodyPr>
          <a:lstStyle/>
          <a:p>
            <a:r>
              <a:rPr lang="az-Latn-AZ" dirty="0" smtClean="0">
                <a:solidFill>
                  <a:srgbClr val="0070C0"/>
                </a:solidFill>
                <a:latin typeface="Times New Roman" pitchFamily="18" charset="0"/>
                <a:cs typeface="Times New Roman" pitchFamily="18" charset="0"/>
              </a:rPr>
              <a:t>Su nədir? – Bakı : 1997. – 43 s.</a:t>
            </a:r>
          </a:p>
          <a:p>
            <a:r>
              <a:rPr lang="az-Latn-AZ" dirty="0" smtClean="0">
                <a:solidFill>
                  <a:srgbClr val="0070C0"/>
                </a:solidFill>
                <a:latin typeface="Times New Roman" pitchFamily="18" charset="0"/>
                <a:cs typeface="Times New Roman" pitchFamily="18" charset="0"/>
              </a:rPr>
              <a:t>Su həyatdır, su dirilikdir. Su qurtaran yerdə həyat da sona çatır. Elə buna görə də lap qədim dövrlərdən bəri insanlar suyu müqəddəs sayıblar. </a:t>
            </a:r>
          </a:p>
          <a:p>
            <a:r>
              <a:rPr lang="az-Latn-AZ" dirty="0" smtClean="0">
                <a:solidFill>
                  <a:srgbClr val="0070C0"/>
                </a:solidFill>
                <a:latin typeface="Times New Roman" pitchFamily="18" charset="0"/>
                <a:cs typeface="Times New Roman" pitchFamily="18" charset="0"/>
              </a:rPr>
              <a:t>Milyard illərdən bəri canlı həyatın xidmətlərində duran su, yer kürəsində hər şeydən çox olsa da bu gün insanların tələbatını ödəməkdə çətinlik yaranıb. Buna görə də onu qorumaq, qənaətlə işlətmək tələbatı yaranıb. Kitabda siz su haqqında maraqlı məlumatlar əldə edəcəksiniz</a:t>
            </a:r>
            <a:r>
              <a:rPr lang="az-Latn-AZ" dirty="0" smtClean="0">
                <a:solidFill>
                  <a:srgbClr val="0070C0"/>
                </a:solidFill>
              </a:rPr>
              <a:t>.</a:t>
            </a:r>
            <a:endParaRPr lang="ru-RU" dirty="0">
              <a:solidFill>
                <a:srgbClr val="0070C0"/>
              </a:solidFill>
            </a:endParaRPr>
          </a:p>
        </p:txBody>
      </p:sp>
    </p:spTree>
    <p:custDataLst>
      <p:tags r:id="rId1"/>
    </p:custDataLst>
    <p:extLst>
      <p:ext uri="{BB962C8B-B14F-4D97-AF65-F5344CB8AC3E}">
        <p14:creationId xmlns:p14="http://schemas.microsoft.com/office/powerpoint/2010/main" val="2647929366"/>
      </p:ext>
    </p:extLst>
  </p:cSld>
  <p:clrMapOvr>
    <a:masterClrMapping/>
  </p:clrMapOvr>
  <mc:AlternateContent xmlns:mc="http://schemas.openxmlformats.org/markup-compatibility/2006" xmlns:p14="http://schemas.microsoft.com/office/powerpoint/2010/main">
    <mc:Choice Requires="p14">
      <p:transition spd="slow" p14:dur="2000" advTm="31100"/>
    </mc:Choice>
    <mc:Fallback xmlns="">
      <p:transition spd="slow" advTm="311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heel(1)">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873295"/>
            <a:ext cx="3657600" cy="5038725"/>
          </a:xfrm>
          <a:prstGeom prst="round2DiagRect">
            <a:avLst>
              <a:gd name="adj1" fmla="val 16667"/>
              <a:gd name="adj2" fmla="val 0"/>
            </a:avLst>
          </a:prstGeom>
          <a:ln w="88900" cap="sq">
            <a:solidFill>
              <a:srgbClr val="FFFFFF"/>
            </a:solidFill>
            <a:miter lim="800000"/>
          </a:ln>
          <a:effectLst>
            <a:glow rad="228600">
              <a:schemeClr val="accent3">
                <a:satMod val="175000"/>
                <a:alpha val="40000"/>
              </a:schemeClr>
            </a:glow>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323528" y="1916832"/>
            <a:ext cx="3600400" cy="3046988"/>
          </a:xfrm>
          <a:prstGeom prst="rect">
            <a:avLst/>
          </a:prstGeom>
          <a:noFill/>
        </p:spPr>
        <p:txBody>
          <a:bodyPr wrap="square" rtlCol="0">
            <a:spAutoFit/>
          </a:bodyPr>
          <a:lstStyle/>
          <a:p>
            <a:r>
              <a:rPr lang="az-Latn-AZ" sz="2400" b="1" i="1" dirty="0" smtClean="0">
                <a:solidFill>
                  <a:schemeClr val="accent3">
                    <a:lumMod val="50000"/>
                  </a:schemeClr>
                </a:solidFill>
                <a:effectLst>
                  <a:glow rad="101600">
                    <a:schemeClr val="accent3">
                      <a:satMod val="175000"/>
                      <a:alpha val="40000"/>
                    </a:schemeClr>
                  </a:glow>
                </a:effectLst>
                <a:latin typeface="Times New Roman" pitchFamily="18" charset="0"/>
                <a:cs typeface="Times New Roman" pitchFamily="18" charset="0"/>
              </a:rPr>
              <a:t>Yaşıl kitab : Dağlar, </a:t>
            </a:r>
          </a:p>
          <a:p>
            <a:r>
              <a:rPr lang="az-Latn-AZ" sz="2400" b="1" i="1" dirty="0" smtClean="0">
                <a:solidFill>
                  <a:schemeClr val="accent3">
                    <a:lumMod val="50000"/>
                  </a:schemeClr>
                </a:solidFill>
                <a:effectLst>
                  <a:glow rad="101600">
                    <a:schemeClr val="accent3">
                      <a:satMod val="175000"/>
                      <a:alpha val="40000"/>
                    </a:schemeClr>
                  </a:glow>
                </a:effectLst>
                <a:latin typeface="Times New Roman" pitchFamily="18" charset="0"/>
                <a:cs typeface="Times New Roman" pitchFamily="18" charset="0"/>
              </a:rPr>
              <a:t>düzlər, çöllər, çəmənlər, çaylar, dənizlər, ağaclar, yamaclar, uçanlar, üzənlər, qaçanlar... Bir sözlə təbiət haqqında kitab : azyaşlı məktəblilər üçün. – Bakı: Tutu, 2005</a:t>
            </a:r>
            <a:r>
              <a:rPr lang="az-Latn-AZ" sz="2400" b="1" i="1" dirty="0" smtClean="0">
                <a:solidFill>
                  <a:schemeClr val="accent3">
                    <a:lumMod val="50000"/>
                  </a:schemeClr>
                </a:solidFill>
                <a:latin typeface="Times New Roman" pitchFamily="18" charset="0"/>
                <a:cs typeface="Times New Roman" pitchFamily="18" charset="0"/>
              </a:rPr>
              <a:t>.</a:t>
            </a:r>
            <a:endParaRPr lang="ru-RU" sz="2400" b="1" i="1" dirty="0">
              <a:solidFill>
                <a:schemeClr val="accent3">
                  <a:lumMod val="50000"/>
                </a:schemeClr>
              </a:solidFill>
              <a:latin typeface="Times New Roman" pitchFamily="18" charset="0"/>
              <a:cs typeface="Times New Roman" pitchFamily="18" charset="0"/>
            </a:endParaRPr>
          </a:p>
        </p:txBody>
      </p:sp>
    </p:spTree>
    <p:custDataLst>
      <p:tags r:id="rId1"/>
    </p:custDataLst>
    <p:extLst>
      <p:ext uri="{BB962C8B-B14F-4D97-AF65-F5344CB8AC3E}">
        <p14:creationId xmlns:p14="http://schemas.microsoft.com/office/powerpoint/2010/main" val="1944204230"/>
      </p:ext>
    </p:extLst>
  </p:cSld>
  <p:clrMapOvr>
    <a:masterClrMapping/>
  </p:clrMapOvr>
  <mc:AlternateContent xmlns:mc="http://schemas.openxmlformats.org/markup-compatibility/2006" xmlns:p14="http://schemas.microsoft.com/office/powerpoint/2010/main">
    <mc:Choice Requires="p14">
      <p:transition spd="slow" p14:dur="2000" advTm="22797"/>
    </mc:Choice>
    <mc:Fallback xmlns="">
      <p:transition spd="slow" advTm="2279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wheel(1)">
                                      <p:cBhvr>
                                        <p:cTn id="14"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55776" y="1700808"/>
            <a:ext cx="5256584" cy="2308324"/>
          </a:xfrm>
          <a:prstGeom prst="rect">
            <a:avLst/>
          </a:prstGeom>
          <a:noFill/>
        </p:spPr>
        <p:txBody>
          <a:bodyPr wrap="square" rtlCol="0">
            <a:spAutoFit/>
          </a:bodyPr>
          <a:lstStyle/>
          <a:p>
            <a:pPr algn="ctr"/>
            <a:endParaRPr lang="az-Latn-AZ" sz="3600" b="1" i="1" dirty="0" smtClean="0">
              <a:solidFill>
                <a:srgbClr val="FF0000"/>
              </a:solidFill>
              <a:effectLst>
                <a:glow rad="101600">
                  <a:schemeClr val="accent3">
                    <a:satMod val="175000"/>
                    <a:alpha val="40000"/>
                  </a:schemeClr>
                </a:glow>
              </a:effectLst>
              <a:latin typeface="Curlz MT" pitchFamily="82" charset="0"/>
            </a:endParaRPr>
          </a:p>
          <a:p>
            <a:pPr algn="ctr"/>
            <a:endParaRPr lang="az-Latn-AZ" sz="3600" b="1" i="1" dirty="0">
              <a:solidFill>
                <a:srgbClr val="FF0000"/>
              </a:solidFill>
              <a:effectLst>
                <a:glow rad="101600">
                  <a:schemeClr val="accent3">
                    <a:satMod val="175000"/>
                    <a:alpha val="40000"/>
                  </a:schemeClr>
                </a:glow>
              </a:effectLst>
              <a:latin typeface="Curlz MT" pitchFamily="82" charset="0"/>
            </a:endParaRPr>
          </a:p>
          <a:p>
            <a:pPr algn="ctr"/>
            <a:r>
              <a:rPr lang="en-US" sz="3600" b="1" i="1" dirty="0" smtClean="0">
                <a:solidFill>
                  <a:srgbClr val="FF0000"/>
                </a:solidFill>
                <a:effectLst>
                  <a:glow rad="101600">
                    <a:schemeClr val="accent3">
                      <a:satMod val="175000"/>
                      <a:alpha val="40000"/>
                    </a:schemeClr>
                  </a:glow>
                </a:effectLst>
                <a:latin typeface="Curlz MT" pitchFamily="82" charset="0"/>
              </a:rPr>
              <a:t>D</a:t>
            </a:r>
            <a:r>
              <a:rPr lang="az-Latn-AZ" sz="3600" b="1" i="1" dirty="0" smtClean="0">
                <a:solidFill>
                  <a:srgbClr val="FF0000"/>
                </a:solidFill>
                <a:effectLst>
                  <a:glow rad="101600">
                    <a:schemeClr val="accent3">
                      <a:satMod val="175000"/>
                      <a:alpha val="40000"/>
                    </a:schemeClr>
                  </a:glow>
                </a:effectLst>
                <a:latin typeface="Curlz MT" pitchFamily="82" charset="0"/>
              </a:rPr>
              <a:t>ÜNYANIN ƏŞRƏFİ İNSAN</a:t>
            </a:r>
            <a:endParaRPr lang="az-Latn-AZ" sz="3600" b="1" i="1" dirty="0">
              <a:solidFill>
                <a:srgbClr val="FF0000"/>
              </a:solidFill>
              <a:effectLst>
                <a:glow rad="101600">
                  <a:schemeClr val="accent3">
                    <a:satMod val="175000"/>
                    <a:alpha val="40000"/>
                  </a:schemeClr>
                </a:glow>
              </a:effectLst>
              <a:latin typeface="Curlz MT" pitchFamily="82" charset="0"/>
            </a:endParaRPr>
          </a:p>
        </p:txBody>
      </p:sp>
    </p:spTree>
    <p:extLst>
      <p:ext uri="{BB962C8B-B14F-4D97-AF65-F5344CB8AC3E}">
        <p14:creationId xmlns:p14="http://schemas.microsoft.com/office/powerpoint/2010/main" val="3311028282"/>
      </p:ext>
    </p:extLst>
  </p:cSld>
  <p:clrMapOvr>
    <a:masterClrMapping/>
  </p:clrMapOvr>
  <p:transition spd="slow" advTm="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7584" y="1268760"/>
            <a:ext cx="2921248" cy="3528392"/>
          </a:xfrm>
          <a:prstGeom prst="round2DiagRect">
            <a:avLst>
              <a:gd name="adj1" fmla="val 16667"/>
              <a:gd name="adj2" fmla="val 0"/>
            </a:avLst>
          </a:prstGeom>
          <a:ln w="88900" cap="sq">
            <a:solidFill>
              <a:schemeClr val="accent3">
                <a:lumMod val="60000"/>
                <a:lumOff val="40000"/>
              </a:schemeClr>
            </a:solidFill>
            <a:miter lim="800000"/>
          </a:ln>
          <a:effectLst>
            <a:outerShdw blurRad="254000" algn="tl" rotWithShape="0">
              <a:srgbClr val="000000">
                <a:alpha val="43000"/>
              </a:srgbClr>
            </a:outerShdw>
          </a:effectLst>
        </p:spPr>
      </p:pic>
      <p:sp>
        <p:nvSpPr>
          <p:cNvPr id="3" name="TextBox 2"/>
          <p:cNvSpPr txBox="1"/>
          <p:nvPr/>
        </p:nvSpPr>
        <p:spPr>
          <a:xfrm>
            <a:off x="4664089" y="2492896"/>
            <a:ext cx="4032448" cy="2585323"/>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z-Latn-AZ"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İnsan bədəni : məktəbyaşlı kiçik uşaqlar üçün. – Bakı : Qanun, 2013. – 32 s. – (Ağıllı oğlan və qızların ensiklopediyası).</a:t>
            </a:r>
          </a:p>
          <a:p>
            <a:r>
              <a:rPr lang="az-Latn-AZ"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Sən həyatda yaşayırsan, nəfəs alırsan, yatırsan, ürəyin döyünür... Və səni bir sual narahat edir: niyə???? Bax, bu kitabda öz suallarına cavab tapacaqsan.</a:t>
            </a: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4" name="tebiet2.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4267200" y="3124200"/>
            <a:ext cx="609600" cy="609600"/>
          </a:xfrm>
          <a:prstGeom prst="rect">
            <a:avLst/>
          </a:prstGeom>
        </p:spPr>
      </p:pic>
    </p:spTree>
    <p:custDataLst>
      <p:tags r:id="rId1"/>
    </p:custDataLst>
    <p:extLst>
      <p:ext uri="{BB962C8B-B14F-4D97-AF65-F5344CB8AC3E}">
        <p14:creationId xmlns:p14="http://schemas.microsoft.com/office/powerpoint/2010/main" val="1506455271"/>
      </p:ext>
    </p:extLst>
  </p:cSld>
  <p:clrMapOvr>
    <a:masterClrMapping/>
  </p:clrMapOvr>
  <mc:AlternateContent xmlns:mc="http://schemas.openxmlformats.org/markup-compatibility/2006" xmlns:p14="http://schemas.microsoft.com/office/powerpoint/2010/main">
    <mc:Choice Requires="p14">
      <p:transition spd="slow" p14:dur="2000" advTm="26198"/>
    </mc:Choice>
    <mc:Fallback xmlns="">
      <p:transition spd="slow" advTm="2619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childTnLst>
                          </p:cTn>
                        </p:par>
                        <p:par>
                          <p:cTn id="16" fill="hold">
                            <p:stCondLst>
                              <p:cond delay="1000"/>
                            </p:stCondLst>
                            <p:childTnLst>
                              <p:par>
                                <p:cTn id="17" presetID="1" presetClass="mediacall" presetSubtype="0" fill="hold" nodeType="afterEffect">
                                  <p:stCondLst>
                                    <p:cond delay="0"/>
                                  </p:stCondLst>
                                  <p:childTnLst>
                                    <p:cmd type="call" cmd="playFrom(0.0)">
                                      <p:cBhvr>
                                        <p:cTn id="18"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9" repeatCount="indefinite" fill="hold" display="0">
                  <p:stCondLst>
                    <p:cond delay="indefinite"/>
                  </p:stCondLst>
                  <p:endCondLst>
                    <p:cond evt="onStopAudio" delay="0">
                      <p:tgtEl>
                        <p:sldTgt/>
                      </p:tgtEl>
                    </p:cond>
                  </p:endCondLst>
                </p:cTn>
                <p:tgtEl>
                  <p:spTgt spid="4"/>
                </p:tgtEl>
              </p:cMediaNode>
            </p:audio>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1196752"/>
            <a:ext cx="3096344" cy="4412088"/>
          </a:xfrm>
          <a:prstGeom prst="roundRect">
            <a:avLst>
              <a:gd name="adj" fmla="val 11111"/>
            </a:avLst>
          </a:prstGeom>
          <a:ln w="190500" cap="rnd">
            <a:solidFill>
              <a:srgbClr val="00B0F0"/>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3" name="TextBox 2"/>
          <p:cNvSpPr txBox="1"/>
          <p:nvPr/>
        </p:nvSpPr>
        <p:spPr>
          <a:xfrm>
            <a:off x="539552" y="1340768"/>
            <a:ext cx="3744416" cy="2862322"/>
          </a:xfrm>
          <a:prstGeom prst="rect">
            <a:avLst/>
          </a:prstGeom>
          <a:noFill/>
        </p:spPr>
        <p:txBody>
          <a:bodyPr wrap="square" rtlCol="0">
            <a:spAutoFit/>
          </a:bodyPr>
          <a:lstStyle/>
          <a:p>
            <a:r>
              <a:rPr lang="az-Latn-AZ" b="1" dirty="0" smtClean="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rPr>
              <a:t>Qeyri-adi yuxu. – Bakı : «İstedad» jurnalına əlavə, 2000. – 29 s.</a:t>
            </a:r>
          </a:p>
          <a:p>
            <a:r>
              <a:rPr lang="az-Latn-AZ" b="1" dirty="0" smtClean="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rPr>
              <a:t>Əziz uşaqlar! Siz əlinizdə qeyri-adi kitab tutmusunuz. Bilirsiniz niyə? Çünki bu kitabı oxuyanda, siz orqanizminizin quruluşunu öyrənəcəksiniz. Biləcəksiniz insan nəyin sayəsində nəfəs alır, fikirləşir, qulaq asır, yeyir, görür, hərəkət edir və s. </a:t>
            </a:r>
            <a:endParaRPr lang="ru-RU" b="1" dirty="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endParaRPr>
          </a:p>
        </p:txBody>
      </p:sp>
    </p:spTree>
    <p:custDataLst>
      <p:tags r:id="rId1"/>
    </p:custDataLst>
    <p:extLst>
      <p:ext uri="{BB962C8B-B14F-4D97-AF65-F5344CB8AC3E}">
        <p14:creationId xmlns:p14="http://schemas.microsoft.com/office/powerpoint/2010/main" val="2072203379"/>
      </p:ext>
    </p:extLst>
  </p:cSld>
  <p:clrMapOvr>
    <a:masterClrMapping/>
  </p:clrMapOvr>
  <mc:AlternateContent xmlns:mc="http://schemas.openxmlformats.org/markup-compatibility/2006" xmlns:p14="http://schemas.microsoft.com/office/powerpoint/2010/main">
    <mc:Choice Requires="p14">
      <p:transition spd="slow" p14:dur="2000" advTm="25744"/>
    </mc:Choice>
    <mc:Fallback xmlns="">
      <p:transition spd="slow" advTm="2574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2204864"/>
            <a:ext cx="7848872" cy="2585323"/>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z-Latn-AZ" sz="5400" b="1" i="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chemeClr val="accent3">
                      <a:satMod val="175000"/>
                      <a:alpha val="40000"/>
                    </a:schemeClr>
                  </a:glow>
                  <a:outerShdw blurRad="50800" dist="39000" dir="5460000" algn="tl">
                    <a:srgbClr val="000000">
                      <a:alpha val="38000"/>
                    </a:srgbClr>
                  </a:outerShdw>
                </a:effectLst>
                <a:latin typeface="Comic Sans MS" pitchFamily="66" charset="0"/>
              </a:rPr>
              <a:t>İNDİ İSƏ HEYVANLAR ALƏMİ İLƏ TANIŞ OLAQ</a:t>
            </a:r>
            <a:endParaRPr lang="az-Latn-AZ" sz="5400" b="1" i="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139700">
                  <a:schemeClr val="accent3">
                    <a:satMod val="175000"/>
                    <a:alpha val="40000"/>
                  </a:schemeClr>
                </a:glow>
                <a:outerShdw blurRad="50800" dist="39000" dir="5460000" algn="tl">
                  <a:srgbClr val="000000">
                    <a:alpha val="38000"/>
                  </a:srgbClr>
                </a:outerShdw>
              </a:effectLst>
              <a:latin typeface="Comic Sans MS" pitchFamily="66" charset="0"/>
            </a:endParaRPr>
          </a:p>
        </p:txBody>
      </p:sp>
    </p:spTree>
    <p:custDataLst>
      <p:tags r:id="rId1"/>
    </p:custDataLst>
    <p:extLst>
      <p:ext uri="{BB962C8B-B14F-4D97-AF65-F5344CB8AC3E}">
        <p14:creationId xmlns:p14="http://schemas.microsoft.com/office/powerpoint/2010/main" val="3038742091"/>
      </p:ext>
    </p:extLst>
  </p:cSld>
  <p:clrMapOvr>
    <a:masterClrMapping/>
  </p:clrMapOvr>
  <mc:AlternateContent xmlns:mc="http://schemas.openxmlformats.org/markup-compatibility/2006" xmlns:p14="http://schemas.microsoft.com/office/powerpoint/2010/main">
    <mc:Choice Requires="p14">
      <p:transition spd="slow" p14:dur="2000" advTm="6387"/>
    </mc:Choice>
    <mc:Fallback xmlns="">
      <p:transition spd="slow" advTm="63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pattFill prst="zigZag">
          <a:fgClr>
            <a:srgbClr val="00B0F0"/>
          </a:fgClr>
          <a:bgClr>
            <a:schemeClr val="bg1"/>
          </a:bgClr>
        </a:patt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0192" y="764704"/>
            <a:ext cx="2693120" cy="4032448"/>
          </a:xfrm>
          <a:prstGeom prst="rect">
            <a:avLst/>
          </a:prstGeom>
          <a:solidFill>
            <a:srgbClr val="FFFFFF">
              <a:shade val="85000"/>
            </a:srgbClr>
          </a:solidFill>
          <a:ln w="88900" cap="sq">
            <a:solidFill>
              <a:srgbClr val="FFFF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Прямоугольник 4"/>
          <p:cNvSpPr/>
          <p:nvPr/>
        </p:nvSpPr>
        <p:spPr>
          <a:xfrm>
            <a:off x="1187624" y="4062367"/>
            <a:ext cx="4572000" cy="2585323"/>
          </a:xfrm>
          <a:prstGeom prst="rect">
            <a:avLst/>
          </a:prstGeom>
        </p:spPr>
        <p:txBody>
          <a:bodyPr>
            <a:spAutoFit/>
          </a:bodyPr>
          <a:lstStyle/>
          <a:p>
            <a:r>
              <a:rPr lang="az-Latn-AZ" b="1" i="1" dirty="0">
                <a:solidFill>
                  <a:srgbClr val="002060"/>
                </a:solidFill>
              </a:rPr>
              <a:t>Həşəratlar : məktəbyaşlı kiçik uşaqlar üçün. – </a:t>
            </a:r>
            <a:r>
              <a:rPr lang="az-Latn-AZ" b="1" i="1" dirty="0" smtClean="0">
                <a:solidFill>
                  <a:srgbClr val="002060"/>
                </a:solidFill>
              </a:rPr>
              <a:t>Bakı: </a:t>
            </a:r>
            <a:r>
              <a:rPr lang="az-Latn-AZ" b="1" i="1" dirty="0">
                <a:solidFill>
                  <a:srgbClr val="002060"/>
                </a:solidFill>
              </a:rPr>
              <a:t>Qanun, Əli və Nino, 2013. – 32 s. – (Ağıllı oğlan və qızların ensiklopediyası).</a:t>
            </a:r>
          </a:p>
          <a:p>
            <a:r>
              <a:rPr lang="az-Latn-AZ" b="1" i="1" dirty="0" smtClean="0">
                <a:solidFill>
                  <a:srgbClr val="002060"/>
                </a:solidFill>
              </a:rPr>
              <a:t>Biz </a:t>
            </a:r>
            <a:r>
              <a:rPr lang="az-Latn-AZ" b="1" i="1" dirty="0">
                <a:solidFill>
                  <a:srgbClr val="002060"/>
                </a:solidFill>
              </a:rPr>
              <a:t>hər gün, xüsusilə yayda həşəratlarla rastləşırıq: ağcaqanad, hörümçək, milçək və s. Həşəratların insana nə faydası var? Onlar nəyə lazımdır? Kitabdakı məqalələr sənin sorğularına cavabdır.</a:t>
            </a:r>
            <a:endParaRPr lang="ru-RU" b="1" i="1" dirty="0">
              <a:solidFill>
                <a:srgbClr val="002060"/>
              </a:solidFill>
            </a:endParaRPr>
          </a:p>
        </p:txBody>
      </p:sp>
    </p:spTree>
    <p:custDataLst>
      <p:tags r:id="rId1"/>
    </p:custDataLst>
    <p:extLst>
      <p:ext uri="{BB962C8B-B14F-4D97-AF65-F5344CB8AC3E}">
        <p14:creationId xmlns:p14="http://schemas.microsoft.com/office/powerpoint/2010/main" val="768751744"/>
      </p:ext>
    </p:extLst>
  </p:cSld>
  <p:clrMapOvr>
    <a:masterClrMapping/>
  </p:clrMapOvr>
  <mc:AlternateContent xmlns:mc="http://schemas.openxmlformats.org/markup-compatibility/2006" xmlns:p14="http://schemas.microsoft.com/office/powerpoint/2010/main">
    <mc:Choice Requires="p14">
      <p:transition spd="slow" p14:dur="2000" advTm="25928"/>
    </mc:Choice>
    <mc:Fallback xmlns="">
      <p:transition spd="slow" advTm="2592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pattFill prst="wave">
          <a:fgClr>
            <a:srgbClr val="FFCC00"/>
          </a:fgClr>
          <a:bgClr>
            <a:schemeClr val="bg1">
              <a:lumMod val="95000"/>
            </a:schemeClr>
          </a:bgClr>
        </a:patt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73637" y="980728"/>
            <a:ext cx="2854748" cy="3888432"/>
          </a:xfrm>
          <a:prstGeom prst="rect">
            <a:avLst/>
          </a:prstGeom>
          <a:solidFill>
            <a:srgbClr val="FFFFFF">
              <a:shade val="85000"/>
            </a:srgbClr>
          </a:solidFill>
          <a:ln w="88900" cap="sq">
            <a:solidFill>
              <a:srgbClr val="FFFF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p:cNvSpPr txBox="1"/>
          <p:nvPr/>
        </p:nvSpPr>
        <p:spPr>
          <a:xfrm>
            <a:off x="1331639" y="1916832"/>
            <a:ext cx="3672409" cy="3139321"/>
          </a:xfrm>
          <a:prstGeom prst="rect">
            <a:avLst/>
          </a:prstGeom>
          <a:noFill/>
        </p:spPr>
        <p:txBody>
          <a:bodyPr wrap="square" rtlCol="0">
            <a:spAutoFit/>
          </a:bodyPr>
          <a:lstStyle/>
          <a:p>
            <a:r>
              <a:rPr lang="az-Latn-AZ" b="1" i="1" dirty="0" smtClean="0">
                <a:solidFill>
                  <a:srgbClr val="00B050"/>
                </a:solidFill>
                <a:latin typeface="Times New Roman" pitchFamily="18" charset="0"/>
                <a:cs typeface="Times New Roman" pitchFamily="18" charset="0"/>
              </a:rPr>
              <a:t>Planetin qəribə quşları </a:t>
            </a:r>
            <a:r>
              <a:rPr lang="az-Latn-AZ" b="1" i="1" dirty="0">
                <a:solidFill>
                  <a:srgbClr val="00B050"/>
                </a:solidFill>
                <a:latin typeface="Times New Roman" pitchFamily="18" charset="0"/>
                <a:cs typeface="Times New Roman" pitchFamily="18" charset="0"/>
              </a:rPr>
              <a:t>: məktəbyaşlı kiçik uşaqlar üçün. – </a:t>
            </a:r>
            <a:r>
              <a:rPr lang="az-Latn-AZ" b="1" i="1" dirty="0" smtClean="0">
                <a:solidFill>
                  <a:srgbClr val="00B050"/>
                </a:solidFill>
                <a:latin typeface="Times New Roman" pitchFamily="18" charset="0"/>
                <a:cs typeface="Times New Roman" pitchFamily="18" charset="0"/>
              </a:rPr>
              <a:t>Bakı: </a:t>
            </a:r>
            <a:r>
              <a:rPr lang="az-Latn-AZ" b="1" i="1" dirty="0">
                <a:solidFill>
                  <a:srgbClr val="00B050"/>
                </a:solidFill>
                <a:latin typeface="Times New Roman" pitchFamily="18" charset="0"/>
                <a:cs typeface="Times New Roman" pitchFamily="18" charset="0"/>
              </a:rPr>
              <a:t>Qanun, 2013. – 32 s. – (Ağıllı oğlan və qızların ensiklopediyası).</a:t>
            </a:r>
          </a:p>
          <a:p>
            <a:endParaRPr lang="ru-RU" b="1" i="1" dirty="0">
              <a:solidFill>
                <a:srgbClr val="00B050"/>
              </a:solidFill>
              <a:latin typeface="Times New Roman" pitchFamily="18" charset="0"/>
              <a:cs typeface="Times New Roman" pitchFamily="18" charset="0"/>
            </a:endParaRPr>
          </a:p>
          <a:p>
            <a:r>
              <a:rPr lang="az-Latn-AZ" b="1" i="1" dirty="0" smtClean="0">
                <a:solidFill>
                  <a:srgbClr val="00B050"/>
                </a:solidFill>
                <a:latin typeface="Times New Roman" pitchFamily="18" charset="0"/>
                <a:cs typeface="Times New Roman" pitchFamily="18" charset="0"/>
              </a:rPr>
              <a:t>«P</a:t>
            </a:r>
            <a:r>
              <a:rPr lang="en-US" b="1" i="1" dirty="0" smtClean="0">
                <a:solidFill>
                  <a:srgbClr val="00B050"/>
                </a:solidFill>
                <a:latin typeface="Times New Roman" pitchFamily="18" charset="0"/>
                <a:cs typeface="Times New Roman" pitchFamily="18" charset="0"/>
              </a:rPr>
              <a:t>i</a:t>
            </a:r>
            <a:r>
              <a:rPr lang="az-Latn-AZ" b="1" i="1" dirty="0" smtClean="0">
                <a:solidFill>
                  <a:srgbClr val="00B050"/>
                </a:solidFill>
                <a:latin typeface="Times New Roman" pitchFamily="18" charset="0"/>
                <a:cs typeface="Times New Roman" pitchFamily="18" charset="0"/>
              </a:rPr>
              <a:t>nqvinlər nə üçün uçmurlar?», «Lələklər quşlara nə üçün lazımdır?», «Hansı quşlar havadan asılı qalırlar?» bu suallar səni rahat buraxmırsa, bu kitabı oxu və suallarına cavab tap.</a:t>
            </a:r>
            <a:endParaRPr lang="ru-RU" b="1" i="1" dirty="0">
              <a:solidFill>
                <a:srgbClr val="00B050"/>
              </a:solidFill>
              <a:latin typeface="Times New Roman" pitchFamily="18" charset="0"/>
              <a:cs typeface="Times New Roman" pitchFamily="18" charset="0"/>
            </a:endParaRPr>
          </a:p>
        </p:txBody>
      </p:sp>
    </p:spTree>
    <p:custDataLst>
      <p:tags r:id="rId1"/>
    </p:custDataLst>
    <p:extLst>
      <p:ext uri="{BB962C8B-B14F-4D97-AF65-F5344CB8AC3E}">
        <p14:creationId xmlns:p14="http://schemas.microsoft.com/office/powerpoint/2010/main" val="2102941301"/>
      </p:ext>
    </p:extLst>
  </p:cSld>
  <p:clrMapOvr>
    <a:masterClrMapping/>
  </p:clrMapOvr>
  <mc:AlternateContent xmlns:mc="http://schemas.openxmlformats.org/markup-compatibility/2006" xmlns:p14="http://schemas.microsoft.com/office/powerpoint/2010/main">
    <mc:Choice Requires="p14">
      <p:transition spd="slow" p14:dur="2000" advTm="20977"/>
    </mc:Choice>
    <mc:Fallback xmlns="">
      <p:transition spd="slow" advTm="2097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980846"/>
            <a:ext cx="1983244" cy="3149229"/>
          </a:xfrm>
          <a:prstGeom prst="rect">
            <a:avLst/>
          </a:prstGeom>
        </p:spPr>
      </p:pic>
      <p:pic>
        <p:nvPicPr>
          <p:cNvPr id="3" name="Рисунок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51720" y="2420888"/>
            <a:ext cx="2118730" cy="2952328"/>
          </a:xfrm>
          <a:prstGeom prst="rect">
            <a:avLst/>
          </a:prstGeom>
        </p:spPr>
      </p:pic>
      <p:sp>
        <p:nvSpPr>
          <p:cNvPr id="4" name="TextBox 3"/>
          <p:cNvSpPr txBox="1"/>
          <p:nvPr/>
        </p:nvSpPr>
        <p:spPr>
          <a:xfrm>
            <a:off x="4788024" y="1700808"/>
            <a:ext cx="3600400" cy="3139321"/>
          </a:xfrm>
          <a:prstGeom prst="rect">
            <a:avLst/>
          </a:prstGeom>
          <a:noFill/>
        </p:spPr>
        <p:txBody>
          <a:bodyPr wrap="square" rtlCol="0">
            <a:spAutoFit/>
          </a:bodyPr>
          <a:lstStyle/>
          <a:p>
            <a:r>
              <a:rPr lang="az-Latn-AZ" dirty="0" smtClean="0">
                <a:solidFill>
                  <a:srgbClr val="00B050"/>
                </a:solidFill>
              </a:rPr>
              <a:t>Heyvanlar aləminin ensiklopediyası. I kitab : cücülər, balıqlar, quşlar. – Bakı : Gənclik, 1996. – 64 s.</a:t>
            </a:r>
          </a:p>
          <a:p>
            <a:endParaRPr lang="az-Latn-AZ" dirty="0">
              <a:solidFill>
                <a:srgbClr val="00B050"/>
              </a:solidFill>
            </a:endParaRPr>
          </a:p>
          <a:p>
            <a:r>
              <a:rPr lang="az-Latn-AZ" dirty="0">
                <a:solidFill>
                  <a:srgbClr val="00B050"/>
                </a:solidFill>
              </a:rPr>
              <a:t>Heyvanlar aləminin ensiklopediyası. </a:t>
            </a:r>
            <a:r>
              <a:rPr lang="az-Latn-AZ" dirty="0" smtClean="0">
                <a:solidFill>
                  <a:srgbClr val="00B050"/>
                </a:solidFill>
              </a:rPr>
              <a:t>II kitab </a:t>
            </a:r>
            <a:r>
              <a:rPr lang="az-Latn-AZ" dirty="0">
                <a:solidFill>
                  <a:srgbClr val="00B050"/>
                </a:solidFill>
              </a:rPr>
              <a:t>: </a:t>
            </a:r>
            <a:r>
              <a:rPr lang="az-Latn-AZ" dirty="0" smtClean="0">
                <a:solidFill>
                  <a:srgbClr val="00B050"/>
                </a:solidFill>
              </a:rPr>
              <a:t>meşə, dağ, çöl-səhra, dəniz-çay və ev heyvanları. </a:t>
            </a:r>
            <a:r>
              <a:rPr lang="az-Latn-AZ" dirty="0">
                <a:solidFill>
                  <a:srgbClr val="00B050"/>
                </a:solidFill>
              </a:rPr>
              <a:t>– </a:t>
            </a:r>
            <a:r>
              <a:rPr lang="az-Latn-AZ" dirty="0" smtClean="0">
                <a:solidFill>
                  <a:srgbClr val="00B050"/>
                </a:solidFill>
              </a:rPr>
              <a:t>Bakı : Gənclik</a:t>
            </a:r>
            <a:r>
              <a:rPr lang="az-Latn-AZ" dirty="0">
                <a:solidFill>
                  <a:srgbClr val="00B050"/>
                </a:solidFill>
              </a:rPr>
              <a:t>, 1996. – 64 s.</a:t>
            </a:r>
            <a:endParaRPr lang="ru-RU" dirty="0">
              <a:solidFill>
                <a:srgbClr val="00B050"/>
              </a:solidFill>
            </a:endParaRPr>
          </a:p>
          <a:p>
            <a:endParaRPr lang="ru-RU" dirty="0"/>
          </a:p>
        </p:txBody>
      </p:sp>
    </p:spTree>
    <p:custDataLst>
      <p:tags r:id="rId1"/>
    </p:custDataLst>
    <p:extLst>
      <p:ext uri="{BB962C8B-B14F-4D97-AF65-F5344CB8AC3E}">
        <p14:creationId xmlns:p14="http://schemas.microsoft.com/office/powerpoint/2010/main" val="3108818456"/>
      </p:ext>
    </p:extLst>
  </p:cSld>
  <p:clrMapOvr>
    <a:masterClrMapping/>
  </p:clrMapOvr>
  <mc:AlternateContent xmlns:mc="http://schemas.openxmlformats.org/markup-compatibility/2006" xmlns:p14="http://schemas.microsoft.com/office/powerpoint/2010/main">
    <mc:Choice Requires="p14">
      <p:transition spd="slow" p14:dur="2000" advTm="20569"/>
    </mc:Choice>
    <mc:Fallback xmlns="">
      <p:transition spd="slow" advTm="2056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C000"/>
            </a:gs>
            <a:gs pos="50000">
              <a:schemeClr val="accent1">
                <a:tint val="44500"/>
                <a:satMod val="160000"/>
              </a:schemeClr>
            </a:gs>
            <a:gs pos="100000">
              <a:schemeClr val="accent1">
                <a:tint val="23500"/>
                <a:satMod val="16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2040" y="1196174"/>
            <a:ext cx="2575020" cy="3816424"/>
          </a:xfrm>
          <a:prstGeom prst="round2DiagRect">
            <a:avLst>
              <a:gd name="adj1" fmla="val 16667"/>
              <a:gd name="adj2" fmla="val 0"/>
            </a:avLst>
          </a:prstGeom>
          <a:ln w="88900" cap="sq">
            <a:solidFill>
              <a:schemeClr val="bg2">
                <a:lumMod val="75000"/>
              </a:schemeClr>
            </a:solidFill>
            <a:miter lim="800000"/>
          </a:ln>
          <a:effectLst>
            <a:outerShdw blurRad="254000" algn="tl" rotWithShape="0">
              <a:srgbClr val="000000">
                <a:alpha val="43000"/>
              </a:srgbClr>
            </a:outerShdw>
          </a:effectLst>
        </p:spPr>
      </p:pic>
      <p:sp>
        <p:nvSpPr>
          <p:cNvPr id="3" name="TextBox 2"/>
          <p:cNvSpPr txBox="1"/>
          <p:nvPr/>
        </p:nvSpPr>
        <p:spPr>
          <a:xfrm>
            <a:off x="611560" y="980728"/>
            <a:ext cx="2952328" cy="4524315"/>
          </a:xfrm>
          <a:prstGeom prst="rect">
            <a:avLst/>
          </a:prstGeom>
          <a:noFill/>
        </p:spPr>
        <p:txBody>
          <a:bodyPr wrap="square" rtlCol="0">
            <a:spAutoFit/>
          </a:bodyPr>
          <a:lstStyle/>
          <a:p>
            <a:r>
              <a:rPr lang="en-US" b="1" i="1" dirty="0" err="1" smtClean="0">
                <a:solidFill>
                  <a:schemeClr val="accent6">
                    <a:lumMod val="75000"/>
                  </a:schemeClr>
                </a:solidFill>
                <a:latin typeface="Times New Roman" pitchFamily="18" charset="0"/>
                <a:cs typeface="Times New Roman" pitchFamily="18" charset="0"/>
              </a:rPr>
              <a:t>Heyvanlar</a:t>
            </a:r>
            <a:r>
              <a:rPr lang="en-US" b="1" i="1" dirty="0" smtClean="0">
                <a:solidFill>
                  <a:schemeClr val="accent6">
                    <a:lumMod val="75000"/>
                  </a:schemeClr>
                </a:solidFill>
                <a:latin typeface="Times New Roman" pitchFamily="18" charset="0"/>
                <a:cs typeface="Times New Roman" pitchFamily="18" charset="0"/>
              </a:rPr>
              <a:t> al</a:t>
            </a:r>
            <a:r>
              <a:rPr lang="az-Latn-AZ" b="1" i="1" dirty="0" smtClean="0">
                <a:solidFill>
                  <a:schemeClr val="accent6">
                    <a:lumMod val="75000"/>
                  </a:schemeClr>
                </a:solidFill>
                <a:latin typeface="Times New Roman" pitchFamily="18" charset="0"/>
                <a:cs typeface="Times New Roman" pitchFamily="18" charset="0"/>
              </a:rPr>
              <a:t>ə</a:t>
            </a:r>
            <a:r>
              <a:rPr lang="en-US" b="1" i="1" dirty="0" smtClean="0">
                <a:solidFill>
                  <a:schemeClr val="accent6">
                    <a:lumMod val="75000"/>
                  </a:schemeClr>
                </a:solidFill>
                <a:latin typeface="Times New Roman" pitchFamily="18" charset="0"/>
                <a:cs typeface="Times New Roman" pitchFamily="18" charset="0"/>
              </a:rPr>
              <a:t>mi</a:t>
            </a:r>
            <a:r>
              <a:rPr lang="az-Latn-AZ" b="1" i="1" dirty="0" smtClean="0">
                <a:solidFill>
                  <a:schemeClr val="accent6">
                    <a:lumMod val="75000"/>
                  </a:schemeClr>
                </a:solidFill>
                <a:latin typeface="Times New Roman" pitchFamily="18" charset="0"/>
                <a:cs typeface="Times New Roman" pitchFamily="18" charset="0"/>
              </a:rPr>
              <a:t> : yırtıcılar.</a:t>
            </a:r>
            <a:r>
              <a:rPr lang="en-US" b="1" i="1" dirty="0" smtClean="0">
                <a:solidFill>
                  <a:schemeClr val="accent6">
                    <a:lumMod val="75000"/>
                  </a:schemeClr>
                </a:solidFill>
                <a:latin typeface="Times New Roman" pitchFamily="18" charset="0"/>
                <a:cs typeface="Times New Roman" pitchFamily="18" charset="0"/>
              </a:rPr>
              <a:t> – B</a:t>
            </a:r>
            <a:r>
              <a:rPr lang="az-Latn-AZ" b="1" i="1" dirty="0" smtClean="0">
                <a:solidFill>
                  <a:schemeClr val="accent6">
                    <a:lumMod val="75000"/>
                  </a:schemeClr>
                </a:solidFill>
                <a:latin typeface="Times New Roman" pitchFamily="18" charset="0"/>
                <a:cs typeface="Times New Roman" pitchFamily="18" charset="0"/>
              </a:rPr>
              <a:t>akı :</a:t>
            </a:r>
            <a:r>
              <a:rPr lang="en-US" b="1" i="1" dirty="0" smtClean="0">
                <a:solidFill>
                  <a:schemeClr val="accent6">
                    <a:lumMod val="75000"/>
                  </a:schemeClr>
                </a:solidFill>
                <a:latin typeface="Times New Roman" pitchFamily="18" charset="0"/>
                <a:cs typeface="Times New Roman" pitchFamily="18" charset="0"/>
              </a:rPr>
              <a:t> </a:t>
            </a:r>
            <a:r>
              <a:rPr lang="az-Latn-AZ" b="1" i="1" dirty="0" smtClean="0">
                <a:solidFill>
                  <a:schemeClr val="accent6">
                    <a:lumMod val="75000"/>
                  </a:schemeClr>
                </a:solidFill>
                <a:latin typeface="Times New Roman" pitchFamily="18" charset="0"/>
                <a:cs typeface="Times New Roman" pitchFamily="18" charset="0"/>
              </a:rPr>
              <a:t>Çaşıoğlu, 2006. - </a:t>
            </a:r>
            <a:r>
              <a:rPr lang="en-US" b="1" i="1" dirty="0" smtClean="0">
                <a:solidFill>
                  <a:schemeClr val="accent6">
                    <a:lumMod val="75000"/>
                  </a:schemeClr>
                </a:solidFill>
                <a:latin typeface="Times New Roman" pitchFamily="18" charset="0"/>
                <a:cs typeface="Times New Roman" pitchFamily="18" charset="0"/>
              </a:rPr>
              <a:t>128 s</a:t>
            </a:r>
            <a:r>
              <a:rPr lang="az-Latn-AZ" b="1" i="1" dirty="0" smtClean="0">
                <a:solidFill>
                  <a:schemeClr val="accent6">
                    <a:lumMod val="75000"/>
                  </a:schemeClr>
                </a:solidFill>
                <a:latin typeface="Times New Roman" pitchFamily="18" charset="0"/>
                <a:cs typeface="Times New Roman" pitchFamily="18" charset="0"/>
              </a:rPr>
              <a:t>.</a:t>
            </a:r>
          </a:p>
          <a:p>
            <a:r>
              <a:rPr lang="az-Latn-AZ" b="1" i="1" dirty="0" smtClean="0">
                <a:solidFill>
                  <a:schemeClr val="accent6">
                    <a:lumMod val="75000"/>
                  </a:schemeClr>
                </a:solidFill>
                <a:latin typeface="Times New Roman" pitchFamily="18" charset="0"/>
                <a:cs typeface="Times New Roman" pitchFamily="18" charset="0"/>
              </a:rPr>
              <a:t>Əziz oxucu, yer kürəsinin zəngin canlı aləmi var. İnsan bu aləmin gözəlliyini görmək və duymaq üçün ona maraq göstərib, təbiəti öyrənib və öz məqsədi üçün ondan istifadə edib.</a:t>
            </a:r>
          </a:p>
          <a:p>
            <a:r>
              <a:rPr lang="az-Latn-AZ" b="1" i="1" dirty="0" smtClean="0">
                <a:solidFill>
                  <a:schemeClr val="accent6">
                    <a:lumMod val="75000"/>
                  </a:schemeClr>
                </a:solidFill>
                <a:latin typeface="Times New Roman" pitchFamily="18" charset="0"/>
                <a:cs typeface="Times New Roman" pitchFamily="18" charset="0"/>
              </a:rPr>
              <a:t>Heyvanlar aləminə səyahət etmək istəyirsinizsə, təqdim etdiyimiz bu kitabı diq</a:t>
            </a:r>
            <a:r>
              <a:rPr lang="en-US" b="1" i="1" dirty="0" smtClean="0">
                <a:solidFill>
                  <a:schemeClr val="accent6">
                    <a:lumMod val="75000"/>
                  </a:schemeClr>
                </a:solidFill>
                <a:latin typeface="Times New Roman" pitchFamily="18" charset="0"/>
                <a:cs typeface="Times New Roman" pitchFamily="18" charset="0"/>
              </a:rPr>
              <a:t>q</a:t>
            </a:r>
            <a:r>
              <a:rPr lang="az-Latn-AZ" b="1" i="1" dirty="0" smtClean="0">
                <a:solidFill>
                  <a:schemeClr val="accent6">
                    <a:lumMod val="75000"/>
                  </a:schemeClr>
                </a:solidFill>
                <a:latin typeface="Times New Roman" pitchFamily="18" charset="0"/>
                <a:cs typeface="Times New Roman" pitchFamily="18" charset="0"/>
              </a:rPr>
              <a:t>ətlə oxuyun. Onda görəcəksiniz ki, bir başqa aləmdir, bu canlı aləm.</a:t>
            </a:r>
            <a:endParaRPr lang="ru-RU" b="1" i="1" dirty="0">
              <a:solidFill>
                <a:schemeClr val="accent6">
                  <a:lumMod val="75000"/>
                </a:schemeClr>
              </a:solidFill>
              <a:latin typeface="Times New Roman" pitchFamily="18" charset="0"/>
              <a:cs typeface="Times New Roman" pitchFamily="18" charset="0"/>
            </a:endParaRPr>
          </a:p>
        </p:txBody>
      </p:sp>
    </p:spTree>
    <p:custDataLst>
      <p:tags r:id="rId1"/>
    </p:custDataLst>
    <p:extLst>
      <p:ext uri="{BB962C8B-B14F-4D97-AF65-F5344CB8AC3E}">
        <p14:creationId xmlns:p14="http://schemas.microsoft.com/office/powerpoint/2010/main" val="4057163699"/>
      </p:ext>
    </p:extLst>
  </p:cSld>
  <p:clrMapOvr>
    <a:masterClrMapping/>
  </p:clrMapOvr>
  <mc:AlternateContent xmlns:mc="http://schemas.openxmlformats.org/markup-compatibility/2006" xmlns:p14="http://schemas.microsoft.com/office/powerpoint/2010/main">
    <mc:Choice Requires="p14">
      <p:transition spd="slow" p14:dur="2000" advTm="26214"/>
    </mc:Choice>
    <mc:Fallback xmlns="">
      <p:transition spd="slow" advTm="262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7584" y="548680"/>
            <a:ext cx="2651111" cy="3832128"/>
          </a:xfrm>
          <a:prstGeom prst="rect">
            <a:avLst/>
          </a:prstGeom>
          <a:solidFill>
            <a:srgbClr val="FFFFFF">
              <a:shade val="85000"/>
            </a:srgbClr>
          </a:solidFill>
          <a:ln w="190500" cap="sq">
            <a:solidFill>
              <a:schemeClr val="bg2">
                <a:lumMod val="75000"/>
              </a:schemeClr>
            </a:solidFill>
            <a:miter lim="800000"/>
          </a:ln>
          <a:effectLst>
            <a:glow rad="228600">
              <a:schemeClr val="accent6">
                <a:satMod val="175000"/>
                <a:alpha val="40000"/>
              </a:schemeClr>
            </a:glow>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4885720" y="3789040"/>
            <a:ext cx="4176464" cy="2677656"/>
          </a:xfrm>
          <a:prstGeom prst="rect">
            <a:avLst/>
          </a:prstGeom>
          <a:noFill/>
        </p:spPr>
        <p:txBody>
          <a:bodyPr wrap="square" rtlCol="0">
            <a:spAutoFit/>
          </a:bodyPr>
          <a:lstStyle/>
          <a:p>
            <a:r>
              <a:rPr lang="az-Latn-AZ" sz="2400" dirty="0" smtClean="0">
                <a:solidFill>
                  <a:schemeClr val="accent6">
                    <a:lumMod val="50000"/>
                  </a:schemeClr>
                </a:solidFill>
                <a:effectLst>
                  <a:glow rad="63500">
                    <a:schemeClr val="accent3">
                      <a:satMod val="175000"/>
                      <a:alpha val="40000"/>
                    </a:schemeClr>
                  </a:glow>
                </a:effectLst>
                <a:latin typeface="Times New Roman" pitchFamily="18" charset="0"/>
                <a:cs typeface="Times New Roman" pitchFamily="18" charset="0"/>
              </a:rPr>
              <a:t>Avropa. </a:t>
            </a:r>
            <a:r>
              <a:rPr lang="az-Latn-AZ" sz="2400" dirty="0">
                <a:solidFill>
                  <a:schemeClr val="accent6">
                    <a:lumMod val="50000"/>
                  </a:schemeClr>
                </a:solidFill>
                <a:effectLst>
                  <a:glow rad="63500">
                    <a:schemeClr val="accent3">
                      <a:satMod val="175000"/>
                      <a:alpha val="40000"/>
                    </a:schemeClr>
                  </a:glow>
                </a:effectLst>
                <a:latin typeface="Times New Roman" pitchFamily="18" charset="0"/>
                <a:cs typeface="Times New Roman" pitchFamily="18" charset="0"/>
              </a:rPr>
              <a:t>Heyvanlar aləmi. – </a:t>
            </a:r>
            <a:r>
              <a:rPr lang="az-Latn-AZ" sz="2400" dirty="0" smtClean="0">
                <a:solidFill>
                  <a:schemeClr val="accent6">
                    <a:lumMod val="50000"/>
                  </a:schemeClr>
                </a:solidFill>
                <a:effectLst>
                  <a:glow rad="63500">
                    <a:schemeClr val="accent3">
                      <a:satMod val="175000"/>
                      <a:alpha val="40000"/>
                    </a:schemeClr>
                  </a:glow>
                </a:effectLst>
                <a:latin typeface="Times New Roman" pitchFamily="18" charset="0"/>
                <a:cs typeface="Times New Roman" pitchFamily="18" charset="0"/>
              </a:rPr>
              <a:t>Bakı : </a:t>
            </a:r>
            <a:r>
              <a:rPr lang="az-Latn-AZ" sz="2400" dirty="0">
                <a:solidFill>
                  <a:schemeClr val="accent6">
                    <a:lumMod val="50000"/>
                  </a:schemeClr>
                </a:solidFill>
                <a:effectLst>
                  <a:glow rad="63500">
                    <a:schemeClr val="accent3">
                      <a:satMod val="175000"/>
                      <a:alpha val="40000"/>
                    </a:schemeClr>
                  </a:glow>
                </a:effectLst>
                <a:latin typeface="Times New Roman" pitchFamily="18" charset="0"/>
                <a:cs typeface="Times New Roman" pitchFamily="18" charset="0"/>
              </a:rPr>
              <a:t>Çaşıoğlu, 2009. – 64 s.</a:t>
            </a:r>
          </a:p>
          <a:p>
            <a:r>
              <a:rPr lang="az-Latn-AZ" sz="2400" dirty="0" smtClean="0">
                <a:solidFill>
                  <a:schemeClr val="accent6">
                    <a:lumMod val="50000"/>
                  </a:schemeClr>
                </a:solidFill>
                <a:effectLst>
                  <a:glow rad="63500">
                    <a:schemeClr val="accent3">
                      <a:satMod val="175000"/>
                      <a:alpha val="40000"/>
                    </a:schemeClr>
                  </a:glow>
                </a:effectLst>
                <a:latin typeface="Times New Roman" pitchFamily="18" charset="0"/>
                <a:cs typeface="Times New Roman" pitchFamily="18" charset="0"/>
              </a:rPr>
              <a:t>Avropa ərazisinin böyük bir hissəsini dağlar və meşələr təşkil edir. Bu yerlərdə yaşayan çoxlu heyvanlar haqqında sizə məlumat vermək istəyirik.</a:t>
            </a:r>
            <a:endParaRPr lang="ru-RU" sz="2400" dirty="0">
              <a:solidFill>
                <a:schemeClr val="accent6">
                  <a:lumMod val="50000"/>
                </a:schemeClr>
              </a:solidFill>
              <a:effectLst>
                <a:glow rad="63500">
                  <a:schemeClr val="accent3">
                    <a:satMod val="175000"/>
                    <a:alpha val="40000"/>
                  </a:schemeClr>
                </a:glow>
              </a:effectLst>
              <a:latin typeface="Times New Roman" pitchFamily="18" charset="0"/>
              <a:cs typeface="Times New Roman" pitchFamily="18" charset="0"/>
            </a:endParaRPr>
          </a:p>
        </p:txBody>
      </p:sp>
    </p:spTree>
    <p:custDataLst>
      <p:tags r:id="rId1"/>
    </p:custDataLst>
    <p:extLst>
      <p:ext uri="{BB962C8B-B14F-4D97-AF65-F5344CB8AC3E}">
        <p14:creationId xmlns:p14="http://schemas.microsoft.com/office/powerpoint/2010/main" val="1582514582"/>
      </p:ext>
    </p:extLst>
  </p:cSld>
  <p:clrMapOvr>
    <a:masterClrMapping/>
  </p:clrMapOvr>
  <mc:AlternateContent xmlns:mc="http://schemas.openxmlformats.org/markup-compatibility/2006" xmlns:p14="http://schemas.microsoft.com/office/powerpoint/2010/main">
    <mc:Choice Requires="p14">
      <p:transition spd="slow" p14:dur="2000" advTm="16117"/>
    </mc:Choice>
    <mc:Fallback xmlns="">
      <p:transition spd="slow" advTm="1611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000"/>
                                        <p:tgtEl>
                                          <p:spTgt spid="3"/>
                                        </p:tgtEl>
                                      </p:cBhvr>
                                    </p:animEffect>
                                    <p:anim calcmode="lin" valueType="num">
                                      <p:cBhvr>
                                        <p:cTn id="14" dur="2000" fill="hold"/>
                                        <p:tgtEl>
                                          <p:spTgt spid="3"/>
                                        </p:tgtEl>
                                        <p:attrNameLst>
                                          <p:attrName>ppt_w</p:attrName>
                                        </p:attrNameLst>
                                      </p:cBhvr>
                                      <p:tavLst>
                                        <p:tav tm="0" fmla="#ppt_w*sin(2.5*pi*$)">
                                          <p:val>
                                            <p:fltVal val="0"/>
                                          </p:val>
                                        </p:tav>
                                        <p:tav tm="100000">
                                          <p:val>
                                            <p:fltVal val="1"/>
                                          </p:val>
                                        </p:tav>
                                      </p:tavLst>
                                    </p:anim>
                                    <p:anim calcmode="lin" valueType="num">
                                      <p:cBhvr>
                                        <p:cTn id="15"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pattFill prst="shingle">
          <a:fgClr>
            <a:schemeClr val="accent1"/>
          </a:fgClr>
          <a:bgClr>
            <a:schemeClr val="accent6">
              <a:lumMod val="20000"/>
              <a:lumOff val="80000"/>
            </a:schemeClr>
          </a:bgClr>
        </a:patt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8104" y="620688"/>
            <a:ext cx="3048349" cy="4464496"/>
          </a:xfrm>
          <a:prstGeom prst="rect">
            <a:avLst/>
          </a:prstGeom>
          <a:effectLst>
            <a:glow rad="228600">
              <a:schemeClr val="accent6">
                <a:satMod val="175000"/>
                <a:alpha val="40000"/>
              </a:schemeClr>
            </a:glow>
          </a:effectLst>
        </p:spPr>
      </p:pic>
      <p:sp>
        <p:nvSpPr>
          <p:cNvPr id="4" name="TextBox 3"/>
          <p:cNvSpPr txBox="1"/>
          <p:nvPr/>
        </p:nvSpPr>
        <p:spPr>
          <a:xfrm>
            <a:off x="683568" y="1340768"/>
            <a:ext cx="4032448" cy="2954655"/>
          </a:xfrm>
          <a:prstGeom prst="rect">
            <a:avLst/>
          </a:prstGeom>
          <a:noFill/>
        </p:spPr>
        <p:txBody>
          <a:bodyPr wrap="square" rtlCol="0">
            <a:spAutoFit/>
          </a:bodyPr>
          <a:lstStyle/>
          <a:p>
            <a:r>
              <a:rPr lang="az-Latn-AZ" sz="2000" b="1" i="1" dirty="0">
                <a:solidFill>
                  <a:schemeClr val="accent1">
                    <a:lumMod val="60000"/>
                    <a:lumOff val="40000"/>
                  </a:schemeClr>
                </a:solidFill>
                <a:latin typeface="Times New Roman" pitchFamily="18" charset="0"/>
                <a:cs typeface="Times New Roman" pitchFamily="18" charset="0"/>
              </a:rPr>
              <a:t>Asiya. Heyvanlar aləmi. – </a:t>
            </a:r>
            <a:r>
              <a:rPr lang="az-Latn-AZ" sz="2000" b="1" i="1" dirty="0" smtClean="0">
                <a:solidFill>
                  <a:schemeClr val="accent1">
                    <a:lumMod val="60000"/>
                    <a:lumOff val="40000"/>
                  </a:schemeClr>
                </a:solidFill>
                <a:latin typeface="Times New Roman" pitchFamily="18" charset="0"/>
                <a:cs typeface="Times New Roman" pitchFamily="18" charset="0"/>
              </a:rPr>
              <a:t>Bakı : </a:t>
            </a:r>
            <a:r>
              <a:rPr lang="az-Latn-AZ" sz="2000" b="1" i="1" dirty="0">
                <a:solidFill>
                  <a:schemeClr val="accent1">
                    <a:lumMod val="60000"/>
                    <a:lumOff val="40000"/>
                  </a:schemeClr>
                </a:solidFill>
                <a:latin typeface="Times New Roman" pitchFamily="18" charset="0"/>
                <a:cs typeface="Times New Roman" pitchFamily="18" charset="0"/>
              </a:rPr>
              <a:t>Çaşıoğlu, 2009. – 64 s.</a:t>
            </a:r>
          </a:p>
          <a:p>
            <a:endParaRPr lang="ru-RU" sz="2000" dirty="0">
              <a:solidFill>
                <a:schemeClr val="accent1">
                  <a:lumMod val="60000"/>
                  <a:lumOff val="40000"/>
                </a:schemeClr>
              </a:solidFill>
            </a:endParaRPr>
          </a:p>
          <a:p>
            <a:r>
              <a:rPr lang="az-Latn-AZ" dirty="0" smtClean="0"/>
              <a:t>Bu kitabda Asiya qitəsində yaşayan heyvanlar haqqında məlumat verilir. Onların arasında elələri var ki, yalnız bu qitədə məskunlaşıb. Məsələn, Qaur, Himalay ayısı, arqus, hind durnası – antiqona, yapon durnası və s.</a:t>
            </a:r>
            <a:endParaRPr lang="ru-RU" dirty="0"/>
          </a:p>
        </p:txBody>
      </p:sp>
    </p:spTree>
    <p:custDataLst>
      <p:tags r:id="rId1"/>
    </p:custDataLst>
    <p:extLst>
      <p:ext uri="{BB962C8B-B14F-4D97-AF65-F5344CB8AC3E}">
        <p14:creationId xmlns:p14="http://schemas.microsoft.com/office/powerpoint/2010/main" val="3512795033"/>
      </p:ext>
    </p:extLst>
  </p:cSld>
  <p:clrMapOvr>
    <a:masterClrMapping/>
  </p:clrMapOvr>
  <mc:AlternateContent xmlns:mc="http://schemas.openxmlformats.org/markup-compatibility/2006" xmlns:p14="http://schemas.microsoft.com/office/powerpoint/2010/main">
    <mc:Choice Requires="p14">
      <p:transition spd="slow" p14:dur="2000" advTm="24555"/>
    </mc:Choice>
    <mc:Fallback xmlns="">
      <p:transition spd="slow" advTm="2455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496" y="25541"/>
            <a:ext cx="2899915" cy="4536504"/>
          </a:xfrm>
          <a:prstGeom prst="rect">
            <a:avLst/>
          </a:prstGeom>
        </p:spPr>
      </p:pic>
      <p:sp>
        <p:nvSpPr>
          <p:cNvPr id="3" name="TextBox 2"/>
          <p:cNvSpPr txBox="1"/>
          <p:nvPr/>
        </p:nvSpPr>
        <p:spPr>
          <a:xfrm>
            <a:off x="5255568" y="3441680"/>
            <a:ext cx="3888432" cy="3416320"/>
          </a:xfrm>
          <a:prstGeom prst="rect">
            <a:avLst/>
          </a:prstGeom>
          <a:noFill/>
        </p:spPr>
        <p:txBody>
          <a:bodyPr wrap="square" rtlCol="0">
            <a:spAutoFit/>
          </a:bodyPr>
          <a:lstStyle/>
          <a:p>
            <a:r>
              <a:rPr lang="az-Latn-AZ"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Azərbaycan. Heyvanlar aləmi. – Bakı : Çaşıoğlu, 2009. – 64 s.</a:t>
            </a:r>
          </a:p>
          <a:p>
            <a:r>
              <a:rPr lang="az-Latn-AZ"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Azərbaycanımızın gözəl təbiəti var. Onu öyrənmək, sevmək və qorumaq hamımızın borcudur. Sevib qorumaq üçünsə bu təbiəti öyrənmək lazımdır. Bu kitabda vətənimizin ərazisində məsku</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n</a:t>
            </a:r>
            <a:r>
              <a:rPr lang="az-Latn-AZ"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laşmış Boz ayı, canavar, Xəzər suitisi, Qızılqaz, qu quşu, bəbir, xallı maral, dovdaq və s. Canlılar haqqında məlumat verilib.</a:t>
            </a:r>
            <a:endPar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ustDataLst>
      <p:tags r:id="rId1"/>
    </p:custDataLst>
    <p:extLst>
      <p:ext uri="{BB962C8B-B14F-4D97-AF65-F5344CB8AC3E}">
        <p14:creationId xmlns:p14="http://schemas.microsoft.com/office/powerpoint/2010/main" val="801480242"/>
      </p:ext>
    </p:extLst>
  </p:cSld>
  <p:clrMapOvr>
    <a:masterClrMapping/>
  </p:clrMapOvr>
  <mc:AlternateContent xmlns:mc="http://schemas.openxmlformats.org/markup-compatibility/2006" xmlns:p14="http://schemas.microsoft.com/office/powerpoint/2010/main">
    <mc:Choice Requires="p14">
      <p:transition spd="slow" p14:dur="2000" advTm="25696"/>
    </mc:Choice>
    <mc:Fallback xmlns="">
      <p:transition spd="slow" advTm="2569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52701" y="980728"/>
            <a:ext cx="3041034" cy="4320480"/>
          </a:xfrm>
          <a:prstGeom prst="round2DiagRect">
            <a:avLst>
              <a:gd name="adj1" fmla="val 16667"/>
              <a:gd name="adj2" fmla="val 0"/>
            </a:avLst>
          </a:prstGeom>
          <a:ln w="88900" cap="sq">
            <a:solidFill>
              <a:schemeClr val="bg2">
                <a:lumMod val="75000"/>
              </a:schemeClr>
            </a:solidFill>
            <a:miter lim="800000"/>
          </a:ln>
          <a:effectLst>
            <a:glow rad="139700">
              <a:schemeClr val="accent6">
                <a:satMod val="175000"/>
                <a:alpha val="40000"/>
              </a:schemeClr>
            </a:glow>
            <a:outerShdw blurRad="254000" algn="tl" rotWithShape="0">
              <a:srgbClr val="000000">
                <a:alpha val="43000"/>
              </a:srgbClr>
            </a:outerShdw>
          </a:effectLst>
        </p:spPr>
      </p:pic>
      <p:sp>
        <p:nvSpPr>
          <p:cNvPr id="3" name="TextBox 2"/>
          <p:cNvSpPr txBox="1"/>
          <p:nvPr/>
        </p:nvSpPr>
        <p:spPr>
          <a:xfrm>
            <a:off x="827584" y="1383514"/>
            <a:ext cx="3240360" cy="3693319"/>
          </a:xfrm>
          <a:prstGeom prst="rect">
            <a:avLst/>
          </a:prstGeom>
          <a:noFill/>
        </p:spPr>
        <p:txBody>
          <a:bodyPr wrap="square" rtlCol="0">
            <a:spAutoFit/>
          </a:bodyPr>
          <a:lstStyle/>
          <a:p>
            <a:r>
              <a:rPr lang="az-Latn-AZ" b="1" i="1" dirty="0" smtClean="0">
                <a:solidFill>
                  <a:srgbClr val="0070C0"/>
                </a:solidFill>
                <a:effectLst>
                  <a:glow rad="139700">
                    <a:schemeClr val="accent6">
                      <a:satMod val="175000"/>
                      <a:alpha val="40000"/>
                    </a:schemeClr>
                  </a:glow>
                </a:effectLst>
              </a:rPr>
              <a:t>Avstraliya və antarktida. Heyvanlar aləmi. – Bakı : Çaşıoğlu, 2009. – 64 s.</a:t>
            </a:r>
          </a:p>
          <a:p>
            <a:r>
              <a:rPr lang="az-Latn-AZ" b="1" i="1" dirty="0" smtClean="0">
                <a:solidFill>
                  <a:srgbClr val="0070C0"/>
                </a:solidFill>
                <a:effectLst>
                  <a:glow rad="139700">
                    <a:schemeClr val="accent6">
                      <a:satMod val="175000"/>
                      <a:alpha val="40000"/>
                    </a:schemeClr>
                  </a:glow>
                </a:effectLst>
              </a:rPr>
              <a:t>Kenquru, Vombat, gözəl pinqvin, ördəkburun, yallı timsah, çoban takaxe, tutuquşu kakadu, taclı göyərçin, koala, yexidna</a:t>
            </a:r>
          </a:p>
          <a:p>
            <a:r>
              <a:rPr lang="az-Latn-AZ" b="1" i="1" dirty="0" smtClean="0">
                <a:solidFill>
                  <a:srgbClr val="0070C0"/>
                </a:solidFill>
                <a:effectLst>
                  <a:glow rad="139700">
                    <a:schemeClr val="accent6">
                      <a:satMod val="175000"/>
                      <a:alpha val="40000"/>
                    </a:schemeClr>
                  </a:glow>
                </a:effectLst>
              </a:rPr>
              <a:t>Qütb su qaranquşu, albatros, pinqvin bu yerlərin daimi sakinləridir. Bu canlıların həyat tərzi yəqin ki, sizin üçün də maraqlı olar.</a:t>
            </a:r>
            <a:endParaRPr lang="ru-RU" b="1" i="1" dirty="0">
              <a:solidFill>
                <a:srgbClr val="0070C0"/>
              </a:solidFill>
              <a:effectLst>
                <a:glow rad="139700">
                  <a:schemeClr val="accent6">
                    <a:satMod val="175000"/>
                    <a:alpha val="40000"/>
                  </a:schemeClr>
                </a:glow>
              </a:effectLst>
            </a:endParaRPr>
          </a:p>
        </p:txBody>
      </p:sp>
    </p:spTree>
    <p:custDataLst>
      <p:tags r:id="rId1"/>
    </p:custDataLst>
    <p:extLst>
      <p:ext uri="{BB962C8B-B14F-4D97-AF65-F5344CB8AC3E}">
        <p14:creationId xmlns:p14="http://schemas.microsoft.com/office/powerpoint/2010/main" val="3715198160"/>
      </p:ext>
    </p:extLst>
  </p:cSld>
  <p:clrMapOvr>
    <a:masterClrMapping/>
  </p:clrMapOvr>
  <mc:AlternateContent xmlns:mc="http://schemas.openxmlformats.org/markup-compatibility/2006" xmlns:p14="http://schemas.microsoft.com/office/powerpoint/2010/main">
    <mc:Choice Requires="p14">
      <p:transition spd="slow" p14:dur="2000" advTm="25711"/>
    </mc:Choice>
    <mc:Fallback xmlns="">
      <p:transition spd="slow" advTm="2571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8064" y="661385"/>
            <a:ext cx="3456384" cy="5661248"/>
          </a:xfrm>
          <a:prstGeom prst="rect">
            <a:avLst/>
          </a:prstGeom>
          <a:ln w="228600" cap="sq" cmpd="thickThin">
            <a:solidFill>
              <a:schemeClr val="accent6">
                <a:lumMod val="75000"/>
              </a:schemeClr>
            </a:solidFill>
            <a:prstDash val="solid"/>
            <a:miter lim="800000"/>
          </a:ln>
          <a:effectLst>
            <a:innerShdw blurRad="76200">
              <a:srgbClr val="000000"/>
            </a:innerShdw>
          </a:effectLst>
        </p:spPr>
      </p:pic>
      <p:sp>
        <p:nvSpPr>
          <p:cNvPr id="3" name="TextBox 2"/>
          <p:cNvSpPr txBox="1"/>
          <p:nvPr/>
        </p:nvSpPr>
        <p:spPr>
          <a:xfrm>
            <a:off x="251520" y="2060848"/>
            <a:ext cx="4464496" cy="2862322"/>
          </a:xfrm>
          <a:prstGeom prst="rect">
            <a:avLst/>
          </a:prstGeom>
          <a:noFill/>
        </p:spPr>
        <p:txBody>
          <a:bodyPr wrap="square" rtlCol="0">
            <a:spAutoFit/>
          </a:bodyPr>
          <a:lstStyle/>
          <a:p>
            <a:r>
              <a:rPr lang="az-Latn-AZ" b="1" i="1" dirty="0" smtClean="0">
                <a:solidFill>
                  <a:schemeClr val="accent6">
                    <a:lumMod val="50000"/>
                  </a:schemeClr>
                </a:solidFill>
                <a:latin typeface="Times New Roman" pitchFamily="18" charset="0"/>
                <a:cs typeface="Times New Roman" pitchFamily="18" charset="0"/>
              </a:rPr>
              <a:t>Dinozavrlar : Larusun inanılmaz ensiklopediyası / Mətn Benua Delalandr; rəs. Andre Bu. – Zebra Group, 2012.</a:t>
            </a:r>
          </a:p>
          <a:p>
            <a:r>
              <a:rPr lang="az-Latn-AZ" b="1" i="1" dirty="0" smtClean="0">
                <a:solidFill>
                  <a:schemeClr val="accent6">
                    <a:lumMod val="50000"/>
                  </a:schemeClr>
                </a:solidFill>
                <a:latin typeface="Times New Roman" pitchFamily="18" charset="0"/>
                <a:cs typeface="Times New Roman" pitchFamily="18" charset="0"/>
              </a:rPr>
              <a:t>Qədim dövrlərdən insanlar torpağın altından nəhəng sümüklər və qorxulu dişlər tapırdılar, görəsən onlar hansı heyvanlara məxsus idi?</a:t>
            </a:r>
          </a:p>
          <a:p>
            <a:r>
              <a:rPr lang="az-Latn-AZ" b="1" i="1" dirty="0">
                <a:solidFill>
                  <a:schemeClr val="accent6">
                    <a:lumMod val="50000"/>
                  </a:schemeClr>
                </a:solidFill>
                <a:latin typeface="Times New Roman" pitchFamily="18" charset="0"/>
                <a:cs typeface="Times New Roman" pitchFamily="18" charset="0"/>
              </a:rPr>
              <a:t> </a:t>
            </a:r>
            <a:r>
              <a:rPr lang="az-Latn-AZ" b="1" i="1" dirty="0" smtClean="0">
                <a:solidFill>
                  <a:schemeClr val="accent6">
                    <a:lumMod val="50000"/>
                  </a:schemeClr>
                </a:solidFill>
                <a:latin typeface="Times New Roman" pitchFamily="18" charset="0"/>
                <a:cs typeface="Times New Roman" pitchFamily="18" charset="0"/>
              </a:rPr>
              <a:t>Kitabı əlinizə alıb oxusanız həm bu suala cavba tapacaqsınız, həm də o qədər maraqlı fakr və şəkillərlə rastlaşaqsınız ki, onu yerə qoymaq belə istəməyəcəksiniz.</a:t>
            </a:r>
            <a:endParaRPr lang="az-Latn-AZ" b="1" i="1" dirty="0">
              <a:solidFill>
                <a:schemeClr val="accent6">
                  <a:lumMod val="50000"/>
                </a:schemeClr>
              </a:solidFill>
              <a:latin typeface="Times New Roman" pitchFamily="18" charset="0"/>
              <a:cs typeface="Times New Roman" pitchFamily="18" charset="0"/>
            </a:endParaRPr>
          </a:p>
        </p:txBody>
      </p:sp>
    </p:spTree>
    <p:custDataLst>
      <p:tags r:id="rId1"/>
    </p:custDataLst>
    <p:extLst>
      <p:ext uri="{BB962C8B-B14F-4D97-AF65-F5344CB8AC3E}">
        <p14:creationId xmlns:p14="http://schemas.microsoft.com/office/powerpoint/2010/main" val="1566259588"/>
      </p:ext>
    </p:extLst>
  </p:cSld>
  <p:clrMapOvr>
    <a:masterClrMapping/>
  </p:clrMapOvr>
  <mc:AlternateContent xmlns:mc="http://schemas.openxmlformats.org/markup-compatibility/2006" xmlns:p14="http://schemas.microsoft.com/office/powerpoint/2010/main">
    <mc:Choice Requires="p14">
      <p:transition spd="slow" p14:dur="2000" advTm="26376"/>
    </mc:Choice>
    <mc:Fallback xmlns="">
      <p:transition spd="slow" advTm="2637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par>
                                <p:cTn id="16" presetID="31" presetClass="entr" presetSubtype="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0"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1" dur="1000"/>
                                        <p:tgtEl>
                                          <p:spTgt spid="3">
                                            <p:txEl>
                                              <p:pRg st="1" end="1"/>
                                            </p:txEl>
                                          </p:spTgt>
                                        </p:tgtEl>
                                      </p:cBhvr>
                                    </p:animEffect>
                                  </p:childTnLst>
                                </p:cTn>
                              </p:par>
                              <p:par>
                                <p:cTn id="22" presetID="31" presetClass="entr" presetSubtype="0" fill="hold"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p:cTn id="24"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5"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6"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3" name="Рисунок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0392" y="909941"/>
            <a:ext cx="2984717" cy="4122923"/>
          </a:xfrm>
          <a:prstGeom prst="rect">
            <a:avLst/>
          </a:prstGeom>
          <a:ln w="190500" cap="sq">
            <a:solidFill>
              <a:srgbClr val="002060"/>
            </a:solidFill>
            <a:prstDash val="solid"/>
            <a:miter lim="800000"/>
          </a:ln>
          <a:effectLst>
            <a:glow rad="228600">
              <a:schemeClr val="accent5">
                <a:satMod val="175000"/>
                <a:alpha val="40000"/>
              </a:schemeClr>
            </a:glow>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TextBox 4"/>
          <p:cNvSpPr txBox="1"/>
          <p:nvPr/>
        </p:nvSpPr>
        <p:spPr>
          <a:xfrm>
            <a:off x="971600" y="1124744"/>
            <a:ext cx="3512503" cy="4708981"/>
          </a:xfrm>
          <a:prstGeom prst="rect">
            <a:avLst/>
          </a:prstGeom>
          <a:noFill/>
        </p:spPr>
        <p:txBody>
          <a:bodyPr wrap="square" rtlCol="0">
            <a:spAutoFit/>
          </a:bodyPr>
          <a:lstStyle/>
          <a:p>
            <a:r>
              <a:rPr lang="az-Latn-AZ" sz="2000" b="1" i="1" dirty="0" smtClean="0">
                <a:solidFill>
                  <a:schemeClr val="bg1"/>
                </a:solidFill>
                <a:effectLst>
                  <a:glow rad="101600">
                    <a:schemeClr val="accent5">
                      <a:satMod val="175000"/>
                      <a:alpha val="40000"/>
                    </a:schemeClr>
                  </a:glow>
                </a:effectLst>
                <a:latin typeface="Times New Roman" pitchFamily="18" charset="0"/>
                <a:cs typeface="Times New Roman" pitchFamily="18" charset="0"/>
              </a:rPr>
              <a:t>Cənubi Amerika. Heyvanlar aləmi. – Bakı : Çaşıoğlu, 2009, - 64 s.</a:t>
            </a:r>
          </a:p>
          <a:p>
            <a:r>
              <a:rPr lang="az-Latn-AZ" sz="2000" b="1" i="1" dirty="0" smtClean="0">
                <a:solidFill>
                  <a:schemeClr val="bg1"/>
                </a:solidFill>
                <a:effectLst>
                  <a:glow rad="101600">
                    <a:schemeClr val="accent5">
                      <a:satMod val="175000"/>
                      <a:alpha val="40000"/>
                    </a:schemeClr>
                  </a:glow>
                </a:effectLst>
                <a:latin typeface="Times New Roman" pitchFamily="18" charset="0"/>
                <a:cs typeface="Times New Roman" pitchFamily="18" charset="0"/>
              </a:rPr>
              <a:t>Cənubi Amerika öz təbiətinin gözəlliyi ilə seçilir. Elə buna görədir ki, burda yaşayan heyvanlar da çox qəribə və rəngarəngdir. Gözlüklü ayı, tukan, boz tülkü, qarışqayeyən, kapibara, tutuquşu Ara, mustanq, And kondoru və s. kimi heyvanlar burda məskunlaşıb. Onların yaşam tərzini öyrənmək yəqin ki, sənin üçün maraqlı olar.</a:t>
            </a:r>
            <a:endParaRPr lang="ru-RU" sz="2000" b="1" i="1" dirty="0">
              <a:solidFill>
                <a:schemeClr val="bg1"/>
              </a:solidFill>
              <a:effectLst>
                <a:glow rad="101600">
                  <a:schemeClr val="accent5">
                    <a:satMod val="175000"/>
                    <a:alpha val="40000"/>
                  </a:schemeClr>
                </a:glow>
              </a:effectLst>
              <a:latin typeface="Times New Roman" pitchFamily="18" charset="0"/>
              <a:cs typeface="Times New Roman" pitchFamily="18" charset="0"/>
            </a:endParaRPr>
          </a:p>
        </p:txBody>
      </p:sp>
    </p:spTree>
    <p:custDataLst>
      <p:tags r:id="rId1"/>
    </p:custDataLst>
    <p:extLst>
      <p:ext uri="{BB962C8B-B14F-4D97-AF65-F5344CB8AC3E}">
        <p14:creationId xmlns:p14="http://schemas.microsoft.com/office/powerpoint/2010/main" val="1332208880"/>
      </p:ext>
    </p:extLst>
  </p:cSld>
  <p:clrMapOvr>
    <a:masterClrMapping/>
  </p:clrMapOvr>
  <mc:AlternateContent xmlns:mc="http://schemas.openxmlformats.org/markup-compatibility/2006" xmlns:p14="http://schemas.microsoft.com/office/powerpoint/2010/main">
    <mc:Choice Requires="p14">
      <p:transition spd="slow" p14:dur="2000" advTm="30193"/>
    </mc:Choice>
    <mc:Fallback xmlns="">
      <p:transition spd="slow" advTm="3019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3571" y="1052736"/>
            <a:ext cx="3127028" cy="4032448"/>
          </a:xfrm>
          <a:prstGeom prst="rect">
            <a:avLst/>
          </a:prstGeom>
          <a:ln w="190500" cap="sq">
            <a:solidFill>
              <a:srgbClr val="C8C6BD"/>
            </a:solidFill>
            <a:prstDash val="solid"/>
            <a:miter lim="800000"/>
          </a:ln>
          <a:effectLst>
            <a:glow rad="139700">
              <a:schemeClr val="accent6">
                <a:satMod val="175000"/>
                <a:alpha val="40000"/>
              </a:schemeClr>
            </a:glow>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TextBox 2"/>
          <p:cNvSpPr txBox="1"/>
          <p:nvPr/>
        </p:nvSpPr>
        <p:spPr>
          <a:xfrm>
            <a:off x="683568" y="1916832"/>
            <a:ext cx="3672408" cy="3170099"/>
          </a:xfrm>
          <a:prstGeom prst="rect">
            <a:avLst/>
          </a:prstGeom>
          <a:noFill/>
        </p:spPr>
        <p:txBody>
          <a:bodyPr wrap="square" rtlCol="0">
            <a:spAutoFit/>
          </a:bodyPr>
          <a:lstStyle/>
          <a:p>
            <a:r>
              <a:rPr lang="az-Latn-AZ" sz="2000" b="1" i="1" dirty="0" smtClean="0">
                <a:solidFill>
                  <a:schemeClr val="accent6">
                    <a:lumMod val="50000"/>
                  </a:schemeClr>
                </a:solidFill>
                <a:effectLst>
                  <a:glow rad="101600">
                    <a:schemeClr val="accent6">
                      <a:satMod val="175000"/>
                      <a:alpha val="40000"/>
                    </a:schemeClr>
                  </a:glow>
                </a:effectLst>
                <a:latin typeface="Times New Roman" pitchFamily="18" charset="0"/>
                <a:cs typeface="Times New Roman" pitchFamily="18" charset="0"/>
              </a:rPr>
              <a:t>Şimali </a:t>
            </a:r>
            <a:r>
              <a:rPr lang="en-US" sz="2000" b="1" i="1" dirty="0">
                <a:solidFill>
                  <a:schemeClr val="accent6">
                    <a:lumMod val="50000"/>
                  </a:schemeClr>
                </a:solidFill>
                <a:effectLst>
                  <a:glow rad="101600">
                    <a:schemeClr val="accent6">
                      <a:satMod val="175000"/>
                      <a:alpha val="40000"/>
                    </a:schemeClr>
                  </a:glow>
                </a:effectLst>
                <a:latin typeface="Times New Roman" pitchFamily="18" charset="0"/>
                <a:cs typeface="Times New Roman" pitchFamily="18" charset="0"/>
              </a:rPr>
              <a:t>A</a:t>
            </a:r>
            <a:r>
              <a:rPr lang="az-Latn-AZ" sz="2000" b="1" i="1" dirty="0" smtClean="0">
                <a:solidFill>
                  <a:schemeClr val="accent6">
                    <a:lumMod val="50000"/>
                  </a:schemeClr>
                </a:solidFill>
                <a:effectLst>
                  <a:glow rad="101600">
                    <a:schemeClr val="accent6">
                      <a:satMod val="175000"/>
                      <a:alpha val="40000"/>
                    </a:schemeClr>
                  </a:glow>
                </a:effectLst>
                <a:latin typeface="Times New Roman" pitchFamily="18" charset="0"/>
                <a:cs typeface="Times New Roman" pitchFamily="18" charset="0"/>
              </a:rPr>
              <a:t>merika. Heyvanlar aləmi. – Bakı : Çaşıoğlu, 2009. – 64 s.</a:t>
            </a:r>
          </a:p>
          <a:p>
            <a:r>
              <a:rPr lang="en-US" sz="2000" b="1" i="1" dirty="0" err="1" smtClean="0">
                <a:solidFill>
                  <a:schemeClr val="accent6">
                    <a:lumMod val="50000"/>
                  </a:schemeClr>
                </a:solidFill>
                <a:effectLst>
                  <a:glow rad="101600">
                    <a:schemeClr val="accent6">
                      <a:satMod val="175000"/>
                      <a:alpha val="40000"/>
                    </a:schemeClr>
                  </a:glow>
                </a:effectLst>
                <a:latin typeface="Times New Roman" pitchFamily="18" charset="0"/>
                <a:cs typeface="Times New Roman" pitchFamily="18" charset="0"/>
              </a:rPr>
              <a:t>Kitabda</a:t>
            </a:r>
            <a:r>
              <a:rPr lang="en-US" sz="2000" b="1" i="1" dirty="0" smtClean="0">
                <a:solidFill>
                  <a:schemeClr val="accent6">
                    <a:lumMod val="50000"/>
                  </a:schemeClr>
                </a:solidFill>
                <a:effectLst>
                  <a:glow rad="101600">
                    <a:schemeClr val="accent6">
                      <a:satMod val="175000"/>
                      <a:alpha val="40000"/>
                    </a:schemeClr>
                  </a:glow>
                </a:effectLst>
                <a:latin typeface="Times New Roman" pitchFamily="18" charset="0"/>
                <a:cs typeface="Times New Roman" pitchFamily="18" charset="0"/>
              </a:rPr>
              <a:t> </a:t>
            </a:r>
            <a:r>
              <a:rPr lang="az-Latn-AZ" sz="2000" b="1" i="1" dirty="0" smtClean="0">
                <a:solidFill>
                  <a:schemeClr val="accent6">
                    <a:lumMod val="50000"/>
                  </a:schemeClr>
                </a:solidFill>
                <a:effectLst>
                  <a:glow rad="101600">
                    <a:schemeClr val="accent6">
                      <a:satMod val="175000"/>
                      <a:alpha val="40000"/>
                    </a:schemeClr>
                  </a:glow>
                </a:effectLst>
                <a:latin typeface="Times New Roman" pitchFamily="18" charset="0"/>
                <a:cs typeface="Times New Roman" pitchFamily="18" charset="0"/>
              </a:rPr>
              <a:t>Ş</a:t>
            </a:r>
            <a:r>
              <a:rPr lang="en-US" sz="2000" b="1" i="1" dirty="0" err="1" smtClean="0">
                <a:solidFill>
                  <a:schemeClr val="accent6">
                    <a:lumMod val="50000"/>
                  </a:schemeClr>
                </a:solidFill>
                <a:effectLst>
                  <a:glow rad="101600">
                    <a:schemeClr val="accent6">
                      <a:satMod val="175000"/>
                      <a:alpha val="40000"/>
                    </a:schemeClr>
                  </a:glow>
                </a:effectLst>
                <a:latin typeface="Times New Roman" pitchFamily="18" charset="0"/>
                <a:cs typeface="Times New Roman" pitchFamily="18" charset="0"/>
              </a:rPr>
              <a:t>imali</a:t>
            </a:r>
            <a:r>
              <a:rPr lang="en-US" sz="2000" b="1" i="1" dirty="0" smtClean="0">
                <a:solidFill>
                  <a:schemeClr val="accent6">
                    <a:lumMod val="50000"/>
                  </a:schemeClr>
                </a:solidFill>
                <a:effectLst>
                  <a:glow rad="101600">
                    <a:schemeClr val="accent6">
                      <a:satMod val="175000"/>
                      <a:alpha val="40000"/>
                    </a:schemeClr>
                  </a:glow>
                </a:effectLst>
                <a:latin typeface="Times New Roman" pitchFamily="18" charset="0"/>
                <a:cs typeface="Times New Roman" pitchFamily="18" charset="0"/>
              </a:rPr>
              <a:t> </a:t>
            </a:r>
            <a:r>
              <a:rPr lang="en-US" sz="2000" b="1" i="1" dirty="0" err="1" smtClean="0">
                <a:solidFill>
                  <a:schemeClr val="accent6">
                    <a:lumMod val="50000"/>
                  </a:schemeClr>
                </a:solidFill>
                <a:effectLst>
                  <a:glow rad="101600">
                    <a:schemeClr val="accent6">
                      <a:satMod val="175000"/>
                      <a:alpha val="40000"/>
                    </a:schemeClr>
                  </a:glow>
                </a:effectLst>
                <a:latin typeface="Times New Roman" pitchFamily="18" charset="0"/>
                <a:cs typeface="Times New Roman" pitchFamily="18" charset="0"/>
              </a:rPr>
              <a:t>Amerikan</a:t>
            </a:r>
            <a:r>
              <a:rPr lang="az-Latn-AZ" sz="2000" b="1" i="1" dirty="0" smtClean="0">
                <a:solidFill>
                  <a:schemeClr val="accent6">
                    <a:lumMod val="50000"/>
                  </a:schemeClr>
                </a:solidFill>
                <a:effectLst>
                  <a:glow rad="101600">
                    <a:schemeClr val="accent6">
                      <a:satMod val="175000"/>
                      <a:alpha val="40000"/>
                    </a:schemeClr>
                  </a:glow>
                </a:effectLst>
                <a:latin typeface="Times New Roman" pitchFamily="18" charset="0"/>
                <a:cs typeface="Times New Roman" pitchFamily="18" charset="0"/>
              </a:rPr>
              <a:t>ı</a:t>
            </a:r>
            <a:r>
              <a:rPr lang="en-US" sz="2000" b="1" i="1" dirty="0" smtClean="0">
                <a:solidFill>
                  <a:schemeClr val="accent6">
                    <a:lumMod val="50000"/>
                  </a:schemeClr>
                </a:solidFill>
                <a:effectLst>
                  <a:glow rad="101600">
                    <a:schemeClr val="accent6">
                      <a:satMod val="175000"/>
                      <a:alpha val="40000"/>
                    </a:schemeClr>
                  </a:glow>
                </a:effectLst>
                <a:latin typeface="Times New Roman" pitchFamily="18" charset="0"/>
                <a:cs typeface="Times New Roman" pitchFamily="18" charset="0"/>
              </a:rPr>
              <a:t>n </a:t>
            </a:r>
            <a:r>
              <a:rPr lang="az-Latn-AZ" sz="2000" b="1" i="1" dirty="0" smtClean="0">
                <a:solidFill>
                  <a:schemeClr val="accent6">
                    <a:lumMod val="50000"/>
                  </a:schemeClr>
                </a:solidFill>
                <a:effectLst>
                  <a:glow rad="101600">
                    <a:schemeClr val="accent6">
                      <a:satMod val="175000"/>
                      <a:alpha val="40000"/>
                    </a:schemeClr>
                  </a:glow>
                </a:effectLst>
                <a:latin typeface="Times New Roman" pitchFamily="18" charset="0"/>
                <a:cs typeface="Times New Roman" pitchFamily="18" charset="0"/>
              </a:rPr>
              <a:t>zəngin təbiətindən, orda məskunlaşmış heyvanlardan - ağ ayı, qonur ayı, maral, koyot, ilan, karibu və s. – bəhs olunur. Kitabın gözəl tərtibatı, şəkillərin rəngarəngliyi diqqəti cəlb edir.</a:t>
            </a:r>
            <a:endParaRPr lang="ru-RU" sz="2000" b="1" i="1" dirty="0">
              <a:solidFill>
                <a:schemeClr val="accent6">
                  <a:lumMod val="50000"/>
                </a:schemeClr>
              </a:solidFill>
              <a:effectLst>
                <a:glow rad="101600">
                  <a:schemeClr val="accent6">
                    <a:satMod val="175000"/>
                    <a:alpha val="40000"/>
                  </a:schemeClr>
                </a:glow>
              </a:effectLst>
              <a:latin typeface="Times New Roman" pitchFamily="18" charset="0"/>
              <a:cs typeface="Times New Roman" pitchFamily="18" charset="0"/>
            </a:endParaRPr>
          </a:p>
        </p:txBody>
      </p:sp>
    </p:spTree>
    <p:custDataLst>
      <p:tags r:id="rId1"/>
    </p:custDataLst>
    <p:extLst>
      <p:ext uri="{BB962C8B-B14F-4D97-AF65-F5344CB8AC3E}">
        <p14:creationId xmlns:p14="http://schemas.microsoft.com/office/powerpoint/2010/main" val="4099884926"/>
      </p:ext>
    </p:extLst>
  </p:cSld>
  <p:clrMapOvr>
    <a:masterClrMapping/>
  </p:clrMapOvr>
  <mc:AlternateContent xmlns:mc="http://schemas.openxmlformats.org/markup-compatibility/2006" xmlns:p14="http://schemas.microsoft.com/office/powerpoint/2010/main">
    <mc:Choice Requires="p14">
      <p:transition spd="slow" p14:dur="2000" advTm="25615"/>
    </mc:Choice>
    <mc:Fallback xmlns="">
      <p:transition spd="slow" advTm="2561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67744" y="2276872"/>
            <a:ext cx="5386411" cy="923330"/>
          </a:xfrm>
          <a:prstGeom prst="rect">
            <a:avLst/>
          </a:prstGeom>
          <a:noFill/>
        </p:spPr>
        <p:txBody>
          <a:bodyPr wrap="none" rtlCol="0">
            <a:spAutoFit/>
          </a:bodyPr>
          <a:lstStyle/>
          <a:p>
            <a:endParaRPr lang="az-Latn-AZ" b="1" i="1" dirty="0" smtClean="0">
              <a:solidFill>
                <a:srgbClr val="00B050"/>
              </a:solidFill>
            </a:endParaRPr>
          </a:p>
          <a:p>
            <a:pPr algn="ctr"/>
            <a:r>
              <a:rPr lang="az-Latn-AZ" b="1" i="1" dirty="0" smtClean="0">
                <a:solidFill>
                  <a:srgbClr val="00B050"/>
                </a:solidFill>
              </a:rPr>
              <a:t>Məlumat-biblioqrafiya şöbəsi</a:t>
            </a:r>
            <a:endParaRPr lang="az-Latn-AZ" b="1" i="1" dirty="0">
              <a:solidFill>
                <a:srgbClr val="00B050"/>
              </a:solidFill>
            </a:endParaRPr>
          </a:p>
          <a:p>
            <a:r>
              <a:rPr lang="az-Latn-AZ" b="1" i="1" dirty="0" smtClean="0">
                <a:solidFill>
                  <a:srgbClr val="00B050"/>
                </a:solidFill>
              </a:rPr>
              <a:t>Tərtib edəni:                                       Əhmədova Sevil</a:t>
            </a:r>
            <a:endParaRPr lang="az-Latn-AZ" b="1" i="1" dirty="0">
              <a:solidFill>
                <a:srgbClr val="00B050"/>
              </a:solidFill>
            </a:endParaRPr>
          </a:p>
        </p:txBody>
      </p:sp>
    </p:spTree>
    <p:extLst>
      <p:ext uri="{BB962C8B-B14F-4D97-AF65-F5344CB8AC3E}">
        <p14:creationId xmlns:p14="http://schemas.microsoft.com/office/powerpoint/2010/main" val="3795325879"/>
      </p:ext>
    </p:extLst>
  </p:cSld>
  <p:clrMapOvr>
    <a:masterClrMapping/>
  </p:clrMapOvr>
  <mc:AlternateContent xmlns:mc="http://schemas.openxmlformats.org/markup-compatibility/2006" xmlns:p14="http://schemas.microsoft.com/office/powerpoint/2010/main">
    <mc:Choice Requires="p14">
      <p:transition spd="slow" p14:dur="2000" advTm="11046"/>
    </mc:Choice>
    <mc:Fallback xmlns="">
      <p:transition spd="slow" advTm="11046"/>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1|3.7"/>
</p:tagLst>
</file>

<file path=ppt/tags/tag2.xml><?xml version="1.0" encoding="utf-8"?>
<p:tagLst xmlns:a="http://schemas.openxmlformats.org/drawingml/2006/main" xmlns:r="http://schemas.openxmlformats.org/officeDocument/2006/relationships" xmlns:p="http://schemas.openxmlformats.org/presentationml/2006/main">
  <p:tag name="TIMING" val="|2"/>
</p:tagLst>
</file>

<file path=ppt/tags/tag3.xml><?xml version="1.0" encoding="utf-8"?>
<p:tagLst xmlns:a="http://schemas.openxmlformats.org/drawingml/2006/main" xmlns:r="http://schemas.openxmlformats.org/officeDocument/2006/relationships" xmlns:p="http://schemas.openxmlformats.org/presentationml/2006/main">
  <p:tag name="TIMING" val="|0.5|4.9"/>
</p:tagLst>
</file>

<file path=ppt/tags/tag4.xml><?xml version="1.0" encoding="utf-8"?>
<p:tagLst xmlns:a="http://schemas.openxmlformats.org/drawingml/2006/main" xmlns:r="http://schemas.openxmlformats.org/officeDocument/2006/relationships" xmlns:p="http://schemas.openxmlformats.org/presentationml/2006/main">
  <p:tag name="TIMING" val="|0.8|2.2"/>
</p:tagLst>
</file>

<file path=ppt/tags/tag5.xml><?xml version="1.0" encoding="utf-8"?>
<p:tagLst xmlns:a="http://schemas.openxmlformats.org/drawingml/2006/main" xmlns:r="http://schemas.openxmlformats.org/officeDocument/2006/relationships" xmlns:p="http://schemas.openxmlformats.org/presentationml/2006/main">
  <p:tag name="TIMING" val="|0.7|5.1"/>
</p:tagLst>
</file>

<file path=ppt/tags/tag6.xml><?xml version="1.0" encoding="utf-8"?>
<p:tagLst xmlns:a="http://schemas.openxmlformats.org/drawingml/2006/main" xmlns:r="http://schemas.openxmlformats.org/officeDocument/2006/relationships" xmlns:p="http://schemas.openxmlformats.org/presentationml/2006/main">
  <p:tag name="TIMING" val="|1.2|3.9"/>
</p:tagLst>
</file>

<file path=ppt/tags/tag7.xml><?xml version="1.0" encoding="utf-8"?>
<p:tagLst xmlns:a="http://schemas.openxmlformats.org/drawingml/2006/main" xmlns:r="http://schemas.openxmlformats.org/officeDocument/2006/relationships" xmlns:p="http://schemas.openxmlformats.org/presentationml/2006/main">
  <p:tag name="TIMING" val="|0.5"/>
</p:tagLst>
</file>

<file path=ppt/tags/tag8.xml><?xml version="1.0" encoding="utf-8"?>
<p:tagLst xmlns:a="http://schemas.openxmlformats.org/drawingml/2006/main" xmlns:r="http://schemas.openxmlformats.org/officeDocument/2006/relationships" xmlns:p="http://schemas.openxmlformats.org/presentationml/2006/main">
  <p:tag name="TIMING" val="|1.8|5.7"/>
</p:tagLst>
</file>

<file path=ppt/tags/tag9.xml><?xml version="1.0" encoding="utf-8"?>
<p:tagLst xmlns:a="http://schemas.openxmlformats.org/drawingml/2006/main" xmlns:r="http://schemas.openxmlformats.org/officeDocument/2006/relationships" xmlns:p="http://schemas.openxmlformats.org/presentationml/2006/main">
  <p:tag name="TIMING" val="|1|3.8"/>
</p:tagLst>
</file>

<file path=ppt/tags/tag10.xml><?xml version="1.0" encoding="utf-8"?>
<p:tagLst xmlns:a="http://schemas.openxmlformats.org/drawingml/2006/main" xmlns:r="http://schemas.openxmlformats.org/officeDocument/2006/relationships" xmlns:p="http://schemas.openxmlformats.org/presentationml/2006/main">
  <p:tag name="TIMING" val="|0.3|3.6|4.2"/>
</p:tagLst>
</file>

<file path=ppt/tags/tag11.xml><?xml version="1.0" encoding="utf-8"?>
<p:tagLst xmlns:a="http://schemas.openxmlformats.org/drawingml/2006/main" xmlns:r="http://schemas.openxmlformats.org/officeDocument/2006/relationships" xmlns:p="http://schemas.openxmlformats.org/presentationml/2006/main">
  <p:tag name="TIMING" val="|0.7|5.2"/>
</p:tagLst>
</file>

<file path=ppt/tags/tag12.xml><?xml version="1.0" encoding="utf-8"?>
<p:tagLst xmlns:a="http://schemas.openxmlformats.org/drawingml/2006/main" xmlns:r="http://schemas.openxmlformats.org/officeDocument/2006/relationships" xmlns:p="http://schemas.openxmlformats.org/presentationml/2006/main">
  <p:tag name="TIMING" val="|0.2|4.7"/>
</p:tagLst>
</file>

<file path=ppt/tags/tag13.xml><?xml version="1.0" encoding="utf-8"?>
<p:tagLst xmlns:a="http://schemas.openxmlformats.org/drawingml/2006/main" xmlns:r="http://schemas.openxmlformats.org/officeDocument/2006/relationships" xmlns:p="http://schemas.openxmlformats.org/presentationml/2006/main">
  <p:tag name="TIMING" val="|0.7|4.9"/>
</p:tagLst>
</file>

<file path=ppt/tags/tag14.xml><?xml version="1.0" encoding="utf-8"?>
<p:tagLst xmlns:a="http://schemas.openxmlformats.org/drawingml/2006/main" xmlns:r="http://schemas.openxmlformats.org/officeDocument/2006/relationships" xmlns:p="http://schemas.openxmlformats.org/presentationml/2006/main">
  <p:tag name="TIMING" val="|0.5|4.6"/>
</p:tagLst>
</file>

<file path=ppt/tags/tag15.xml><?xml version="1.0" encoding="utf-8"?>
<p:tagLst xmlns:a="http://schemas.openxmlformats.org/drawingml/2006/main" xmlns:r="http://schemas.openxmlformats.org/officeDocument/2006/relationships" xmlns:p="http://schemas.openxmlformats.org/presentationml/2006/main">
  <p:tag name="TIMING" val="|0.7|5.7"/>
</p:tagLst>
</file>

<file path=ppt/tags/tag16.xml><?xml version="1.0" encoding="utf-8"?>
<p:tagLst xmlns:a="http://schemas.openxmlformats.org/drawingml/2006/main" xmlns:r="http://schemas.openxmlformats.org/officeDocument/2006/relationships" xmlns:p="http://schemas.openxmlformats.org/presentationml/2006/main">
  <p:tag name="TIMING" val="|1.5|4.7"/>
</p:tagLst>
</file>

<file path=ppt/tags/tag17.xml><?xml version="1.0" encoding="utf-8"?>
<p:tagLst xmlns:a="http://schemas.openxmlformats.org/drawingml/2006/main" xmlns:r="http://schemas.openxmlformats.org/officeDocument/2006/relationships" xmlns:p="http://schemas.openxmlformats.org/presentationml/2006/main">
  <p:tag name="TIMING" val="|1.6|2.2"/>
</p:tagLst>
</file>

<file path=ppt/tags/tag18.xml><?xml version="1.0" encoding="utf-8"?>
<p:tagLst xmlns:a="http://schemas.openxmlformats.org/drawingml/2006/main" xmlns:r="http://schemas.openxmlformats.org/officeDocument/2006/relationships" xmlns:p="http://schemas.openxmlformats.org/presentationml/2006/main">
  <p:tag name="TIMING" val="|0.6|3.7"/>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вердый переплет">
  <a:themeElements>
    <a:clrScheme name="Твердый переплет">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Твердый переплет">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Твердый переплет">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835</TotalTime>
  <Words>1027</Words>
  <Application>Microsoft Office PowerPoint</Application>
  <PresentationFormat>Экран (4:3)</PresentationFormat>
  <Paragraphs>48</Paragraphs>
  <Slides>20</Slides>
  <Notes>0</Notes>
  <HiddenSlides>0</HiddenSlides>
  <MMClips>2</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Твердый переплет</vt:lpstr>
      <vt:lpstr>Gəlin birlikdə öyrənək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Gəlin birlikdə öyrənək </dc:title>
  <dc:creator>Ахмедова</dc:creator>
  <cp:lastModifiedBy>hp_pc</cp:lastModifiedBy>
  <cp:revision>52</cp:revision>
  <dcterms:created xsi:type="dcterms:W3CDTF">2014-03-05T10:04:58Z</dcterms:created>
  <dcterms:modified xsi:type="dcterms:W3CDTF">2016-09-17T09:15:40Z</dcterms:modified>
</cp:coreProperties>
</file>