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5"/>
  </p:notesMasterIdLst>
  <p:sldIdLst>
    <p:sldId id="256" r:id="rId2"/>
    <p:sldId id="274" r:id="rId3"/>
    <p:sldId id="292" r:id="rId4"/>
    <p:sldId id="291" r:id="rId5"/>
    <p:sldId id="278" r:id="rId6"/>
    <p:sldId id="289" r:id="rId7"/>
    <p:sldId id="262" r:id="rId8"/>
    <p:sldId id="290" r:id="rId9"/>
    <p:sldId id="285" r:id="rId10"/>
    <p:sldId id="264" r:id="rId11"/>
    <p:sldId id="286" r:id="rId12"/>
    <p:sldId id="287" r:id="rId13"/>
    <p:sldId id="281" r:id="rId14"/>
    <p:sldId id="279" r:id="rId15"/>
    <p:sldId id="277" r:id="rId16"/>
    <p:sldId id="280" r:id="rId17"/>
    <p:sldId id="293" r:id="rId18"/>
    <p:sldId id="294" r:id="rId19"/>
    <p:sldId id="282" r:id="rId20"/>
    <p:sldId id="288" r:id="rId21"/>
    <p:sldId id="268" r:id="rId22"/>
    <p:sldId id="276" r:id="rId23"/>
    <p:sldId id="28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33"/>
    <a:srgbClr val="0B3FE5"/>
    <a:srgbClr val="CC0066"/>
    <a:srgbClr val="CC3399"/>
    <a:srgbClr val="FF0066"/>
    <a:srgbClr val="760000"/>
    <a:srgbClr val="8A731E"/>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81" autoAdjust="0"/>
  </p:normalViewPr>
  <p:slideViewPr>
    <p:cSldViewPr>
      <p:cViewPr varScale="1">
        <p:scale>
          <a:sx n="70" d="100"/>
          <a:sy n="70" d="100"/>
        </p:scale>
        <p:origin x="-13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az-Latn-AZ"/>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4B33A-7096-4111-866D-CBD37ECE64B7}" type="datetimeFigureOut">
              <a:rPr lang="az-Latn-AZ" smtClean="0"/>
              <a:t>17.09.2016</a:t>
            </a:fld>
            <a:endParaRPr lang="az-Latn-AZ"/>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az-Latn-AZ"/>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z-Latn-AZ"/>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85312-CB64-4556-A113-9ED330907DE5}" type="slidenum">
              <a:rPr lang="az-Latn-AZ" smtClean="0"/>
              <a:t>‹#›</a:t>
            </a:fld>
            <a:endParaRPr lang="az-Latn-AZ"/>
          </a:p>
        </p:txBody>
      </p:sp>
    </p:spTree>
    <p:extLst>
      <p:ext uri="{BB962C8B-B14F-4D97-AF65-F5344CB8AC3E}">
        <p14:creationId xmlns:p14="http://schemas.microsoft.com/office/powerpoint/2010/main" val="266260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a:p>
        </p:txBody>
      </p:sp>
      <p:sp>
        <p:nvSpPr>
          <p:cNvPr id="4" name="Номер слайда 3"/>
          <p:cNvSpPr>
            <a:spLocks noGrp="1"/>
          </p:cNvSpPr>
          <p:nvPr>
            <p:ph type="sldNum" sz="quarter" idx="10"/>
          </p:nvPr>
        </p:nvSpPr>
        <p:spPr/>
        <p:txBody>
          <a:bodyPr/>
          <a:lstStyle/>
          <a:p>
            <a:fld id="{E4085312-CB64-4556-A113-9ED330907DE5}" type="slidenum">
              <a:rPr lang="az-Latn-AZ" smtClean="0"/>
              <a:t>2</a:t>
            </a:fld>
            <a:endParaRPr lang="az-Latn-AZ"/>
          </a:p>
        </p:txBody>
      </p:sp>
    </p:spTree>
    <p:extLst>
      <p:ext uri="{BB962C8B-B14F-4D97-AF65-F5344CB8AC3E}">
        <p14:creationId xmlns:p14="http://schemas.microsoft.com/office/powerpoint/2010/main" val="31829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10"/>
          </p:nvPr>
        </p:nvSpPr>
        <p:spPr/>
        <p:txBody>
          <a:bodyPr/>
          <a:lstStyle/>
          <a:p>
            <a:fld id="{E4085312-CB64-4556-A113-9ED330907DE5}" type="slidenum">
              <a:rPr lang="az-Latn-AZ" smtClean="0"/>
              <a:t>15</a:t>
            </a:fld>
            <a:endParaRPr lang="az-Latn-AZ"/>
          </a:p>
        </p:txBody>
      </p:sp>
    </p:spTree>
    <p:extLst>
      <p:ext uri="{BB962C8B-B14F-4D97-AF65-F5344CB8AC3E}">
        <p14:creationId xmlns:p14="http://schemas.microsoft.com/office/powerpoint/2010/main" val="142320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10"/>
          </p:nvPr>
        </p:nvSpPr>
        <p:spPr/>
        <p:txBody>
          <a:bodyPr/>
          <a:lstStyle/>
          <a:p>
            <a:fld id="{E4085312-CB64-4556-A113-9ED330907DE5}" type="slidenum">
              <a:rPr lang="az-Latn-AZ" smtClean="0"/>
              <a:t>20</a:t>
            </a:fld>
            <a:endParaRPr lang="az-Latn-AZ"/>
          </a:p>
        </p:txBody>
      </p:sp>
    </p:spTree>
    <p:extLst>
      <p:ext uri="{BB962C8B-B14F-4D97-AF65-F5344CB8AC3E}">
        <p14:creationId xmlns:p14="http://schemas.microsoft.com/office/powerpoint/2010/main" val="540643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36A1E9-3F46-4429-837C-F3DED549D3D8}" type="slidenum">
              <a:rPr lang="ru-RU" smtClean="0"/>
              <a:pPr/>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36A1E9-3F46-4429-837C-F3DED549D3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36A1E9-3F46-4429-837C-F3DED549D3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36A1E9-3F46-4429-837C-F3DED549D3D8}" type="slidenum">
              <a:rPr lang="ru-RU" smtClean="0"/>
              <a:pPr/>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536A1E9-3F46-4429-837C-F3DED549D3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36A1E9-3F46-4429-837C-F3DED549D3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536A1E9-3F46-4429-837C-F3DED549D3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536A1E9-3F46-4429-837C-F3DED549D3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536A1E9-3F46-4429-837C-F3DED549D3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36A1E9-3F46-4429-837C-F3DED549D3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13DAECD-7A39-4782-9C4A-1D9E7F4CFA24}" type="datetimeFigureOut">
              <a:rPr lang="ru-RU" smtClean="0"/>
              <a:pPr/>
              <a:t>17.09.2016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536A1E9-3F46-4429-837C-F3DED549D3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13DAECD-7A39-4782-9C4A-1D9E7F4CFA24}" type="datetimeFigureOut">
              <a:rPr lang="ru-RU" smtClean="0"/>
              <a:pPr/>
              <a:t>17.09.2016</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536A1E9-3F46-4429-837C-F3DED549D3D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az-Latn-AZ" sz="2800" i="1" dirty="0" smtClean="0">
                <a:solidFill>
                  <a:srgbClr val="760000"/>
                </a:solidFill>
                <a:latin typeface="Times New Roman" pitchFamily="18" charset="0"/>
                <a:cs typeface="Times New Roman" pitchFamily="18" charset="0"/>
              </a:rPr>
              <a:t>YUXARI SİNİF ŞAGİRDLƏRİ ÜÇÜN NƏZƏRDƏ TUTULMUŞDUR</a:t>
            </a:r>
          </a:p>
          <a:p>
            <a:r>
              <a:rPr lang="az-Latn-AZ" sz="1400" i="1" dirty="0" smtClean="0">
                <a:solidFill>
                  <a:srgbClr val="760000"/>
                </a:solidFill>
                <a:latin typeface="Times New Roman" pitchFamily="18" charset="0"/>
                <a:cs typeface="Times New Roman" pitchFamily="18" charset="0"/>
              </a:rPr>
              <a:t>(Yayda nə oxumalı)</a:t>
            </a:r>
            <a:endParaRPr lang="ru-RU" sz="1400" i="1" dirty="0">
              <a:solidFill>
                <a:srgbClr val="760000"/>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685800" y="1357299"/>
            <a:ext cx="7772400" cy="1857387"/>
          </a:xfrm>
        </p:spPr>
        <p:txBody>
          <a:bodyPr>
            <a:normAutofit/>
          </a:bodyPr>
          <a:lstStyle/>
          <a:p>
            <a:r>
              <a:rPr lang="az-Latn-AZ" sz="1400" b="1" dirty="0" smtClean="0">
                <a:ln w="10541" cmpd="sng">
                  <a:solidFill>
                    <a:srgbClr val="76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a:r>
            <a:br>
              <a:rPr lang="az-Latn-AZ" sz="1400" b="1" dirty="0" smtClean="0">
                <a:ln w="10541" cmpd="sng">
                  <a:solidFill>
                    <a:srgbClr val="76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br>
            <a:r>
              <a:rPr lang="en-US" sz="1400" b="1" dirty="0" smtClean="0">
                <a:ln w="10541" cmpd="sng">
                  <a:solidFill>
                    <a:srgbClr val="76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a:r>
            <a:br>
              <a:rPr lang="en-US" sz="1400" b="1" dirty="0" smtClean="0">
                <a:ln w="10541" cmpd="sng">
                  <a:solidFill>
                    <a:srgbClr val="76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br>
            <a:r>
              <a:rPr lang="az-Latn-AZ" b="1" dirty="0" smtClean="0">
                <a:ln w="10541" cmpd="sng">
                  <a:solidFill>
                    <a:srgbClr val="76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AZƏRBAYCAN </a:t>
            </a:r>
            <a:r>
              <a:rPr lang="en-US" b="1" dirty="0" smtClean="0">
                <a:ln w="10541" cmpd="sng">
                  <a:solidFill>
                    <a:srgbClr val="76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TA</a:t>
            </a:r>
            <a:r>
              <a:rPr lang="az-Latn-AZ" b="1" dirty="0" smtClean="0">
                <a:ln w="10541" cmpd="sng">
                  <a:solidFill>
                    <a:srgbClr val="76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RİXİ  BƏDİİ ƏDƏBİYYATDA</a:t>
            </a:r>
            <a:endParaRPr lang="ru-RU" b="1" dirty="0">
              <a:ln w="10541" cmpd="sng">
                <a:solidFill>
                  <a:srgbClr val="760000"/>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Tree>
    <p:custDataLst>
      <p:tags r:id="rId1"/>
    </p:custDataLst>
  </p:cSld>
  <p:clrMapOvr>
    <a:masterClrMapping/>
  </p:clrMapOvr>
  <p:transition advTm="156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otDmnd">
          <a:fgClr>
            <a:schemeClr val="bg2">
              <a:lumMod val="75000"/>
            </a:schemeClr>
          </a:fgClr>
          <a:bgClr>
            <a:schemeClr val="bg1"/>
          </a:bgClr>
        </a:pattFill>
        <a:effectLst/>
      </p:bgPr>
    </p:bg>
    <p:spTree>
      <p:nvGrpSpPr>
        <p:cNvPr id="1" name=""/>
        <p:cNvGrpSpPr/>
        <p:nvPr/>
      </p:nvGrpSpPr>
      <p:grpSpPr>
        <a:xfrm>
          <a:off x="0" y="0"/>
          <a:ext cx="0" cy="0"/>
          <a:chOff x="0" y="0"/>
          <a:chExt cx="0" cy="0"/>
        </a:xfrm>
      </p:grpSpPr>
      <p:pic>
        <p:nvPicPr>
          <p:cNvPr id="8" name="Содержимое 7" descr="img234.jpg"/>
          <p:cNvPicPr>
            <a:picLocks noGrp="1" noChangeAspect="1"/>
          </p:cNvPicPr>
          <p:nvPr>
            <p:ph sz="quarter" idx="13"/>
          </p:nvPr>
        </p:nvPicPr>
        <p:blipFill>
          <a:blip r:embed="rId3" cstate="print"/>
          <a:stretch>
            <a:fillRect/>
          </a:stretch>
        </p:blipFill>
        <p:spPr>
          <a:xfrm>
            <a:off x="4780656" y="1447800"/>
            <a:ext cx="3011688" cy="4267200"/>
          </a:xfrm>
          <a:prstGeom prst="rect">
            <a:avLst/>
          </a:prstGeom>
          <a:solidFill>
            <a:srgbClr val="FFFFFF">
              <a:shade val="85000"/>
            </a:srgbClr>
          </a:solidFill>
          <a:ln w="190500" cap="rnd">
            <a:solidFill>
              <a:schemeClr val="accent2">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Заголовок 4"/>
          <p:cNvSpPr>
            <a:spLocks noGrp="1"/>
          </p:cNvSpPr>
          <p:nvPr>
            <p:ph type="title"/>
          </p:nvPr>
        </p:nvSpPr>
        <p:spPr>
          <a:xfrm>
            <a:off x="457200" y="142852"/>
            <a:ext cx="3471858" cy="121444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z-Latn-AZ"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az-Latn-AZ"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az-Latn-AZ"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az-Latn-AZ"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az-Latn-AZ" sz="2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az-Latn-AZ" sz="2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az-Latn-AZ"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az-Latn-AZ"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az-Latn-AZ" sz="2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az-Latn-AZ" sz="2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az-Latn-AZ"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az-Latn-AZ"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az-Latn-AZ" sz="2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az-Latn-AZ" sz="2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az-Latn-AZ"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az-Latn-AZ" sz="2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az-Latn-AZ" sz="2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az-Latn-AZ" sz="2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ru-RU" sz="1800" b="0" dirty="0">
              <a:solidFill>
                <a:srgbClr val="C00000"/>
              </a:solidFill>
              <a:latin typeface="Times New Roman" pitchFamily="18" charset="0"/>
              <a:cs typeface="Times New Roman" pitchFamily="18" charset="0"/>
            </a:endParaRPr>
          </a:p>
        </p:txBody>
      </p:sp>
      <p:sp>
        <p:nvSpPr>
          <p:cNvPr id="7" name="Текст 6"/>
          <p:cNvSpPr>
            <a:spLocks noGrp="1"/>
          </p:cNvSpPr>
          <p:nvPr>
            <p:ph type="body" sz="half" idx="2"/>
          </p:nvPr>
        </p:nvSpPr>
        <p:spPr>
          <a:xfrm>
            <a:off x="457200" y="1435100"/>
            <a:ext cx="3328982" cy="5208610"/>
          </a:xfrm>
        </p:spPr>
        <p:txBody>
          <a:bodyPr>
            <a:noAutofit/>
          </a:bodyPr>
          <a:lstStyle/>
          <a:p>
            <a:r>
              <a:rPr lang="az-Latn-AZ" sz="1800" b="1" i="1" dirty="0">
                <a:solidFill>
                  <a:srgbClr val="C00000"/>
                </a:solidFill>
                <a:latin typeface="Times New Roman" pitchFamily="18" charset="0"/>
                <a:cs typeface="Times New Roman" pitchFamily="18" charset="0"/>
              </a:rPr>
              <a:t>Kərimzadə F.</a:t>
            </a:r>
            <a:r>
              <a:rPr lang="az-Latn-AZ" sz="2200" b="1" i="1" dirty="0">
                <a:solidFill>
                  <a:srgbClr val="C00000"/>
                </a:solidFill>
                <a:latin typeface="Times New Roman" pitchFamily="18" charset="0"/>
                <a:cs typeface="Times New Roman" pitchFamily="18" charset="0"/>
              </a:rPr>
              <a:t> </a:t>
            </a:r>
            <a:r>
              <a:rPr lang="az-Latn-AZ" sz="1800" b="1" i="1" dirty="0">
                <a:solidFill>
                  <a:srgbClr val="C00000"/>
                </a:solidFill>
                <a:latin typeface="Times New Roman" pitchFamily="18" charset="0"/>
                <a:cs typeface="Times New Roman" pitchFamily="18" charset="0"/>
              </a:rPr>
              <a:t>Çaldıran döyüşü : tarixi roman // Seçilmiş əsərləri 5 cilddə. II c. – B.: Ağrıdağ, 2007. – </a:t>
            </a:r>
            <a:r>
              <a:rPr lang="az-Latn-AZ" sz="1800" b="1" i="1" dirty="0" smtClean="0">
                <a:solidFill>
                  <a:srgbClr val="C00000"/>
                </a:solidFill>
                <a:latin typeface="Times New Roman" pitchFamily="18" charset="0"/>
                <a:cs typeface="Times New Roman" pitchFamily="18" charset="0"/>
              </a:rPr>
              <a:t>324 s.</a:t>
            </a:r>
          </a:p>
          <a:p>
            <a:r>
              <a:rPr lang="az-Latn-AZ" sz="1800" b="1" i="1" dirty="0" smtClean="0">
                <a:solidFill>
                  <a:srgbClr val="C00000"/>
                </a:solidFill>
                <a:latin typeface="Times New Roman" pitchFamily="18" charset="0"/>
                <a:cs typeface="Times New Roman" pitchFamily="18" charset="0"/>
              </a:rPr>
              <a:t>“Çaldıran döyüşü” romanı “Xudafərin körpüsü” romanının ardıdır.  Roman  Şah İsmayılın Çaldırandakı məğlubiyyətindən bəhs etsə də nikbin sonluqla bitir. Romanın sonunda Şah İsmayılın “Biz hələ ölməmişik” sözləri oxucuda nikbin ruh yaradır.</a:t>
            </a:r>
            <a:endParaRPr lang="ru-RU" sz="1800" b="1" i="1" dirty="0">
              <a:solidFill>
                <a:srgbClr val="C00000"/>
              </a:solidFill>
              <a:latin typeface="Times New Roman" pitchFamily="18" charset="0"/>
              <a:cs typeface="Times New Roman" pitchFamily="18" charset="0"/>
            </a:endParaRPr>
          </a:p>
        </p:txBody>
      </p:sp>
    </p:spTree>
    <p:custDataLst>
      <p:tags r:id="rId1"/>
    </p:custDataLst>
  </p:cSld>
  <p:clrMapOvr>
    <a:masterClrMapping/>
  </p:clrMapOvr>
  <p:transition advTm="308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tHorz">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4932040" y="1268760"/>
            <a:ext cx="3816424" cy="3139321"/>
          </a:xfrm>
          <a:prstGeom prst="rect">
            <a:avLst/>
          </a:prstGeom>
        </p:spPr>
        <p:txBody>
          <a:bodyPr wrap="square">
            <a:spAutoFit/>
          </a:bodyPr>
          <a:lstStyle/>
          <a:p>
            <a:r>
              <a:rPr lang="az-Latn-AZ" b="1" i="1" dirty="0">
                <a:solidFill>
                  <a:srgbClr val="C00000"/>
                </a:solidFill>
                <a:latin typeface="Times New Roman" pitchFamily="18" charset="0"/>
                <a:cs typeface="Times New Roman" pitchFamily="18" charset="0"/>
              </a:rPr>
              <a:t>Kərimzadə F. Qoca qartalın ölümü : roman // Seçilmiş əsərləri. 5 cilddə. </a:t>
            </a:r>
            <a:r>
              <a:rPr lang="az-Latn-AZ" b="1" i="1" dirty="0" smtClean="0">
                <a:solidFill>
                  <a:srgbClr val="C00000"/>
                </a:solidFill>
                <a:latin typeface="Times New Roman" pitchFamily="18" charset="0"/>
                <a:cs typeface="Times New Roman" pitchFamily="18" charset="0"/>
              </a:rPr>
              <a:t>V </a:t>
            </a:r>
            <a:r>
              <a:rPr lang="az-Latn-AZ" b="1" i="1" dirty="0">
                <a:solidFill>
                  <a:srgbClr val="C00000"/>
                </a:solidFill>
                <a:latin typeface="Times New Roman" pitchFamily="18" charset="0"/>
                <a:cs typeface="Times New Roman" pitchFamily="18" charset="0"/>
              </a:rPr>
              <a:t>c</a:t>
            </a:r>
            <a:r>
              <a:rPr lang="az-Latn-AZ" b="1" i="1" dirty="0" smtClean="0">
                <a:solidFill>
                  <a:srgbClr val="C00000"/>
                </a:solidFill>
                <a:latin typeface="Times New Roman" pitchFamily="18" charset="0"/>
                <a:cs typeface="Times New Roman" pitchFamily="18" charset="0"/>
              </a:rPr>
              <a:t>. </a:t>
            </a:r>
            <a:r>
              <a:rPr lang="az-Latn-AZ" b="1" i="1" dirty="0">
                <a:solidFill>
                  <a:srgbClr val="C00000"/>
                </a:solidFill>
                <a:latin typeface="Times New Roman" pitchFamily="18" charset="0"/>
                <a:cs typeface="Times New Roman" pitchFamily="18" charset="0"/>
              </a:rPr>
              <a:t>– B.: Ağrıdağ, 2007. – S.9-138</a:t>
            </a:r>
            <a:r>
              <a:rPr lang="az-Latn-AZ" b="1" i="1" dirty="0" smtClean="0">
                <a:solidFill>
                  <a:srgbClr val="C00000"/>
                </a:solidFill>
                <a:latin typeface="Times New Roman" pitchFamily="18" charset="0"/>
                <a:cs typeface="Times New Roman" pitchFamily="18" charset="0"/>
              </a:rPr>
              <a:t>.</a:t>
            </a:r>
          </a:p>
          <a:p>
            <a:r>
              <a:rPr lang="az-Latn-AZ" b="1" i="1" dirty="0">
                <a:solidFill>
                  <a:srgbClr val="C00000"/>
                </a:solidFill>
                <a:latin typeface="Times New Roman" pitchFamily="18" charset="0"/>
                <a:cs typeface="Times New Roman" pitchFamily="18" charset="0"/>
              </a:rPr>
              <a:t>Romanda Şuşanın əsasını qoymuş Pənah xanın Nadir şahın zülmündən qurtararaq Azərbaycana gəlməsindən, onun ömür yolundan və vəfatından bəhs edilir. Əsərdə həm də Nadir şahın fəaliyyəti haqqında  məlumat verilir.</a:t>
            </a:r>
            <a:endParaRPr lang="ru-RU" b="1" i="1" dirty="0">
              <a:solidFill>
                <a:srgbClr val="C00000"/>
              </a:solidFill>
              <a:latin typeface="Times New Roman" pitchFamily="18" charset="0"/>
              <a:cs typeface="Times New Roman" pitchFamily="18" charset="0"/>
            </a:endParaRPr>
          </a:p>
          <a:p>
            <a:endParaRPr lang="az-Latn-AZ" b="1" i="1" dirty="0">
              <a:solidFill>
                <a:srgbClr val="C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2736"/>
            <a:ext cx="3240359" cy="45572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945670198"/>
      </p:ext>
    </p:extLst>
  </p:cSld>
  <p:clrMapOvr>
    <a:masterClrMapping/>
  </p:clrMapOvr>
  <mc:AlternateContent xmlns:mc="http://schemas.openxmlformats.org/markup-compatibility/2006" xmlns:p14="http://schemas.microsoft.com/office/powerpoint/2010/main">
    <mc:Choice Requires="p14">
      <p:transition spd="slow" p14:dur="2000" advTm="26758"/>
    </mc:Choice>
    <mc:Fallback xmlns="">
      <p:transition spd="slow" advTm="26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iagBrick">
          <a:fgClr>
            <a:schemeClr val="bg2">
              <a:lumMod val="75000"/>
            </a:schemeClr>
          </a:fgClr>
          <a:bgClr>
            <a:schemeClr val="bg1"/>
          </a:bgClr>
        </a:patt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764704"/>
            <a:ext cx="2895526" cy="4585122"/>
          </a:xfrm>
          <a:prstGeom prst="rect">
            <a:avLst/>
          </a:prstGeom>
          <a:solidFill>
            <a:srgbClr val="FFFFFF">
              <a:shade val="85000"/>
            </a:srgbClr>
          </a:solidFill>
          <a:ln w="9525">
            <a:solidFill>
              <a:schemeClr val="tx1"/>
            </a:solidFill>
            <a:miter lim="800000"/>
            <a:headEnd/>
            <a:tailEnd/>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Прямоугольник 1"/>
          <p:cNvSpPr/>
          <p:nvPr/>
        </p:nvSpPr>
        <p:spPr>
          <a:xfrm>
            <a:off x="320616" y="692696"/>
            <a:ext cx="3528392" cy="5078313"/>
          </a:xfrm>
          <a:prstGeom prst="rect">
            <a:avLst/>
          </a:prstGeom>
        </p:spPr>
        <p:txBody>
          <a:bodyPr wrap="square">
            <a:spAutoFit/>
          </a:bodyPr>
          <a:lstStyle/>
          <a:p>
            <a:r>
              <a:rPr lang="az-Latn-AZ" b="1" i="1" dirty="0">
                <a:solidFill>
                  <a:srgbClr val="FFCC00"/>
                </a:solidFill>
                <a:latin typeface="Times New Roman" pitchFamily="18" charset="0"/>
                <a:cs typeface="Times New Roman" pitchFamily="18" charset="0"/>
              </a:rPr>
              <a:t>Kərimzadə F. Təbriz namusu : tarixi roman // Seçilmiş əsərləri. 5 cilddə</a:t>
            </a:r>
            <a:r>
              <a:rPr lang="az-Latn-AZ" b="1" i="1" dirty="0" smtClean="0">
                <a:solidFill>
                  <a:srgbClr val="FFCC00"/>
                </a:solidFill>
                <a:latin typeface="Times New Roman" pitchFamily="18" charset="0"/>
                <a:cs typeface="Times New Roman" pitchFamily="18" charset="0"/>
              </a:rPr>
              <a:t>. </a:t>
            </a:r>
            <a:r>
              <a:rPr lang="az-Latn-AZ" b="1" i="1" dirty="0">
                <a:solidFill>
                  <a:srgbClr val="FFCC00"/>
                </a:solidFill>
                <a:latin typeface="Times New Roman" pitchFamily="18" charset="0"/>
                <a:cs typeface="Times New Roman" pitchFamily="18" charset="0"/>
              </a:rPr>
              <a:t>– </a:t>
            </a:r>
            <a:r>
              <a:rPr lang="az-Latn-AZ" b="1" i="1" dirty="0" smtClean="0">
                <a:solidFill>
                  <a:srgbClr val="FFCC00"/>
                </a:solidFill>
                <a:latin typeface="Times New Roman" pitchFamily="18" charset="0"/>
                <a:cs typeface="Times New Roman" pitchFamily="18" charset="0"/>
              </a:rPr>
              <a:t>Bakı: </a:t>
            </a:r>
            <a:r>
              <a:rPr lang="az-Latn-AZ" b="1" i="1" dirty="0">
                <a:solidFill>
                  <a:srgbClr val="FFCC00"/>
                </a:solidFill>
                <a:latin typeface="Times New Roman" pitchFamily="18" charset="0"/>
                <a:cs typeface="Times New Roman" pitchFamily="18" charset="0"/>
              </a:rPr>
              <a:t>Ağrıdağ</a:t>
            </a:r>
            <a:r>
              <a:rPr lang="az-Latn-AZ" b="1" i="1" dirty="0" smtClean="0">
                <a:solidFill>
                  <a:srgbClr val="FFCC00"/>
                </a:solidFill>
                <a:latin typeface="Times New Roman" pitchFamily="18" charset="0"/>
                <a:cs typeface="Times New Roman" pitchFamily="18" charset="0"/>
              </a:rPr>
              <a:t>, 2005</a:t>
            </a:r>
            <a:r>
              <a:rPr lang="az-Latn-AZ" b="1" i="1" dirty="0">
                <a:solidFill>
                  <a:srgbClr val="FFCC00"/>
                </a:solidFill>
                <a:latin typeface="Times New Roman" pitchFamily="18" charset="0"/>
                <a:cs typeface="Times New Roman" pitchFamily="18" charset="0"/>
              </a:rPr>
              <a:t>. – </a:t>
            </a:r>
            <a:r>
              <a:rPr lang="az-Latn-AZ" b="1" i="1" dirty="0" smtClean="0">
                <a:solidFill>
                  <a:srgbClr val="FFCC00"/>
                </a:solidFill>
                <a:latin typeface="Times New Roman" pitchFamily="18" charset="0"/>
                <a:cs typeface="Times New Roman" pitchFamily="18" charset="0"/>
              </a:rPr>
              <a:t>C. II. - S.5-254</a:t>
            </a:r>
            <a:r>
              <a:rPr lang="az-Latn-AZ" b="1" i="1" dirty="0">
                <a:solidFill>
                  <a:srgbClr val="FFCC00"/>
                </a:solidFill>
                <a:latin typeface="Times New Roman" pitchFamily="18" charset="0"/>
                <a:cs typeface="Times New Roman" pitchFamily="18" charset="0"/>
              </a:rPr>
              <a:t>. </a:t>
            </a:r>
            <a:endParaRPr lang="az-Latn-AZ" b="1" i="1" dirty="0" smtClean="0">
              <a:solidFill>
                <a:srgbClr val="FFCC00"/>
              </a:solidFill>
              <a:latin typeface="Times New Roman" pitchFamily="18" charset="0"/>
              <a:cs typeface="Times New Roman" pitchFamily="18" charset="0"/>
            </a:endParaRPr>
          </a:p>
          <a:p>
            <a:r>
              <a:rPr lang="az-Latn-AZ" b="1" i="1" dirty="0">
                <a:solidFill>
                  <a:srgbClr val="FFCC00"/>
                </a:solidFill>
                <a:latin typeface="Times New Roman" pitchFamily="18" charset="0"/>
                <a:cs typeface="Times New Roman" pitchFamily="18" charset="0"/>
              </a:rPr>
              <a:t>Romanda  1256-cı ildə Azərbaycanı işğal edərək Hülakilər, yaxud İlxanilər hakimiyyəti qurmuş monqol sülaləsindən və onun sonuncu hökmdarı – 1335-ci ildə zəhərlənib ölmüş Əbu Səidin hökmranlığından, xalqımızın azadlıq ruhundan bəhs edilir</a:t>
            </a:r>
            <a:r>
              <a:rPr lang="az-Latn-AZ" b="1" i="1" dirty="0" smtClean="0">
                <a:solidFill>
                  <a:srgbClr val="FFCC00"/>
                </a:solidFill>
                <a:latin typeface="Times New Roman" pitchFamily="18" charset="0"/>
                <a:cs typeface="Times New Roman" pitchFamily="18" charset="0"/>
              </a:rPr>
              <a:t>. 79 </a:t>
            </a:r>
            <a:r>
              <a:rPr lang="az-Latn-AZ" b="1" i="1" dirty="0">
                <a:solidFill>
                  <a:srgbClr val="FFCC00"/>
                </a:solidFill>
                <a:latin typeface="Times New Roman" pitchFamily="18" charset="0"/>
                <a:cs typeface="Times New Roman" pitchFamily="18" charset="0"/>
              </a:rPr>
              <a:t>il davam etmiş bu istilaya son qoyulur. O günlərdən isə “Apardı sellər Saranı” mahnısı əbədi yadigar  qalır.</a:t>
            </a:r>
            <a:endParaRPr lang="ru-RU" b="1" i="1" dirty="0">
              <a:solidFill>
                <a:srgbClr val="FFCC00"/>
              </a:solidFill>
              <a:latin typeface="Times New Roman" pitchFamily="18" charset="0"/>
              <a:cs typeface="Times New Roman" pitchFamily="18" charset="0"/>
            </a:endParaRPr>
          </a:p>
          <a:p>
            <a:endParaRPr lang="az-Latn-AZ" dirty="0" smtClean="0"/>
          </a:p>
          <a:p>
            <a:endParaRPr lang="az-Latn-AZ" dirty="0"/>
          </a:p>
        </p:txBody>
      </p:sp>
    </p:spTree>
    <p:custDataLst>
      <p:tags r:id="rId1"/>
    </p:custDataLst>
    <p:extLst>
      <p:ext uri="{BB962C8B-B14F-4D97-AF65-F5344CB8AC3E}">
        <p14:creationId xmlns:p14="http://schemas.microsoft.com/office/powerpoint/2010/main" val="2317243779"/>
      </p:ext>
    </p:extLst>
  </p:cSld>
  <p:clrMapOvr>
    <a:masterClrMapping/>
  </p:clrMapOvr>
  <mc:AlternateContent xmlns:mc="http://schemas.openxmlformats.org/markup-compatibility/2006" xmlns:p14="http://schemas.microsoft.com/office/powerpoint/2010/main">
    <mc:Choice Requires="p14">
      <p:transition spd="slow" p14:dur="2000" advTm="31101"/>
    </mc:Choice>
    <mc:Fallback xmlns="">
      <p:transition spd="slow" advTm="311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shingle">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6" name="Picture 2" descr="C:\Documents and Settings\Администратор\Мои документы\Мои рисунки\Heydər Əliyev\img262.jpg"/>
          <p:cNvPicPr>
            <a:picLocks noChangeAspect="1" noChangeArrowheads="1"/>
          </p:cNvPicPr>
          <p:nvPr/>
        </p:nvPicPr>
        <p:blipFill>
          <a:blip r:embed="rId3" cstate="print"/>
          <a:srcRect/>
          <a:stretch>
            <a:fillRect/>
          </a:stretch>
        </p:blipFill>
        <p:spPr bwMode="auto">
          <a:xfrm>
            <a:off x="611560" y="1052736"/>
            <a:ext cx="3134153" cy="4965445"/>
          </a:xfrm>
          <a:prstGeom prst="rect">
            <a:avLst/>
          </a:prstGeom>
          <a:solidFill>
            <a:srgbClr val="FFFFFF">
              <a:shade val="85000"/>
            </a:srgbClr>
          </a:solidFill>
          <a:ln w="190500" cap="sq">
            <a:solidFill>
              <a:srgbClr val="C0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4572000" y="500042"/>
            <a:ext cx="3643338" cy="4801314"/>
          </a:xfrm>
          <a:prstGeom prst="rect">
            <a:avLst/>
          </a:prstGeom>
          <a:noFill/>
        </p:spPr>
        <p:txBody>
          <a:bodyPr wrap="square" rtlCol="0">
            <a:spAutoFit/>
          </a:bodyPr>
          <a:lstStyle/>
          <a:p>
            <a:endParaRPr lang="az-Latn-AZ" b="1" i="1" dirty="0" smtClean="0">
              <a:solidFill>
                <a:srgbClr val="C00000"/>
              </a:solidFill>
              <a:latin typeface="Times New Roman" pitchFamily="18" charset="0"/>
              <a:cs typeface="Times New Roman" pitchFamily="18" charset="0"/>
            </a:endParaRPr>
          </a:p>
          <a:p>
            <a:r>
              <a:rPr lang="az-Latn-AZ" b="1" i="1" dirty="0" smtClean="0">
                <a:solidFill>
                  <a:srgbClr val="C00000"/>
                </a:solidFill>
                <a:latin typeface="Times New Roman" pitchFamily="18" charset="0"/>
                <a:cs typeface="Times New Roman" pitchFamily="18" charset="0"/>
              </a:rPr>
              <a:t>Məmmədli V. Atropatena dastanı. – B.: Zərdabi LTD MMC, 2010. – 272 s.</a:t>
            </a:r>
          </a:p>
          <a:p>
            <a:r>
              <a:rPr lang="az-Latn-AZ" b="1" i="1" dirty="0" smtClean="0">
                <a:solidFill>
                  <a:srgbClr val="C00000"/>
                </a:solidFill>
                <a:latin typeface="Times New Roman" pitchFamily="18" charset="0"/>
                <a:cs typeface="Times New Roman" pitchFamily="18" charset="0"/>
              </a:rPr>
              <a:t>Yazıçının üç kitabdan ibarət “Atropatena dastanı” trilogiyası dünya oxucuları arasında maraqla oxunan fentezi janrının tələblərinə uyğun, ana dilimizdə yazılan ilk əsərdir. Maraqlı magiyalar və sehirlərlə, yeni nağıl və fantastik qəhrəmanlarla, məcara, dedektiv, döyüş və məhəbbət səhnələri ilə zəngin olan bu əsər hər bir azəbaycanlı üçün maraqlı olacaq bir dövrü, tariximizin Albaniya və Atropatena dövrünü əhatə edir.</a:t>
            </a:r>
            <a:endParaRPr lang="ru-RU" b="1" i="1" dirty="0">
              <a:solidFill>
                <a:srgbClr val="C00000"/>
              </a:solidFill>
              <a:latin typeface="Times New Roman" pitchFamily="18" charset="0"/>
              <a:cs typeface="Times New Roman" pitchFamily="18" charset="0"/>
            </a:endParaRPr>
          </a:p>
        </p:txBody>
      </p:sp>
    </p:spTree>
    <p:custDataLst>
      <p:tags r:id="rId1"/>
    </p:custDataLst>
  </p:cSld>
  <p:clrMapOvr>
    <a:masterClrMapping/>
  </p:clrMapOvr>
  <p:transition advTm="313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1" end="1"/>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p:cTn id="2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iagBrick">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6" name="Рисунок 5" descr="img242.jpg"/>
          <p:cNvPicPr>
            <a:picLocks noChangeAspect="1"/>
          </p:cNvPicPr>
          <p:nvPr/>
        </p:nvPicPr>
        <p:blipFill>
          <a:blip r:embed="rId3" cstate="print"/>
          <a:stretch>
            <a:fillRect/>
          </a:stretch>
        </p:blipFill>
        <p:spPr>
          <a:xfrm>
            <a:off x="5004048" y="382629"/>
            <a:ext cx="3528392" cy="5494643"/>
          </a:xfrm>
          <a:prstGeom prst="ellipse">
            <a:avLst/>
          </a:prstGeom>
          <a:ln w="190500" cap="rnd">
            <a:solidFill>
              <a:schemeClr val="bg1">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p:cNvSpPr txBox="1"/>
          <p:nvPr/>
        </p:nvSpPr>
        <p:spPr>
          <a:xfrm>
            <a:off x="467544" y="1357298"/>
            <a:ext cx="3675828" cy="2246769"/>
          </a:xfrm>
          <a:prstGeom prst="rect">
            <a:avLst/>
          </a:prstGeom>
          <a:noFill/>
        </p:spPr>
        <p:txBody>
          <a:bodyPr wrap="square" rtlCol="0">
            <a:spAutoFit/>
          </a:bodyPr>
          <a:lstStyle/>
          <a:p>
            <a:r>
              <a:rPr lang="az-Latn-AZ" sz="2000" b="1" i="1" dirty="0" smtClean="0">
                <a:solidFill>
                  <a:schemeClr val="accent4">
                    <a:lumMod val="75000"/>
                  </a:schemeClr>
                </a:solidFill>
                <a:latin typeface="Times New Roman" pitchFamily="18" charset="0"/>
                <a:cs typeface="Times New Roman" pitchFamily="18" charset="0"/>
              </a:rPr>
              <a:t>Oğuz Y. Attila : pyes. – B.: Apostrof, 2008. – 176 s.</a:t>
            </a:r>
          </a:p>
          <a:p>
            <a:r>
              <a:rPr lang="az-Latn-AZ" sz="2000" b="1" i="1" dirty="0" smtClean="0">
                <a:solidFill>
                  <a:schemeClr val="accent4">
                    <a:lumMod val="75000"/>
                  </a:schemeClr>
                </a:solidFill>
                <a:latin typeface="Times New Roman" pitchFamily="18" charset="0"/>
                <a:cs typeface="Times New Roman" pitchFamily="18" charset="0"/>
              </a:rPr>
              <a:t>Əsərdə tarixdə  “Tanrı qılıncı” ləqəbi ilə məşhurlaşmış , bütün Avropanı lərzəyə salmış böyük hun sərkərdəsi Attilanın həyat və döyüş yolundan bəhs edilir.</a:t>
            </a:r>
            <a:endParaRPr lang="ru-RU" sz="2000" b="1" i="1" dirty="0">
              <a:solidFill>
                <a:schemeClr val="accent4">
                  <a:lumMod val="75000"/>
                </a:schemeClr>
              </a:solidFill>
              <a:latin typeface="Times New Roman" pitchFamily="18" charset="0"/>
              <a:cs typeface="Times New Roman" pitchFamily="18" charset="0"/>
            </a:endParaRPr>
          </a:p>
        </p:txBody>
      </p:sp>
    </p:spTree>
    <p:custDataLst>
      <p:tags r:id="rId1"/>
    </p:custDataLst>
  </p:cSld>
  <p:clrMapOvr>
    <a:masterClrMapping/>
  </p:clrMapOvr>
  <p:transition advTm="209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5" name="Рисунок 4" descr="img243.jpg"/>
          <p:cNvPicPr>
            <a:picLocks noChangeAspect="1"/>
          </p:cNvPicPr>
          <p:nvPr/>
        </p:nvPicPr>
        <p:blipFill>
          <a:blip r:embed="rId4" cstate="print"/>
          <a:stretch>
            <a:fillRect/>
          </a:stretch>
        </p:blipFill>
        <p:spPr>
          <a:xfrm>
            <a:off x="285721" y="548680"/>
            <a:ext cx="3350175" cy="5017888"/>
          </a:xfrm>
          <a:prstGeom prst="rect">
            <a:avLst/>
          </a:prstGeom>
          <a:ln w="88900" cap="sq" cmpd="thickThin">
            <a:solidFill>
              <a:srgbClr val="0B3FE5"/>
            </a:solidFill>
            <a:prstDash val="solid"/>
            <a:miter lim="800000"/>
          </a:ln>
          <a:effectLst>
            <a:innerShdw blurRad="76200">
              <a:srgbClr val="000000"/>
            </a:innerShdw>
          </a:effectLst>
        </p:spPr>
      </p:pic>
      <p:sp>
        <p:nvSpPr>
          <p:cNvPr id="6" name="TextBox 5"/>
          <p:cNvSpPr txBox="1"/>
          <p:nvPr/>
        </p:nvSpPr>
        <p:spPr>
          <a:xfrm>
            <a:off x="4785499" y="1412776"/>
            <a:ext cx="3863922" cy="3693319"/>
          </a:xfrm>
          <a:prstGeom prst="rect">
            <a:avLst/>
          </a:prstGeom>
          <a:noFill/>
        </p:spPr>
        <p:txBody>
          <a:bodyPr wrap="square" rtlCol="0">
            <a:spAutoFit/>
          </a:bodyPr>
          <a:lstStyle/>
          <a:p>
            <a:r>
              <a:rPr lang="az-Latn-AZ" b="1" i="1" dirty="0" smtClean="0">
                <a:solidFill>
                  <a:srgbClr val="0B3FE5"/>
                </a:solidFill>
                <a:latin typeface="Times New Roman" pitchFamily="18" charset="0"/>
                <a:cs typeface="Times New Roman" pitchFamily="18" charset="0"/>
              </a:rPr>
              <a:t>Oğuz Y. Əmir Teymur : tarixi roman. I kitab. Zirvəyə doğru. – B.: Apostrof, 2011. – 368 s.</a:t>
            </a:r>
          </a:p>
          <a:p>
            <a:r>
              <a:rPr lang="az-Latn-AZ" b="1" i="1" dirty="0" smtClean="0">
                <a:solidFill>
                  <a:srgbClr val="0B3FE5"/>
                </a:solidFill>
                <a:latin typeface="Times New Roman" pitchFamily="18" charset="0"/>
                <a:cs typeface="Times New Roman" pitchFamily="18" charset="0"/>
              </a:rPr>
              <a:t>Kitab orta əsrlər Şərq tarixində, o cümlədən, Azərbaycan tarixində mühüm rol oynamış, ölkələrin tarixini dəyişmiş, onların ictimai-iqtisadi, siyasi və mədəni həyatında xüsusi  iz qoymuş Teymur Ləng ləqəbli fateh Əmir Teymurun keçdiyi həyat və döyüş yolundan bəhs edir. Əminik ki, əsər Əmir Teymurla maraqlanan hər bir oxucu üçün maraqlı olacaqdır.</a:t>
            </a:r>
            <a:endParaRPr lang="ru-RU" b="1" i="1" dirty="0">
              <a:solidFill>
                <a:srgbClr val="0B3FE5"/>
              </a:solidFill>
              <a:latin typeface="Times New Roman" pitchFamily="18" charset="0"/>
              <a:cs typeface="Times New Roman" pitchFamily="18" charset="0"/>
            </a:endParaRPr>
          </a:p>
        </p:txBody>
      </p:sp>
    </p:spTree>
    <p:custDataLst>
      <p:tags r:id="rId1"/>
    </p:custDataLst>
  </p:cSld>
  <p:clrMapOvr>
    <a:masterClrMapping/>
  </p:clrMapOvr>
  <p:transition advTm="350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circle(in)">
                                      <p:cBhvr>
                                        <p:cTn id="14"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539552" y="1628800"/>
            <a:ext cx="3786214" cy="4247317"/>
          </a:xfrm>
          <a:prstGeom prst="rect">
            <a:avLst/>
          </a:prstGeom>
          <a:noFill/>
        </p:spPr>
        <p:txBody>
          <a:bodyPr wrap="square" rtlCol="0">
            <a:spAutoFit/>
          </a:bodyPr>
          <a:lstStyle/>
          <a:p>
            <a:r>
              <a:rPr lang="az-Latn-AZ" b="1" i="1" dirty="0" smtClean="0">
                <a:solidFill>
                  <a:schemeClr val="tx2">
                    <a:lumMod val="60000"/>
                    <a:lumOff val="40000"/>
                  </a:schemeClr>
                </a:solidFill>
                <a:latin typeface="Times New Roman" pitchFamily="18" charset="0"/>
                <a:cs typeface="Times New Roman" pitchFamily="18" charset="0"/>
              </a:rPr>
              <a:t>Oğuz Y. Əmir Teymur : tarixi roman :  Dünyanın hakimi. : II kitab. – B.: Apostrof, 2012. – 360 s.</a:t>
            </a:r>
          </a:p>
          <a:p>
            <a:r>
              <a:rPr lang="az-Latn-AZ" b="1" i="1" dirty="0">
                <a:solidFill>
                  <a:schemeClr val="tx2">
                    <a:lumMod val="60000"/>
                    <a:lumOff val="40000"/>
                  </a:schemeClr>
                </a:solidFill>
                <a:latin typeface="Times New Roman" pitchFamily="18" charset="0"/>
                <a:cs typeface="Times New Roman" pitchFamily="18" charset="0"/>
              </a:rPr>
              <a:t>“ Əmir </a:t>
            </a:r>
            <a:r>
              <a:rPr lang="az-Latn-AZ" b="1" i="1" dirty="0" smtClean="0">
                <a:solidFill>
                  <a:schemeClr val="tx2">
                    <a:lumMod val="60000"/>
                    <a:lumOff val="40000"/>
                  </a:schemeClr>
                </a:solidFill>
                <a:latin typeface="Times New Roman" pitchFamily="18" charset="0"/>
                <a:cs typeface="Times New Roman" pitchFamily="18" charset="0"/>
              </a:rPr>
              <a:t>Teymur “Bir tanrı, bir xaqan” deyimini həyatda bərpa etmiş sonuncu türk hökmdarı idi. Bu böyük fatehdən sonra heç zaman türk torpaqları və türk dövlətləri vahid hala gələ bilmədi. Heç ümumi düşmən qarşısında birləşmədilər”.</a:t>
            </a:r>
          </a:p>
          <a:p>
            <a:r>
              <a:rPr lang="az-Latn-AZ" b="1" i="1" dirty="0" smtClean="0">
                <a:solidFill>
                  <a:schemeClr val="tx2">
                    <a:lumMod val="60000"/>
                    <a:lumOff val="40000"/>
                  </a:schemeClr>
                </a:solidFill>
                <a:latin typeface="Times New Roman" pitchFamily="18" charset="0"/>
                <a:cs typeface="Times New Roman" pitchFamily="18" charset="0"/>
              </a:rPr>
              <a:t>Bu sətirlər Əmir Teymura həsr olunmuş bu əsərin son cümlələridir.   Və bu sətirlər oxucuda istər-istəməz təəssüf hissləri oyadır.</a:t>
            </a:r>
          </a:p>
          <a:p>
            <a:endParaRPr lang="ru-RU" b="1" dirty="0">
              <a:solidFill>
                <a:srgbClr val="760000"/>
              </a:solidFill>
              <a:effectLst>
                <a:glow rad="63500">
                  <a:schemeClr val="accent6">
                    <a:satMod val="175000"/>
                    <a:alpha val="40000"/>
                  </a:schemeClr>
                </a:glo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804862"/>
            <a:ext cx="3528392" cy="5248275"/>
          </a:xfrm>
          <a:prstGeom prst="rect">
            <a:avLst/>
          </a:prstGeom>
          <a:solidFill>
            <a:srgbClr val="FFFFFF">
              <a:shade val="85000"/>
            </a:srgbClr>
          </a:solidFill>
          <a:ln w="9525">
            <a:solidFill>
              <a:schemeClr val="tx1"/>
            </a:solidFill>
            <a:miter lim="800000"/>
            <a:headEnd/>
            <a:tailEnd/>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ustDataLst>
      <p:tags r:id="rId1"/>
    </p:custDataLst>
  </p:cSld>
  <p:clrMapOvr>
    <a:masterClrMapping/>
  </p:clrMapOvr>
  <p:transition advTm="370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1000"/>
                                        <p:tgtEl>
                                          <p:spTgt spid="4098"/>
                                        </p:tgtEl>
                                      </p:cBhvr>
                                    </p:animEffect>
                                    <p:anim calcmode="lin" valueType="num">
                                      <p:cBhvr>
                                        <p:cTn id="19" dur="1000" fill="hold"/>
                                        <p:tgtEl>
                                          <p:spTgt spid="4098"/>
                                        </p:tgtEl>
                                        <p:attrNameLst>
                                          <p:attrName>ppt_x</p:attrName>
                                        </p:attrNameLst>
                                      </p:cBhvr>
                                      <p:tavLst>
                                        <p:tav tm="0">
                                          <p:val>
                                            <p:strVal val="#ppt_x"/>
                                          </p:val>
                                        </p:tav>
                                        <p:tav tm="100000">
                                          <p:val>
                                            <p:strVal val="#ppt_x"/>
                                          </p:val>
                                        </p:tav>
                                      </p:tavLst>
                                    </p:anim>
                                    <p:anim calcmode="lin" valueType="num">
                                      <p:cBhvr>
                                        <p:cTn id="20"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4355976" y="1916832"/>
            <a:ext cx="4572000" cy="2308324"/>
          </a:xfrm>
          <a:prstGeom prst="rect">
            <a:avLst/>
          </a:prstGeom>
        </p:spPr>
        <p:txBody>
          <a:bodyPr>
            <a:spAutoFit/>
          </a:bodyPr>
          <a:lstStyle/>
          <a:p>
            <a:r>
              <a:rPr lang="az-Latn-AZ" b="1" i="1" dirty="0">
                <a:solidFill>
                  <a:srgbClr val="FFCC00"/>
                </a:solidFill>
                <a:latin typeface="Times New Roman" pitchFamily="18" charset="0"/>
                <a:cs typeface="Times New Roman" pitchFamily="18" charset="0"/>
              </a:rPr>
              <a:t>Oğuz Y. Nadir şah : tarixi roman. – B.: Apostrof, 2008. – 576 s</a:t>
            </a:r>
            <a:r>
              <a:rPr lang="az-Latn-AZ" b="1" i="1" dirty="0" smtClean="0">
                <a:solidFill>
                  <a:srgbClr val="FFCC00"/>
                </a:solidFill>
                <a:latin typeface="Times New Roman" pitchFamily="18" charset="0"/>
                <a:cs typeface="Times New Roman" pitchFamily="18" charset="0"/>
              </a:rPr>
              <a:t>.</a:t>
            </a:r>
          </a:p>
          <a:p>
            <a:r>
              <a:rPr lang="az-Latn-AZ" b="1" i="1" dirty="0">
                <a:solidFill>
                  <a:srgbClr val="FFCC00"/>
                </a:solidFill>
                <a:latin typeface="Times New Roman" pitchFamily="18" charset="0"/>
                <a:cs typeface="Times New Roman" pitchFamily="18" charset="0"/>
              </a:rPr>
              <a:t>“Nadir şah” romanı xalqımızın tarixinin ən məsuliyyətli və ən orta əsrlərdən  qopub yeni dövrə keçdiyi dövrün tarixi hadisələri, buradan çıxan nəticələri kifayət  qədər mükəmməl bir şəkildə təqdim edən bir əsərdir</a:t>
            </a:r>
            <a:r>
              <a:rPr lang="az-Latn-AZ" b="1" i="1" dirty="0">
                <a:solidFill>
                  <a:schemeClr val="accent3">
                    <a:lumMod val="50000"/>
                  </a:schemeClr>
                </a:solidFill>
                <a:latin typeface="Times New Roman" pitchFamily="18" charset="0"/>
                <a:cs typeface="Times New Roman" pitchFamily="18" charset="0"/>
              </a:rPr>
              <a:t>.</a:t>
            </a:r>
            <a:endParaRPr lang="ru-RU" b="1" i="1" dirty="0">
              <a:solidFill>
                <a:schemeClr val="accent3">
                  <a:lumMod val="50000"/>
                </a:schemeClr>
              </a:solidFill>
              <a:latin typeface="Times New Roman" pitchFamily="18" charset="0"/>
              <a:cs typeface="Times New Roman" pitchFamily="18" charset="0"/>
            </a:endParaRPr>
          </a:p>
          <a:p>
            <a:endParaRPr lang="az-Latn-AZ" dirty="0"/>
          </a:p>
        </p:txBody>
      </p:sp>
      <p:pic>
        <p:nvPicPr>
          <p:cNvPr id="3" name="Рисунок 2"/>
          <p:cNvPicPr/>
          <p:nvPr/>
        </p:nvPicPr>
        <p:blipFill>
          <a:blip r:embed="rId3" cstate="print"/>
          <a:stretch>
            <a:fillRect/>
          </a:stretch>
        </p:blipFill>
        <p:spPr bwMode="auto">
          <a:xfrm>
            <a:off x="539552" y="548680"/>
            <a:ext cx="3240360" cy="5400600"/>
          </a:xfrm>
          <a:prstGeom prst="round2DiagRect">
            <a:avLst>
              <a:gd name="adj1" fmla="val 16667"/>
              <a:gd name="adj2" fmla="val 0"/>
            </a:avLst>
          </a:prstGeom>
          <a:ln w="88900" cap="sq">
            <a:solidFill>
              <a:srgbClr val="FFCC00"/>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799589949"/>
      </p:ext>
    </p:extLst>
  </p:cSld>
  <p:clrMapOvr>
    <a:masterClrMapping/>
  </p:clrMapOvr>
  <mc:AlternateContent xmlns:mc="http://schemas.openxmlformats.org/markup-compatibility/2006" xmlns:p14="http://schemas.microsoft.com/office/powerpoint/2010/main">
    <mc:Choice Requires="p14">
      <p:transition spd="slow" p14:dur="2000" advTm="20832"/>
    </mc:Choice>
    <mc:Fallback xmlns="">
      <p:transition spd="slow" advTm="208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dotGrid">
          <a:fgClr>
            <a:srgbClr val="FFCC00"/>
          </a:fgClr>
          <a:bgClr>
            <a:schemeClr val="bg1"/>
          </a:bgClr>
        </a:pattFill>
        <a:effectLst/>
      </p:bgPr>
    </p:bg>
    <p:spTree>
      <p:nvGrpSpPr>
        <p:cNvPr id="1" name=""/>
        <p:cNvGrpSpPr/>
        <p:nvPr/>
      </p:nvGrpSpPr>
      <p:grpSpPr>
        <a:xfrm>
          <a:off x="0" y="0"/>
          <a:ext cx="0" cy="0"/>
          <a:chOff x="0" y="0"/>
          <a:chExt cx="0" cy="0"/>
        </a:xfrm>
      </p:grpSpPr>
      <p:pic>
        <p:nvPicPr>
          <p:cNvPr id="2" name="Рисунок 1"/>
          <p:cNvPicPr/>
          <p:nvPr/>
        </p:nvPicPr>
        <p:blipFill>
          <a:blip r:embed="rId3" cstate="print"/>
          <a:stretch>
            <a:fillRect/>
          </a:stretch>
        </p:blipFill>
        <p:spPr bwMode="auto">
          <a:xfrm>
            <a:off x="5868144" y="1124744"/>
            <a:ext cx="2850679" cy="4307939"/>
          </a:xfrm>
          <a:prstGeom prst="rect">
            <a:avLst/>
          </a:prstGeom>
          <a:solidFill>
            <a:srgbClr val="FFFFFF">
              <a:shade val="85000"/>
            </a:srgbClr>
          </a:solidFill>
          <a:ln w="190500" cap="rnd">
            <a:solidFill>
              <a:srgbClr val="FFCC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Прямоугольник 2"/>
          <p:cNvSpPr/>
          <p:nvPr/>
        </p:nvSpPr>
        <p:spPr>
          <a:xfrm>
            <a:off x="539552" y="1052736"/>
            <a:ext cx="3744416" cy="3970318"/>
          </a:xfrm>
          <a:prstGeom prst="rect">
            <a:avLst/>
          </a:prstGeom>
        </p:spPr>
        <p:txBody>
          <a:bodyPr wrap="square">
            <a:spAutoFit/>
          </a:bodyPr>
          <a:lstStyle/>
          <a:p>
            <a:r>
              <a:rPr lang="az-Latn-AZ" b="1" i="1" dirty="0">
                <a:latin typeface="Times New Roman" pitchFamily="18" charset="0"/>
                <a:cs typeface="Times New Roman" pitchFamily="18" charset="0"/>
              </a:rPr>
              <a:t>Oğuz Y. Təhmasib şah : tarixi roman. – B.: Apostrof, 2009. – 504 s</a:t>
            </a:r>
            <a:r>
              <a:rPr lang="az-Latn-AZ" b="1" i="1" dirty="0" smtClean="0">
                <a:latin typeface="Times New Roman" pitchFamily="18" charset="0"/>
                <a:cs typeface="Times New Roman" pitchFamily="18" charset="0"/>
              </a:rPr>
              <a:t>.</a:t>
            </a:r>
          </a:p>
          <a:p>
            <a:r>
              <a:rPr lang="az-Latn-AZ" b="1" i="1" dirty="0">
                <a:latin typeface="Times New Roman" pitchFamily="18" charset="0"/>
                <a:cs typeface="Times New Roman" pitchFamily="18" charset="0"/>
              </a:rPr>
              <a:t>Yunus Oğuzun “Təhmasib şah” əsəri indiyə qədər bizim tarixşünaslığımızda o qədər də dərindən öyrənilməmiş bir dövrə həsr edilib. Əsərin üstün cəhəti də elə odur ki, belə mürəkkəb və tarixi təfəkkürdən xeyli dərəcədə kənarda qalmış, amma Səfəvilər tarixinin həm də çox maraqlı dövründəki  proselərdən, Azərbaycan Səfəvilər dövlətinin İran dövlətinə çevrilməsi </a:t>
            </a:r>
            <a:r>
              <a:rPr lang="az-Latn-AZ" b="1" i="1" dirty="0" smtClean="0">
                <a:latin typeface="Times New Roman" pitchFamily="18" charset="0"/>
                <a:cs typeface="Times New Roman" pitchFamily="18" charset="0"/>
              </a:rPr>
              <a:t>səbəblərindən </a:t>
            </a:r>
            <a:r>
              <a:rPr lang="az-Latn-AZ" b="1" i="1" dirty="0">
                <a:latin typeface="Times New Roman" pitchFamily="18" charset="0"/>
                <a:cs typeface="Times New Roman" pitchFamily="18" charset="0"/>
              </a:rPr>
              <a:t>bəhs edir</a:t>
            </a:r>
            <a:endParaRPr lang="az-Latn-AZ" b="1" i="1" dirty="0"/>
          </a:p>
        </p:txBody>
      </p:sp>
    </p:spTree>
    <p:custDataLst>
      <p:tags r:id="rId1"/>
    </p:custDataLst>
    <p:extLst>
      <p:ext uri="{BB962C8B-B14F-4D97-AF65-F5344CB8AC3E}">
        <p14:creationId xmlns:p14="http://schemas.microsoft.com/office/powerpoint/2010/main" val="3767040876"/>
      </p:ext>
    </p:extLst>
  </p:cSld>
  <p:clrMapOvr>
    <a:masterClrMapping/>
  </p:clrMapOvr>
  <mc:AlternateContent xmlns:mc="http://schemas.openxmlformats.org/markup-compatibility/2006" xmlns:p14="http://schemas.microsoft.com/office/powerpoint/2010/main">
    <mc:Choice Requires="p14">
      <p:transition spd="slow" p14:dur="2000" advTm="31515"/>
    </mc:Choice>
    <mc:Fallback xmlns="">
      <p:transition spd="slow" advTm="31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openDmnd">
          <a:fgClr>
            <a:schemeClr val="bg2">
              <a:lumMod val="75000"/>
            </a:schemeClr>
          </a:fgClr>
          <a:bgClr>
            <a:schemeClr val="bg1"/>
          </a:bgClr>
        </a:pattFill>
        <a:effectLst/>
      </p:bgPr>
    </p:bg>
    <p:spTree>
      <p:nvGrpSpPr>
        <p:cNvPr id="1" name=""/>
        <p:cNvGrpSpPr/>
        <p:nvPr/>
      </p:nvGrpSpPr>
      <p:grpSpPr>
        <a:xfrm>
          <a:off x="0" y="0"/>
          <a:ext cx="0" cy="0"/>
          <a:chOff x="0" y="0"/>
          <a:chExt cx="0" cy="0"/>
        </a:xfrm>
      </p:grpSpPr>
      <p:pic>
        <p:nvPicPr>
          <p:cNvPr id="3" name="Рисунок 2" descr="img288.jpg"/>
          <p:cNvPicPr>
            <a:picLocks noChangeAspect="1"/>
          </p:cNvPicPr>
          <p:nvPr/>
        </p:nvPicPr>
        <p:blipFill>
          <a:blip r:embed="rId3" cstate="print"/>
          <a:stretch>
            <a:fillRect/>
          </a:stretch>
        </p:blipFill>
        <p:spPr>
          <a:xfrm>
            <a:off x="5004048" y="428604"/>
            <a:ext cx="3600400" cy="5429288"/>
          </a:xfrm>
          <a:prstGeom prst="rect">
            <a:avLst/>
          </a:prstGeom>
          <a:ln w="228600" cap="sq" cmpd="thickThin">
            <a:solidFill>
              <a:schemeClr val="accent3">
                <a:lumMod val="75000"/>
              </a:schemeClr>
            </a:solidFill>
            <a:prstDash val="solid"/>
            <a:miter lim="800000"/>
          </a:ln>
          <a:effectLst>
            <a:innerShdw blurRad="76200">
              <a:srgbClr val="000000"/>
            </a:innerShdw>
          </a:effectLst>
        </p:spPr>
      </p:pic>
      <p:sp>
        <p:nvSpPr>
          <p:cNvPr id="4" name="TextBox 3"/>
          <p:cNvSpPr txBox="1"/>
          <p:nvPr/>
        </p:nvSpPr>
        <p:spPr>
          <a:xfrm>
            <a:off x="714348" y="1428736"/>
            <a:ext cx="3929090" cy="2862322"/>
          </a:xfrm>
          <a:prstGeom prst="rect">
            <a:avLst/>
          </a:prstGeom>
          <a:noFill/>
        </p:spPr>
        <p:txBody>
          <a:bodyPr wrap="square" rtlCol="0">
            <a:spAutoFit/>
          </a:bodyPr>
          <a:lstStyle/>
          <a:p>
            <a:r>
              <a:rPr lang="az-Latn-AZ" b="1" i="1" dirty="0" smtClean="0">
                <a:solidFill>
                  <a:schemeClr val="accent3">
                    <a:lumMod val="75000"/>
                  </a:schemeClr>
                </a:solidFill>
                <a:latin typeface="Times New Roman" pitchFamily="18" charset="0"/>
                <a:cs typeface="Times New Roman" pitchFamily="18" charset="0"/>
              </a:rPr>
              <a:t>Rəcəbli Ə. Babək : roman. – B.: Nurlan, 2004. – 145 s.</a:t>
            </a:r>
          </a:p>
          <a:p>
            <a:endParaRPr lang="az-Latn-AZ" b="1" i="1" dirty="0" smtClean="0">
              <a:solidFill>
                <a:schemeClr val="accent3">
                  <a:lumMod val="75000"/>
                </a:schemeClr>
              </a:solidFill>
              <a:latin typeface="Times New Roman" pitchFamily="18" charset="0"/>
              <a:cs typeface="Times New Roman" pitchFamily="18" charset="0"/>
            </a:endParaRPr>
          </a:p>
          <a:p>
            <a:r>
              <a:rPr lang="az-Latn-AZ" b="1" i="1" dirty="0" smtClean="0">
                <a:solidFill>
                  <a:schemeClr val="accent3">
                    <a:lumMod val="75000"/>
                  </a:schemeClr>
                </a:solidFill>
                <a:latin typeface="Times New Roman" pitchFamily="18" charset="0"/>
                <a:cs typeface="Times New Roman" pitchFamily="18" charset="0"/>
              </a:rPr>
              <a:t>Əhməd Rəcəblinin Maqadanda yazılmış  yarımçıq “Babək” romanı Azərbaycanın bugünkü vəziyyətində  aktuallıq kəsb edir. Əsər müasir gəncliyin vətənpərvərlik ruhunda tərbiyə olunması işində mühüm rol oynaya bilər.</a:t>
            </a:r>
            <a:endParaRPr lang="ru-RU" b="1" i="1" dirty="0">
              <a:solidFill>
                <a:schemeClr val="accent3">
                  <a:lumMod val="75000"/>
                </a:schemeClr>
              </a:solidFill>
              <a:latin typeface="Times New Roman" pitchFamily="18" charset="0"/>
              <a:cs typeface="Times New Roman" pitchFamily="18" charset="0"/>
            </a:endParaRPr>
          </a:p>
        </p:txBody>
      </p:sp>
    </p:spTree>
    <p:custDataLst>
      <p:tags r:id="rId1"/>
    </p:custDataLst>
  </p:cSld>
  <p:clrMapOvr>
    <a:masterClrMapping/>
  </p:clrMapOvr>
  <p:transition advTm="2199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928662" y="2285992"/>
            <a:ext cx="7072362" cy="1815882"/>
          </a:xfrm>
          <a:prstGeom prst="rect">
            <a:avLst/>
          </a:prstGeom>
          <a:noFill/>
        </p:spPr>
        <p:txBody>
          <a:bodyPr wrap="square" rtlCol="0">
            <a:spAutoFit/>
          </a:bodyPr>
          <a:lstStyle/>
          <a:p>
            <a:endParaRPr lang="en-US" sz="2800" b="1" i="1" dirty="0" smtClean="0">
              <a:solidFill>
                <a:srgbClr val="8A731E"/>
              </a:solidFill>
              <a:effectLst>
                <a:glow rad="63500">
                  <a:schemeClr val="accent1">
                    <a:satMod val="175000"/>
                    <a:alpha val="40000"/>
                  </a:schemeClr>
                </a:glow>
              </a:effectLst>
              <a:latin typeface="Times New Roman" pitchFamily="18" charset="0"/>
              <a:cs typeface="Times New Roman" pitchFamily="18" charset="0"/>
            </a:endParaRPr>
          </a:p>
          <a:p>
            <a:r>
              <a:rPr lang="az-Latn-AZ"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TARİX NƏ ÜZ GÖRÜR, NƏ RÜŞVƏT</a:t>
            </a:r>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az-Latn-AZ"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ALIR</a:t>
            </a:r>
          </a:p>
          <a:p>
            <a:r>
              <a:rPr lang="az-Latn-AZ"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TARİXDƏ TARİXİ HƏQİQƏT QALIR.</a:t>
            </a:r>
          </a:p>
          <a:p>
            <a:endParaRPr lang="ru-RU" sz="2800" b="1" i="1" dirty="0">
              <a:solidFill>
                <a:srgbClr val="8A731E"/>
              </a:solidFill>
              <a:effectLst>
                <a:glow rad="63500">
                  <a:schemeClr val="accent1">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113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openDmnd">
          <a:fgClr>
            <a:schemeClr val="bg2">
              <a:lumMod val="75000"/>
            </a:schemeClr>
          </a:fgClr>
          <a:bgClr>
            <a:schemeClr val="bg1"/>
          </a:bgClr>
        </a:patt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39794"/>
            <a:ext cx="3590925" cy="5419725"/>
          </a:xfrm>
          <a:prstGeom prst="rect">
            <a:avLst/>
          </a:prstGeom>
          <a:solidFill>
            <a:srgbClr val="FFFFFF">
              <a:shade val="85000"/>
            </a:srgbClr>
          </a:solidFill>
          <a:ln w="190500" cap="sq">
            <a:solidFill>
              <a:srgbClr val="7030A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Прямоугольник 2"/>
          <p:cNvSpPr/>
          <p:nvPr/>
        </p:nvSpPr>
        <p:spPr>
          <a:xfrm>
            <a:off x="4427984" y="889844"/>
            <a:ext cx="4464496" cy="5632311"/>
          </a:xfrm>
          <a:prstGeom prst="rect">
            <a:avLst/>
          </a:prstGeom>
        </p:spPr>
        <p:txBody>
          <a:bodyPr wrap="square">
            <a:spAutoFit/>
          </a:bodyPr>
          <a:lstStyle/>
          <a:p>
            <a:r>
              <a:rPr lang="az-Latn-AZ" b="1" i="1" dirty="0">
                <a:solidFill>
                  <a:srgbClr val="7030A0"/>
                </a:solidFill>
                <a:latin typeface="Times New Roman" pitchFamily="18" charset="0"/>
                <a:cs typeface="Times New Roman" pitchFamily="18" charset="0"/>
              </a:rPr>
              <a:t>Rüstəmxanlı S. Difai fədailəri : bəlgəsəl roman. – B.: Qanun, 2010. – 448 s.</a:t>
            </a:r>
          </a:p>
          <a:p>
            <a:endParaRPr lang="az-Latn-AZ" b="1" i="1" dirty="0">
              <a:solidFill>
                <a:srgbClr val="7030A0"/>
              </a:solidFill>
              <a:latin typeface="Times New Roman" pitchFamily="18" charset="0"/>
              <a:cs typeface="Times New Roman" pitchFamily="18" charset="0"/>
            </a:endParaRPr>
          </a:p>
          <a:p>
            <a:r>
              <a:rPr lang="az-Latn-AZ" b="1" i="1" dirty="0">
                <a:solidFill>
                  <a:srgbClr val="7030A0"/>
                </a:solidFill>
                <a:latin typeface="Times New Roman" pitchFamily="18" charset="0"/>
                <a:cs typeface="Times New Roman" pitchFamily="18" charset="0"/>
              </a:rPr>
              <a:t>Azərbaycan ictimai-fikir tarixinin ən nəhəng simalarından olan Əhməd Ağaoğlu 1905-1907-ci illər erməni-müsəlman davasında erməni terrorunun qarşısını almaq, ermənipərəst çar idarələrinin xəyanətkar Antiazərbaycan siyasətinə cavab vermək üçün “Difai” adlı bir partiya və ya müdafiə təşkilatı yaratmışdı. Bakıdan-Batuma, Qarabağdan-Dağıstana geniş şöhrət qazanan təşkilatın on minlərlə üzvü var idi. “Difai”nin meydana çıxması ilə Qafqazda qüvvələr nisbəti Azərbaycanın xeyrinə dəyişdi. Romanda o dövrün adamlarını müdafiə hərəkatına qoşan səbəblər, Azərbaycanı xilas etmək yolunda ziyalılarımızın apardığı çətin və şərəfli mübarizə əksini tapmışdır.</a:t>
            </a:r>
          </a:p>
        </p:txBody>
      </p:sp>
    </p:spTree>
    <p:custDataLst>
      <p:tags r:id="rId1"/>
    </p:custDataLst>
    <p:extLst>
      <p:ext uri="{BB962C8B-B14F-4D97-AF65-F5344CB8AC3E}">
        <p14:creationId xmlns:p14="http://schemas.microsoft.com/office/powerpoint/2010/main" val="3154573790"/>
      </p:ext>
    </p:extLst>
  </p:cSld>
  <p:clrMapOvr>
    <a:masterClrMapping/>
  </p:clrMapOvr>
  <mc:AlternateContent xmlns:mc="http://schemas.openxmlformats.org/markup-compatibility/2006" xmlns:p14="http://schemas.microsoft.com/office/powerpoint/2010/main">
    <mc:Choice Requires="p14">
      <p:transition spd="slow" p14:dur="2000" advTm="47982"/>
    </mc:Choice>
    <mc:Fallback xmlns="">
      <p:transition spd="slow" advTm="479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lgGri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5" name="Содержимое 4" descr="img240.jpg"/>
          <p:cNvPicPr>
            <a:picLocks noGrp="1" noChangeAspect="1"/>
          </p:cNvPicPr>
          <p:nvPr>
            <p:ph sz="quarter" idx="13"/>
          </p:nvPr>
        </p:nvPicPr>
        <p:blipFill>
          <a:blip r:embed="rId3" cstate="print"/>
          <a:stretch>
            <a:fillRect/>
          </a:stretch>
        </p:blipFill>
        <p:spPr>
          <a:xfrm>
            <a:off x="4915985" y="1447800"/>
            <a:ext cx="2741030" cy="4267200"/>
          </a:xfrm>
          <a:prstGeom prst="rect">
            <a:avLst/>
          </a:prstGeom>
          <a:ln w="88900" cap="sq" cmpd="thickThin">
            <a:solidFill>
              <a:srgbClr val="00B0F0"/>
            </a:solidFill>
            <a:prstDash val="solid"/>
            <a:miter lim="800000"/>
          </a:ln>
          <a:effectLst>
            <a:innerShdw blurRad="76200">
              <a:srgbClr val="000000"/>
            </a:innerShdw>
          </a:effectLst>
        </p:spPr>
      </p:pic>
      <p:sp>
        <p:nvSpPr>
          <p:cNvPr id="2" name="Заголовок 1"/>
          <p:cNvSpPr>
            <a:spLocks noGrp="1"/>
          </p:cNvSpPr>
          <p:nvPr>
            <p:ph type="title"/>
          </p:nvPr>
        </p:nvSpPr>
        <p:spPr/>
        <p:txBody>
          <a:bodyPr>
            <a:noAutofit/>
          </a:bodyPr>
          <a:lstStyle/>
          <a:p>
            <a:r>
              <a:rPr lang="az-Latn-AZ" sz="1800" i="1" dirty="0" smtClean="0">
                <a:solidFill>
                  <a:srgbClr val="0B3FE5"/>
                </a:solidFill>
                <a:latin typeface="Times New Roman" pitchFamily="18" charset="0"/>
                <a:cs typeface="Times New Roman" pitchFamily="18" charset="0"/>
              </a:rPr>
              <a:t>Rüstəmxanlı S. Göy tanrı : Oğuz xan boyunu söylər : roman. – B.: Qanun, 2005. – 416 s.</a:t>
            </a:r>
            <a:endParaRPr lang="ru-RU" sz="1800" i="1" dirty="0">
              <a:solidFill>
                <a:srgbClr val="0B3FE5"/>
              </a:solidFill>
              <a:latin typeface="Times New Roman" pitchFamily="18" charset="0"/>
              <a:cs typeface="Times New Roman" pitchFamily="18" charset="0"/>
            </a:endParaRPr>
          </a:p>
        </p:txBody>
      </p:sp>
      <p:sp>
        <p:nvSpPr>
          <p:cNvPr id="4" name="Текст 3"/>
          <p:cNvSpPr>
            <a:spLocks noGrp="1"/>
          </p:cNvSpPr>
          <p:nvPr>
            <p:ph type="body" sz="half" idx="2"/>
          </p:nvPr>
        </p:nvSpPr>
        <p:spPr>
          <a:xfrm>
            <a:off x="457200" y="1435100"/>
            <a:ext cx="3538736" cy="4691063"/>
          </a:xfrm>
        </p:spPr>
        <p:txBody>
          <a:bodyPr>
            <a:normAutofit/>
          </a:bodyPr>
          <a:lstStyle/>
          <a:p>
            <a:endParaRPr lang="az-Latn-AZ" sz="1800" dirty="0" smtClean="0">
              <a:solidFill>
                <a:srgbClr val="00B0F0"/>
              </a:solidFill>
              <a:latin typeface="Times New Roman" pitchFamily="18" charset="0"/>
              <a:cs typeface="Times New Roman" pitchFamily="18" charset="0"/>
            </a:endParaRPr>
          </a:p>
          <a:p>
            <a:endParaRPr lang="az-Latn-AZ" sz="1800" dirty="0" smtClean="0">
              <a:solidFill>
                <a:srgbClr val="00B0F0"/>
              </a:solidFill>
              <a:latin typeface="Times New Roman" pitchFamily="18" charset="0"/>
              <a:cs typeface="Times New Roman" pitchFamily="18" charset="0"/>
            </a:endParaRPr>
          </a:p>
          <a:p>
            <a:r>
              <a:rPr lang="az-Latn-AZ" sz="1800" b="1" i="1" dirty="0" smtClean="0">
                <a:solidFill>
                  <a:srgbClr val="0B3FE5"/>
                </a:solidFill>
                <a:latin typeface="Times New Roman" pitchFamily="18" charset="0"/>
                <a:cs typeface="Times New Roman" pitchFamily="18" charset="0"/>
              </a:rPr>
              <a:t>Bu romanda Azərbaycan və Şərq tarixində böyük rol oynamış Oğuz xanın və qədim türklərin mənşəyi və keçdiyi yollardan, eləcə də Tək</a:t>
            </a:r>
            <a:r>
              <a:rPr lang="en-US" sz="1800" b="1" i="1" dirty="0" smtClean="0">
                <a:solidFill>
                  <a:srgbClr val="0B3FE5"/>
                </a:solidFill>
                <a:latin typeface="Times New Roman" pitchFamily="18" charset="0"/>
                <a:cs typeface="Times New Roman" pitchFamily="18" charset="0"/>
              </a:rPr>
              <a:t>a</a:t>
            </a:r>
            <a:r>
              <a:rPr lang="az-Latn-AZ" sz="1800" b="1" i="1" dirty="0" smtClean="0">
                <a:solidFill>
                  <a:srgbClr val="0B3FE5"/>
                </a:solidFill>
                <a:latin typeface="Times New Roman" pitchFamily="18" charset="0"/>
                <a:cs typeface="Times New Roman" pitchFamily="18" charset="0"/>
              </a:rPr>
              <a:t>lla</a:t>
            </a:r>
            <a:r>
              <a:rPr lang="en-US" sz="1800" b="1" i="1" dirty="0" smtClean="0">
                <a:solidFill>
                  <a:srgbClr val="0B3FE5"/>
                </a:solidFill>
                <a:latin typeface="Times New Roman" pitchFamily="18" charset="0"/>
                <a:cs typeface="Times New Roman" pitchFamily="18" charset="0"/>
              </a:rPr>
              <a:t>h</a:t>
            </a:r>
            <a:r>
              <a:rPr lang="az-Latn-AZ" sz="1800" b="1" i="1" dirty="0" smtClean="0">
                <a:solidFill>
                  <a:srgbClr val="0B3FE5"/>
                </a:solidFill>
                <a:latin typeface="Times New Roman" pitchFamily="18" charset="0"/>
                <a:cs typeface="Times New Roman" pitchFamily="18" charset="0"/>
              </a:rPr>
              <a:t>lılığın mühüm mərhələsi olan Göy Tanrı inancından danışılır. Həm mövzusuna, həm də yazı tərzinə görə əsərin çağdaş ədəbiyyatımızda mühüm bir hadisə sayılır. </a:t>
            </a:r>
            <a:endParaRPr lang="ru-RU" sz="1800" b="1" i="1" dirty="0">
              <a:solidFill>
                <a:srgbClr val="0B3FE5"/>
              </a:solidFill>
              <a:latin typeface="Times New Roman" pitchFamily="18" charset="0"/>
              <a:cs typeface="Times New Roman" pitchFamily="18" charset="0"/>
            </a:endParaRPr>
          </a:p>
        </p:txBody>
      </p:sp>
    </p:spTree>
    <p:custDataLst>
      <p:tags r:id="rId1"/>
    </p:custDataLst>
  </p:cSld>
  <p:clrMapOvr>
    <a:masterClrMapping/>
  </p:clrMapOvr>
  <p:transition advTm="267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down)">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lgGrid">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214282" y="0"/>
            <a:ext cx="8072494" cy="7294305"/>
          </a:xfrm>
          <a:prstGeom prst="rect">
            <a:avLst/>
          </a:prstGeom>
          <a:noFill/>
        </p:spPr>
        <p:txBody>
          <a:bodyPr wrap="square" rtlCol="0">
            <a:spAutoFit/>
          </a:bodyPr>
          <a:lstStyle/>
          <a:p>
            <a:endParaRPr lang="az-Latn-AZ" b="1" i="1" dirty="0" smtClean="0">
              <a:latin typeface="Times New Roman" pitchFamily="18" charset="0"/>
              <a:cs typeface="Times New Roman" pitchFamily="18" charset="0"/>
            </a:endParaRPr>
          </a:p>
          <a:p>
            <a:r>
              <a:rPr lang="az-Latn-AZ" b="1" i="1" dirty="0" smtClean="0">
                <a:latin typeface="Times New Roman" pitchFamily="18" charset="0"/>
                <a:cs typeface="Times New Roman" pitchFamily="18" charset="0"/>
              </a:rPr>
              <a:t>Gənc oxucu! Bunlardan başqa biz sənə aşağıdakı əsərləri oxumağı da məsləhət bilirik:</a:t>
            </a:r>
          </a:p>
          <a:p>
            <a:endParaRPr lang="az-Latn-AZ" b="1" i="1" dirty="0" smtClean="0">
              <a:latin typeface="Times New Roman" pitchFamily="18" charset="0"/>
              <a:cs typeface="Times New Roman" pitchFamily="18" charset="0"/>
            </a:endParaRPr>
          </a:p>
          <a:p>
            <a:r>
              <a:rPr lang="az-Latn-AZ" b="1" i="1" dirty="0" smtClean="0">
                <a:latin typeface="Times New Roman" pitchFamily="18" charset="0"/>
                <a:cs typeface="Times New Roman" pitchFamily="18" charset="0"/>
              </a:rPr>
              <a:t>Ağa Məhəmməd Şah Qacar : kinossenari – B.: Şirvannəşr, 2011. – 240 s.</a:t>
            </a:r>
            <a:endParaRPr lang="en-US" b="1" i="1" dirty="0" smtClean="0">
              <a:latin typeface="Times New Roman" pitchFamily="18" charset="0"/>
              <a:cs typeface="Times New Roman" pitchFamily="18" charset="0"/>
            </a:endParaRPr>
          </a:p>
          <a:p>
            <a:r>
              <a:rPr lang="az-Latn-AZ" b="1" i="1" dirty="0" smtClean="0">
                <a:latin typeface="Times New Roman" pitchFamily="18" charset="0"/>
                <a:cs typeface="Times New Roman" pitchFamily="18" charset="0"/>
              </a:rPr>
              <a:t>Əfəndiyev İ. Xurşidbanu Natəvan : dram // Əfəndiyev İ. Seçilmiş əsərləri III cilddə.– B.: Avrasiya Press, 2005. - C.II</a:t>
            </a:r>
            <a:r>
              <a:rPr lang="az-Latn-AZ" b="1" i="1" dirty="0">
                <a:latin typeface="Times New Roman" pitchFamily="18" charset="0"/>
                <a:cs typeface="Times New Roman" pitchFamily="18" charset="0"/>
              </a:rPr>
              <a:t>. – </a:t>
            </a:r>
            <a:r>
              <a:rPr lang="az-Latn-AZ" b="1" i="1" dirty="0" smtClean="0">
                <a:latin typeface="Times New Roman" pitchFamily="18" charset="0"/>
                <a:cs typeface="Times New Roman" pitchFamily="18" charset="0"/>
              </a:rPr>
              <a:t>S.183-242.</a:t>
            </a:r>
          </a:p>
          <a:p>
            <a:r>
              <a:rPr lang="az-Latn-AZ" b="1" i="1" dirty="0" smtClean="0">
                <a:latin typeface="Times New Roman" pitchFamily="18" charset="0"/>
                <a:cs typeface="Times New Roman" pitchFamily="18" charset="0"/>
              </a:rPr>
              <a:t>Əfəndiyev İ. Hökmdar və qızı : dram // Əfəndiyev İ. Seçilmiş əsərləri III cilddə. – B.: Avrasiya Press, 2005. </a:t>
            </a:r>
            <a:r>
              <a:rPr lang="az-Latn-AZ" b="1" i="1" dirty="0">
                <a:latin typeface="Times New Roman" pitchFamily="18" charset="0"/>
                <a:cs typeface="Times New Roman" pitchFamily="18" charset="0"/>
              </a:rPr>
              <a:t>–C.II</a:t>
            </a:r>
            <a:r>
              <a:rPr lang="az-Latn-AZ" b="1" i="1" dirty="0" smtClean="0">
                <a:latin typeface="Times New Roman" pitchFamily="18" charset="0"/>
                <a:cs typeface="Times New Roman" pitchFamily="18" charset="0"/>
              </a:rPr>
              <a:t>. - S.286 - 332.</a:t>
            </a:r>
          </a:p>
          <a:p>
            <a:r>
              <a:rPr lang="az-Latn-AZ" b="1" i="1" dirty="0" smtClean="0">
                <a:latin typeface="Times New Roman" pitchFamily="18" charset="0"/>
                <a:cs typeface="Times New Roman" pitchFamily="18" charset="0"/>
              </a:rPr>
              <a:t>Əfşan M. Haqq divanı : tarixi povest. – B.: Səda, 2010. – 104 s.</a:t>
            </a:r>
          </a:p>
          <a:p>
            <a:r>
              <a:rPr lang="az-Latn-AZ" b="1" i="1" dirty="0" smtClean="0">
                <a:latin typeface="Times New Roman" pitchFamily="18" charset="0"/>
                <a:cs typeface="Times New Roman" pitchFamily="18" charset="0"/>
              </a:rPr>
              <a:t>İbrahimov H. Əsrin onda biri : </a:t>
            </a:r>
            <a:r>
              <a:rPr lang="en-US" b="1" i="1" dirty="0" smtClean="0">
                <a:latin typeface="Times New Roman" pitchFamily="18" charset="0"/>
                <a:cs typeface="Times New Roman" pitchFamily="18" charset="0"/>
              </a:rPr>
              <a:t>[</a:t>
            </a:r>
            <a:r>
              <a:rPr lang="az-Latn-AZ" b="1" i="1" dirty="0" smtClean="0">
                <a:latin typeface="Times New Roman" pitchFamily="18" charset="0"/>
                <a:cs typeface="Times New Roman" pitchFamily="18" charset="0"/>
              </a:rPr>
              <a:t>tarixi roman</a:t>
            </a:r>
            <a:r>
              <a:rPr lang="en-US" b="1" i="1" dirty="0" smtClean="0">
                <a:latin typeface="Times New Roman" pitchFamily="18" charset="0"/>
                <a:cs typeface="Times New Roman" pitchFamily="18" charset="0"/>
              </a:rPr>
              <a:t>]</a:t>
            </a:r>
            <a:r>
              <a:rPr lang="az-Latn-AZ" b="1" i="1" dirty="0" smtClean="0">
                <a:latin typeface="Times New Roman" pitchFamily="18" charset="0"/>
                <a:cs typeface="Times New Roman" pitchFamily="18" charset="0"/>
              </a:rPr>
              <a:t>. – B.: Avrasiya Press, 2005. – 384 s.</a:t>
            </a:r>
          </a:p>
          <a:p>
            <a:r>
              <a:rPr lang="az-Latn-AZ" b="1" i="1" dirty="0" smtClean="0">
                <a:latin typeface="Times New Roman" pitchFamily="18" charset="0"/>
                <a:cs typeface="Times New Roman" pitchFamily="18" charset="0"/>
              </a:rPr>
              <a:t>İsrafilqızı N. Abbasqulu Bəy Şadlınski : poema . – B.: Nurlar, 2006. – 184 s.</a:t>
            </a:r>
            <a:endParaRPr lang="en-US" b="1" i="1" dirty="0" smtClean="0">
              <a:latin typeface="Times New Roman" pitchFamily="18" charset="0"/>
              <a:cs typeface="Times New Roman" pitchFamily="18" charset="0"/>
            </a:endParaRPr>
          </a:p>
          <a:p>
            <a:r>
              <a:rPr lang="en-US" b="1" i="1" dirty="0" smtClean="0">
                <a:latin typeface="Times New Roman" pitchFamily="18" charset="0"/>
                <a:cs typeface="Times New Roman" pitchFamily="18" charset="0"/>
              </a:rPr>
              <a:t>M</a:t>
            </a:r>
            <a:r>
              <a:rPr lang="az-Latn-AZ" b="1" i="1" dirty="0" smtClean="0">
                <a:latin typeface="Times New Roman" pitchFamily="18" charset="0"/>
                <a:cs typeface="Times New Roman" pitchFamily="18" charset="0"/>
              </a:rPr>
              <a:t>əmmədxanlı Ə. Babək : roman // Seçilmiş əsərləri. – B.: Avrasiya Press, 2005. – S. </a:t>
            </a:r>
          </a:p>
          <a:p>
            <a:r>
              <a:rPr lang="az-Latn-AZ" b="1" i="1" dirty="0" smtClean="0">
                <a:latin typeface="Times New Roman" pitchFamily="18" charset="0"/>
                <a:cs typeface="Times New Roman" pitchFamily="18" charset="0"/>
              </a:rPr>
              <a:t>Muğanna İ. Məhşər : roman // Seçilmiş əsərləri. 6 cilddə.  III  c. – B.: Avrasiya Press, 2009. – S.7-273.</a:t>
            </a:r>
          </a:p>
          <a:p>
            <a:r>
              <a:rPr lang="az-Latn-AZ" b="1" i="1" dirty="0" smtClean="0">
                <a:latin typeface="Times New Roman" pitchFamily="18" charset="0"/>
                <a:cs typeface="Times New Roman" pitchFamily="18" charset="0"/>
              </a:rPr>
              <a:t>Oruclu H. Düşmən qardaşlar : poema. – B.:</a:t>
            </a:r>
            <a:r>
              <a:rPr lang="en-US" b="1" i="1" dirty="0" smtClean="0">
                <a:latin typeface="Times New Roman" pitchFamily="18" charset="0"/>
                <a:cs typeface="Times New Roman" pitchFamily="18" charset="0"/>
              </a:rPr>
              <a:t> </a:t>
            </a:r>
            <a:r>
              <a:rPr lang="az-Latn-AZ" b="1" i="1" dirty="0" smtClean="0">
                <a:latin typeface="Times New Roman" pitchFamily="18" charset="0"/>
                <a:cs typeface="Times New Roman" pitchFamily="18" charset="0"/>
              </a:rPr>
              <a:t>Şirvannəşr, 2003. – 264.s.</a:t>
            </a:r>
          </a:p>
          <a:p>
            <a:r>
              <a:rPr lang="az-Latn-AZ" b="1" i="1" dirty="0">
                <a:latin typeface="Times New Roman" pitchFamily="18" charset="0"/>
                <a:cs typeface="Times New Roman" pitchFamily="18" charset="0"/>
              </a:rPr>
              <a:t>Ordubadi M. S.Dumanlı Təbriz : roman. I kitab : I və II hissələr. - Bakı : Təhsil, 2012. - 376 s. </a:t>
            </a:r>
          </a:p>
          <a:p>
            <a:r>
              <a:rPr lang="az-Latn-AZ" b="1" i="1" dirty="0">
                <a:latin typeface="Times New Roman" pitchFamily="18" charset="0"/>
                <a:cs typeface="Times New Roman" pitchFamily="18" charset="0"/>
              </a:rPr>
              <a:t>Ordubadi M. S. Dumanlı Təbriz : II kitab</a:t>
            </a:r>
            <a:r>
              <a:rPr lang="az-Latn-AZ" b="1" i="1" dirty="0" smtClean="0">
                <a:latin typeface="Times New Roman" pitchFamily="18" charset="0"/>
                <a:cs typeface="Times New Roman" pitchFamily="18" charset="0"/>
              </a:rPr>
              <a:t>. III-IV </a:t>
            </a:r>
            <a:r>
              <a:rPr lang="az-Latn-AZ" b="1" i="1" dirty="0">
                <a:latin typeface="Times New Roman" pitchFamily="18" charset="0"/>
                <a:cs typeface="Times New Roman" pitchFamily="18" charset="0"/>
              </a:rPr>
              <a:t>hissə. - Bakı : Təhsil, 2012. – 720 s</a:t>
            </a:r>
            <a:r>
              <a:rPr lang="az-Latn-AZ" b="1" i="1" dirty="0" smtClean="0">
                <a:latin typeface="Times New Roman" pitchFamily="18" charset="0"/>
                <a:cs typeface="Times New Roman" pitchFamily="18" charset="0"/>
              </a:rPr>
              <a:t>.</a:t>
            </a:r>
            <a:endParaRPr lang="en-US" b="1" i="1" dirty="0" smtClean="0">
              <a:latin typeface="Times New Roman" pitchFamily="18" charset="0"/>
              <a:cs typeface="Times New Roman" pitchFamily="18" charset="0"/>
            </a:endParaRPr>
          </a:p>
          <a:p>
            <a:r>
              <a:rPr lang="en-US" b="1" i="1" dirty="0" err="1" smtClean="0">
                <a:latin typeface="Times New Roman" pitchFamily="18" charset="0"/>
                <a:cs typeface="Times New Roman" pitchFamily="18" charset="0"/>
              </a:rPr>
              <a:t>Ordubadi</a:t>
            </a:r>
            <a:r>
              <a:rPr lang="en-US" b="1" i="1" dirty="0" smtClean="0">
                <a:latin typeface="Times New Roman" pitchFamily="18" charset="0"/>
                <a:cs typeface="Times New Roman" pitchFamily="18" charset="0"/>
              </a:rPr>
              <a:t> M</a:t>
            </a:r>
            <a:r>
              <a:rPr lang="az-Latn-AZ" b="1" i="1" dirty="0" smtClean="0">
                <a:latin typeface="Times New Roman" pitchFamily="18" charset="0"/>
                <a:cs typeface="Times New Roman" pitchFamily="18" charset="0"/>
              </a:rPr>
              <a:t>.S. Qılınc və qələm : roman : I hissə. – B.: Şərq-Qərb, 2005. – 344 s.</a:t>
            </a:r>
          </a:p>
          <a:p>
            <a:r>
              <a:rPr lang="en-US" b="1" i="1" dirty="0" err="1" smtClean="0">
                <a:latin typeface="Times New Roman" pitchFamily="18" charset="0"/>
                <a:cs typeface="Times New Roman" pitchFamily="18" charset="0"/>
              </a:rPr>
              <a:t>Ordubadi</a:t>
            </a:r>
            <a:r>
              <a:rPr lang="en-US" b="1" i="1" dirty="0" smtClean="0">
                <a:latin typeface="Times New Roman" pitchFamily="18" charset="0"/>
                <a:cs typeface="Times New Roman" pitchFamily="18" charset="0"/>
              </a:rPr>
              <a:t> M</a:t>
            </a:r>
            <a:r>
              <a:rPr lang="az-Latn-AZ" b="1" i="1" dirty="0" smtClean="0">
                <a:latin typeface="Times New Roman" pitchFamily="18" charset="0"/>
                <a:cs typeface="Times New Roman" pitchFamily="18" charset="0"/>
              </a:rPr>
              <a:t>.S. Qılınc və qələm : roman : II hissə. – B.: Şərq-Qərb, 2005. – 416 s.</a:t>
            </a:r>
          </a:p>
          <a:p>
            <a:endParaRPr lang="az-Latn-AZ" b="1" i="1" dirty="0" smtClean="0">
              <a:solidFill>
                <a:srgbClr val="FF0000"/>
              </a:solidFill>
              <a:latin typeface="Times New Roman" pitchFamily="18" charset="0"/>
              <a:cs typeface="Times New Roman" pitchFamily="18" charset="0"/>
            </a:endParaRPr>
          </a:p>
          <a:p>
            <a:endParaRPr lang="az-Latn-AZ" b="1" i="1" dirty="0" smtClean="0">
              <a:solidFill>
                <a:srgbClr val="FF0000"/>
              </a:solidFill>
              <a:latin typeface="Times New Roman" pitchFamily="18" charset="0"/>
              <a:cs typeface="Times New Roman" pitchFamily="18" charset="0"/>
            </a:endParaRPr>
          </a:p>
          <a:p>
            <a:endParaRPr lang="ru-RU" b="1" i="1"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advTm="484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1000"/>
                                        <p:tgtEl>
                                          <p:spTgt spid="3">
                                            <p:txEl>
                                              <p:pRg st="11" end="11"/>
                                            </p:txEl>
                                          </p:spTgt>
                                        </p:tgtEl>
                                      </p:cBhvr>
                                    </p:animEffect>
                                    <p:anim calcmode="lin" valueType="num">
                                      <p:cBhvr>
                                        <p:cTn id="5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1000"/>
                                        <p:tgtEl>
                                          <p:spTgt spid="3">
                                            <p:txEl>
                                              <p:pRg st="12" end="12"/>
                                            </p:txEl>
                                          </p:spTgt>
                                        </p:tgtEl>
                                      </p:cBhvr>
                                    </p:animEffect>
                                    <p:anim calcmode="lin" valueType="num">
                                      <p:cBhvr>
                                        <p:cTn id="5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1000"/>
                                        <p:tgtEl>
                                          <p:spTgt spid="3">
                                            <p:txEl>
                                              <p:pRg st="13" end="13"/>
                                            </p:txEl>
                                          </p:spTgt>
                                        </p:tgtEl>
                                      </p:cBhvr>
                                    </p:animEffect>
                                    <p:anim calcmode="lin" valueType="num">
                                      <p:cBhvr>
                                        <p:cTn id="6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1000"/>
                                        <p:tgtEl>
                                          <p:spTgt spid="3">
                                            <p:txEl>
                                              <p:pRg st="14" end="14"/>
                                            </p:txEl>
                                          </p:spTgt>
                                        </p:tgtEl>
                                      </p:cBhvr>
                                    </p:animEffect>
                                    <p:anim calcmode="lin" valueType="num">
                                      <p:cBhvr>
                                        <p:cTn id="6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fade">
                                      <p:cBhvr>
                                        <p:cTn id="72" dur="1000"/>
                                        <p:tgtEl>
                                          <p:spTgt spid="3">
                                            <p:txEl>
                                              <p:pRg st="15" end="15"/>
                                            </p:txEl>
                                          </p:spTgt>
                                        </p:tgtEl>
                                      </p:cBhvr>
                                    </p:animEffect>
                                    <p:anim calcmode="lin" valueType="num">
                                      <p:cBhvr>
                                        <p:cTn id="7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dotGr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571604" y="642918"/>
            <a:ext cx="7429552" cy="3416320"/>
          </a:xfrm>
          <a:prstGeom prst="rect">
            <a:avLst/>
          </a:prstGeom>
          <a:noFill/>
        </p:spPr>
        <p:txBody>
          <a:bodyPr wrap="square" rtlCol="0">
            <a:spAutoFit/>
          </a:bodyPr>
          <a:lstStyle/>
          <a:p>
            <a:endParaRPr lang="az-Latn-AZ" dirty="0" smtClean="0"/>
          </a:p>
          <a:p>
            <a:endParaRPr lang="az-Latn-AZ" dirty="0" smtClean="0"/>
          </a:p>
          <a:p>
            <a:endParaRPr lang="az-Latn-AZ" dirty="0" smtClean="0"/>
          </a:p>
          <a:p>
            <a:endParaRPr lang="az-Latn-AZ" dirty="0" smtClean="0"/>
          </a:p>
          <a:p>
            <a:endParaRPr lang="az-Latn-AZ" b="1" i="1" dirty="0" smtClean="0">
              <a:solidFill>
                <a:srgbClr val="FF0000"/>
              </a:solidFill>
              <a:latin typeface="Times New Roman" pitchFamily="18" charset="0"/>
              <a:cs typeface="Times New Roman" pitchFamily="18" charset="0"/>
            </a:endParaRPr>
          </a:p>
          <a:p>
            <a:endParaRPr lang="az-Latn-AZ" b="1" i="1" dirty="0">
              <a:solidFill>
                <a:srgbClr val="FF0000"/>
              </a:solidFill>
              <a:latin typeface="Times New Roman" pitchFamily="18" charset="0"/>
              <a:cs typeface="Times New Roman" pitchFamily="18" charset="0"/>
            </a:endParaRPr>
          </a:p>
          <a:p>
            <a:endParaRPr lang="az-Latn-AZ" b="1" i="1" dirty="0" smtClean="0">
              <a:solidFill>
                <a:srgbClr val="FF0000"/>
              </a:solidFill>
              <a:latin typeface="Times New Roman" pitchFamily="18" charset="0"/>
              <a:cs typeface="Times New Roman" pitchFamily="18" charset="0"/>
            </a:endParaRPr>
          </a:p>
          <a:p>
            <a:endParaRPr lang="az-Latn-AZ" b="1" i="1" dirty="0">
              <a:solidFill>
                <a:srgbClr val="FF0000"/>
              </a:solidFill>
              <a:latin typeface="Times New Roman" pitchFamily="18" charset="0"/>
              <a:cs typeface="Times New Roman" pitchFamily="18" charset="0"/>
            </a:endParaRPr>
          </a:p>
          <a:p>
            <a:pPr algn="ctr"/>
            <a:r>
              <a:rPr lang="az-Latn-AZ" b="1" i="1" dirty="0" smtClean="0">
                <a:solidFill>
                  <a:srgbClr val="FF0000"/>
                </a:solidFill>
                <a:latin typeface="Times New Roman" pitchFamily="18" charset="0"/>
                <a:cs typeface="Times New Roman" pitchFamily="18" charset="0"/>
              </a:rPr>
              <a:t>Məlumat-biblioqrafiya şöbəsi</a:t>
            </a:r>
          </a:p>
          <a:p>
            <a:endParaRPr lang="az-Latn-AZ" b="1" i="1" dirty="0">
              <a:solidFill>
                <a:srgbClr val="FF0000"/>
              </a:solidFill>
              <a:latin typeface="Times New Roman" pitchFamily="18" charset="0"/>
              <a:cs typeface="Times New Roman" pitchFamily="18" charset="0"/>
            </a:endParaRPr>
          </a:p>
          <a:p>
            <a:r>
              <a:rPr lang="az-Latn-AZ" b="1" i="1" dirty="0" smtClean="0">
                <a:solidFill>
                  <a:srgbClr val="FF0000"/>
                </a:solidFill>
                <a:latin typeface="Times New Roman" pitchFamily="18" charset="0"/>
                <a:cs typeface="Times New Roman" pitchFamily="18" charset="0"/>
              </a:rPr>
              <a:t>Tərtib edəni :                                                                              Əhmədova S.</a:t>
            </a:r>
          </a:p>
          <a:p>
            <a:endParaRPr lang="az-Latn-AZ" b="1" i="1" dirty="0" smtClean="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advTm="69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wipe(down)">
                                      <p:cBhvr>
                                        <p:cTn id="7" dur="500"/>
                                        <p:tgtEl>
                                          <p:spTgt spid="2">
                                            <p:txEl>
                                              <p:pRg st="8" end="8"/>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wipe(down)">
                                      <p:cBhvr>
                                        <p:cTn id="1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otDmnd">
          <a:fgClr>
            <a:schemeClr val="bg1">
              <a:lumMod val="50000"/>
            </a:schemeClr>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179512" y="476672"/>
            <a:ext cx="4572000" cy="5909310"/>
          </a:xfrm>
          <a:prstGeom prst="rect">
            <a:avLst/>
          </a:prstGeom>
        </p:spPr>
        <p:txBody>
          <a:bodyPr>
            <a:spAutoFit/>
          </a:bodyPr>
          <a:lstStyle/>
          <a:p>
            <a:r>
              <a:rPr lang="az-Latn-AZ" b="1" i="1" dirty="0">
                <a:solidFill>
                  <a:srgbClr val="C00000"/>
                </a:solidFill>
                <a:latin typeface="Times New Roman" pitchFamily="18" charset="0"/>
                <a:cs typeface="Times New Roman" pitchFamily="18" charset="0"/>
              </a:rPr>
              <a:t>Çəmənli M. Xallı gürzə : tarixi roman. – B.: Vektor Nəşrlər Evi, 2006. – 360 s.</a:t>
            </a:r>
            <a:br>
              <a:rPr lang="az-Latn-AZ" b="1" i="1" dirty="0">
                <a:solidFill>
                  <a:srgbClr val="C00000"/>
                </a:solidFill>
                <a:latin typeface="Times New Roman" pitchFamily="18" charset="0"/>
                <a:cs typeface="Times New Roman" pitchFamily="18" charset="0"/>
              </a:rPr>
            </a:br>
            <a:endParaRPr lang="az-Latn-AZ" b="1" i="1" dirty="0" smtClean="0">
              <a:solidFill>
                <a:srgbClr val="C00000"/>
              </a:solidFill>
              <a:latin typeface="Times New Roman" pitchFamily="18" charset="0"/>
              <a:cs typeface="Times New Roman" pitchFamily="18" charset="0"/>
            </a:endParaRPr>
          </a:p>
          <a:p>
            <a:r>
              <a:rPr lang="az-Latn-AZ" b="1" i="1" dirty="0" smtClean="0">
                <a:solidFill>
                  <a:srgbClr val="C00000"/>
                </a:solidFill>
                <a:latin typeface="Times New Roman" pitchFamily="18" charset="0"/>
                <a:cs typeface="Times New Roman" pitchFamily="18" charset="0"/>
              </a:rPr>
              <a:t>Pənah </a:t>
            </a:r>
            <a:r>
              <a:rPr lang="az-Latn-AZ" b="1" i="1" dirty="0">
                <a:solidFill>
                  <a:srgbClr val="C00000"/>
                </a:solidFill>
                <a:latin typeface="Times New Roman" pitchFamily="18" charset="0"/>
                <a:cs typeface="Times New Roman" pitchFamily="18" charset="0"/>
              </a:rPr>
              <a:t>xan Azərbaycan tarixində parlaq iz qoymuş şəxsiyyətdir. O, XVIII əsrin əvvəllərində Nadir şahın sarayından qaçaraq bir müddət Qəbələ, Şəki, Qarabağ dağlarında daldalanmış, az sonra Qarabağ xanlığını yaratmış, öz hakimiyyəti dövründə Bayat, Şahbulaq (Şuşa) </a:t>
            </a:r>
            <a:r>
              <a:rPr lang="az-Latn-AZ" b="1" i="1" dirty="0" smtClean="0">
                <a:solidFill>
                  <a:srgbClr val="C00000"/>
                </a:solidFill>
                <a:latin typeface="Times New Roman" pitchFamily="18" charset="0"/>
                <a:cs typeface="Times New Roman" pitchFamily="18" charset="0"/>
              </a:rPr>
              <a:t>şəhər-qalaların </a:t>
            </a:r>
            <a:r>
              <a:rPr lang="az-Latn-AZ" b="1" i="1" dirty="0">
                <a:solidFill>
                  <a:srgbClr val="C00000"/>
                </a:solidFill>
                <a:latin typeface="Times New Roman" pitchFamily="18" charset="0"/>
                <a:cs typeface="Times New Roman" pitchFamily="18" charset="0"/>
              </a:rPr>
              <a:t>əsasını qoymuşdur.</a:t>
            </a:r>
          </a:p>
          <a:p>
            <a:r>
              <a:rPr lang="az-Latn-AZ" b="1" i="1" dirty="0">
                <a:solidFill>
                  <a:srgbClr val="C00000"/>
                </a:solidFill>
                <a:latin typeface="Times New Roman" pitchFamily="18" charset="0"/>
                <a:cs typeface="Times New Roman" pitchFamily="18" charset="0"/>
              </a:rPr>
              <a:t>Tarixi qaynaqları bədii təxəyyülünə söykək seçən müəllif görkəmli sərkərdə, müdrik dövlət xadimi Pənah xanın zəmanəyə diz çökməyən obrazını yaratmışdır. Xalqın dövranı qara gələndə Zaman onun böyük oğullarını xallı gürzə timsalında udub məhv edir. Roman bu qayə ilə - zaman və şəxsiyyətin faciəsi fonunda oxucunun qan yaddaşını oyadır, onu daxili düşüncəyə və yaşanmaya sövq edir.</a:t>
            </a:r>
            <a:endParaRPr lang="ru-RU" b="1" i="1" dirty="0">
              <a:solidFill>
                <a:srgbClr val="C0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76672"/>
            <a:ext cx="3312368" cy="5634355"/>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288534887"/>
      </p:ext>
    </p:extLst>
  </p:cSld>
  <p:clrMapOvr>
    <a:masterClrMapping/>
  </p:clrMapOvr>
  <mc:AlternateContent xmlns:mc="http://schemas.openxmlformats.org/markup-compatibility/2006" xmlns:p14="http://schemas.microsoft.com/office/powerpoint/2010/main">
    <mc:Choice Requires="p14">
      <p:transition spd="slow" p14:dur="2000" advTm="44509"/>
    </mc:Choice>
    <mc:Fallback xmlns="">
      <p:transition spd="slow" advTm="445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13" y="692696"/>
            <a:ext cx="2952750" cy="5257800"/>
          </a:xfrm>
          <a:prstGeom prst="rect">
            <a:avLst/>
          </a:prstGeom>
          <a:solidFill>
            <a:srgbClr val="FFFFFF">
              <a:shade val="85000"/>
            </a:srgbClr>
          </a:solidFill>
          <a:ln w="9525">
            <a:solidFill>
              <a:schemeClr val="tx1"/>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Прямоугольник 1"/>
          <p:cNvSpPr/>
          <p:nvPr/>
        </p:nvSpPr>
        <p:spPr>
          <a:xfrm>
            <a:off x="3923928" y="692696"/>
            <a:ext cx="4752528" cy="5632311"/>
          </a:xfrm>
          <a:prstGeom prst="rect">
            <a:avLst/>
          </a:prstGeom>
        </p:spPr>
        <p:txBody>
          <a:bodyPr wrap="square">
            <a:spAutoFit/>
          </a:bodyPr>
          <a:lstStyle/>
          <a:p>
            <a:r>
              <a:rPr lang="az-Latn-AZ" b="1" i="1" dirty="0">
                <a:solidFill>
                  <a:schemeClr val="tx1">
                    <a:lumMod val="65000"/>
                  </a:schemeClr>
                </a:solidFill>
                <a:latin typeface="Times New Roman" pitchFamily="18" charset="0"/>
                <a:cs typeface="Times New Roman" pitchFamily="18" charset="0"/>
              </a:rPr>
              <a:t>Çəmənli M. Ölüm mələyi : tarixi roman. – B.: MHC-poliqraf, 2012. – 296 s</a:t>
            </a:r>
            <a:r>
              <a:rPr lang="az-Latn-AZ" b="1" i="1" dirty="0" smtClean="0">
                <a:solidFill>
                  <a:schemeClr val="tx1">
                    <a:lumMod val="65000"/>
                  </a:schemeClr>
                </a:solidFill>
                <a:latin typeface="Times New Roman" pitchFamily="18" charset="0"/>
                <a:cs typeface="Times New Roman" pitchFamily="18" charset="0"/>
              </a:rPr>
              <a:t>.</a:t>
            </a:r>
          </a:p>
          <a:p>
            <a:r>
              <a:rPr lang="az-Latn-AZ" b="1" i="1" dirty="0">
                <a:solidFill>
                  <a:schemeClr val="tx1">
                    <a:lumMod val="65000"/>
                  </a:schemeClr>
                </a:solidFill>
                <a:latin typeface="Times New Roman" pitchFamily="18" charset="0"/>
                <a:cs typeface="Times New Roman" pitchFamily="18" charset="0"/>
              </a:rPr>
              <a:t>Mustafa Çəmənlinin bu romanında Azərbaycan tarixinin çox mürəkkəb və ziddiyyətli bir dövrü təsvir olunur. Romanda  I Şah Təhməsibin ömrünün son günləri, onun Qəhqəhə qalasında  dustaq etdiyi oğlu İsmayıl mirzənin hakimiyyətə gəlməsi və fəaliyyəti öz əksini tapmışdır.</a:t>
            </a:r>
          </a:p>
          <a:p>
            <a:r>
              <a:rPr lang="az-Latn-AZ" b="1" i="1" dirty="0">
                <a:solidFill>
                  <a:schemeClr val="tx1">
                    <a:lumMod val="65000"/>
                  </a:schemeClr>
                </a:solidFill>
                <a:latin typeface="Times New Roman" pitchFamily="18" charset="0"/>
                <a:cs typeface="Times New Roman" pitchFamily="18" charset="0"/>
              </a:rPr>
              <a:t>“Ölüm mələyi” romanının süjet xətti tarixi romanlara xas ənənəvi döyüş səhnələri ilə deyil, saraydaxili ziddiyyətlər, insan münasibətləri, hakimiyyəti əldə etmək və onu qorumaq uğrunda mübarizə yolları ilə səciyyəvidir. </a:t>
            </a:r>
          </a:p>
          <a:p>
            <a:r>
              <a:rPr lang="az-Latn-AZ" b="1" i="1" dirty="0">
                <a:solidFill>
                  <a:schemeClr val="tx1">
                    <a:lumMod val="65000"/>
                  </a:schemeClr>
                </a:solidFill>
                <a:latin typeface="Times New Roman" pitchFamily="18" charset="0"/>
                <a:cs typeface="Times New Roman" pitchFamily="18" charset="0"/>
              </a:rPr>
              <a:t>Səfəvilər xanədanının böyük bir dövrünü əhatə edən bu romanda I Şah Təhmasib, II Şah İsmayıl, Pərixan bəyim, Gövhər bəyim, İbrahim mirzə, Hüseynqulu Xülafə və başqa tarixi şəxsiyyətlərin dolğun bədii obrazları yaradılmışdır.</a:t>
            </a:r>
            <a:endParaRPr lang="ru-RU" b="1" i="1" dirty="0">
              <a:solidFill>
                <a:schemeClr val="tx1">
                  <a:lumMod val="65000"/>
                </a:schemeClr>
              </a:solidFill>
              <a:latin typeface="Times New Roman" pitchFamily="18" charset="0"/>
              <a:cs typeface="Times New Roman" pitchFamily="18" charset="0"/>
            </a:endParaRPr>
          </a:p>
          <a:p>
            <a:endParaRPr lang="az-Latn-AZ" dirty="0"/>
          </a:p>
        </p:txBody>
      </p:sp>
    </p:spTree>
    <p:custDataLst>
      <p:tags r:id="rId1"/>
    </p:custDataLst>
    <p:extLst>
      <p:ext uri="{BB962C8B-B14F-4D97-AF65-F5344CB8AC3E}">
        <p14:creationId xmlns:p14="http://schemas.microsoft.com/office/powerpoint/2010/main" val="110381894"/>
      </p:ext>
    </p:extLst>
  </p:cSld>
  <p:clrMapOvr>
    <a:masterClrMapping/>
  </p:clrMapOvr>
  <mc:AlternateContent xmlns:mc="http://schemas.openxmlformats.org/markup-compatibility/2006" xmlns:p14="http://schemas.microsoft.com/office/powerpoint/2010/main">
    <mc:Choice Requires="p14">
      <p:transition spd="slow" p14:dur="2000" advTm="45750"/>
    </mc:Choice>
    <mc:Fallback xmlns="">
      <p:transition spd="slow" advTm="457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openDmnd">
          <a:fgClr>
            <a:schemeClr val="bg2">
              <a:lumMod val="75000"/>
            </a:schemeClr>
          </a:fgClr>
          <a:bgClr>
            <a:schemeClr val="bg1"/>
          </a:bgClr>
        </a:pattFill>
        <a:effectLst/>
      </p:bgPr>
    </p:bg>
    <p:spTree>
      <p:nvGrpSpPr>
        <p:cNvPr id="1" name=""/>
        <p:cNvGrpSpPr/>
        <p:nvPr/>
      </p:nvGrpSpPr>
      <p:grpSpPr>
        <a:xfrm>
          <a:off x="0" y="0"/>
          <a:ext cx="0" cy="0"/>
          <a:chOff x="0" y="0"/>
          <a:chExt cx="0" cy="0"/>
        </a:xfrm>
      </p:grpSpPr>
      <p:pic>
        <p:nvPicPr>
          <p:cNvPr id="5" name="Рисунок 4" descr="img226.jpg"/>
          <p:cNvPicPr>
            <a:picLocks noChangeAspect="1"/>
          </p:cNvPicPr>
          <p:nvPr/>
        </p:nvPicPr>
        <p:blipFill>
          <a:blip r:embed="rId3" cstate="print"/>
          <a:stretch>
            <a:fillRect/>
          </a:stretch>
        </p:blipFill>
        <p:spPr>
          <a:xfrm>
            <a:off x="5004048" y="1124744"/>
            <a:ext cx="3168352" cy="4572032"/>
          </a:xfrm>
          <a:prstGeom prst="rect">
            <a:avLst/>
          </a:prstGeom>
          <a:ln w="228600" cap="sq" cmpd="thickThin">
            <a:solidFill>
              <a:srgbClr val="0B3FE5"/>
            </a:solidFill>
            <a:prstDash val="solid"/>
            <a:miter lim="800000"/>
          </a:ln>
          <a:effectLst>
            <a:innerShdw blurRad="76200">
              <a:srgbClr val="000000"/>
            </a:innerShdw>
          </a:effectLst>
        </p:spPr>
      </p:pic>
      <p:sp>
        <p:nvSpPr>
          <p:cNvPr id="6" name="TextBox 5"/>
          <p:cNvSpPr txBox="1"/>
          <p:nvPr/>
        </p:nvSpPr>
        <p:spPr>
          <a:xfrm>
            <a:off x="611560" y="1844824"/>
            <a:ext cx="3929090" cy="3139321"/>
          </a:xfrm>
          <a:prstGeom prst="rect">
            <a:avLst/>
          </a:prstGeom>
          <a:noFill/>
        </p:spPr>
        <p:txBody>
          <a:bodyPr wrap="square" rtlCol="0">
            <a:spAutoFit/>
          </a:bodyPr>
          <a:lstStyle/>
          <a:p>
            <a:r>
              <a:rPr lang="az-Latn-AZ" b="1" i="1" dirty="0" smtClean="0">
                <a:solidFill>
                  <a:srgbClr val="0B3FE5"/>
                </a:solidFill>
                <a:latin typeface="Times New Roman" pitchFamily="18" charset="0"/>
                <a:cs typeface="Times New Roman" pitchFamily="18" charset="0"/>
              </a:rPr>
              <a:t>Çəmənli M. Ruhların üsyanı : povestlər, hekayələr. – B.: Adiloğlu, 2007. – 320 s.</a:t>
            </a:r>
            <a:endParaRPr lang="en-US" b="1" i="1" dirty="0" smtClean="0">
              <a:solidFill>
                <a:srgbClr val="0B3FE5"/>
              </a:solidFill>
              <a:latin typeface="Times New Roman" pitchFamily="18" charset="0"/>
              <a:cs typeface="Times New Roman" pitchFamily="18" charset="0"/>
            </a:endParaRPr>
          </a:p>
          <a:p>
            <a:r>
              <a:rPr lang="en-US" b="1" i="1" dirty="0" err="1" smtClean="0">
                <a:solidFill>
                  <a:srgbClr val="0B3FE5"/>
                </a:solidFill>
                <a:latin typeface="Times New Roman" pitchFamily="18" charset="0"/>
                <a:cs typeface="Times New Roman" pitchFamily="18" charset="0"/>
              </a:rPr>
              <a:t>Kitaba</a:t>
            </a:r>
            <a:r>
              <a:rPr lang="en-US" b="1" i="1" dirty="0" smtClean="0">
                <a:solidFill>
                  <a:srgbClr val="0B3FE5"/>
                </a:solidFill>
                <a:latin typeface="Times New Roman" pitchFamily="18" charset="0"/>
                <a:cs typeface="Times New Roman" pitchFamily="18" charset="0"/>
              </a:rPr>
              <a:t> </a:t>
            </a:r>
            <a:r>
              <a:rPr lang="en-US" b="1" i="1" dirty="0" err="1" smtClean="0">
                <a:solidFill>
                  <a:srgbClr val="0B3FE5"/>
                </a:solidFill>
                <a:latin typeface="Times New Roman" pitchFamily="18" charset="0"/>
                <a:cs typeface="Times New Roman" pitchFamily="18" charset="0"/>
              </a:rPr>
              <a:t>daxil</a:t>
            </a:r>
            <a:r>
              <a:rPr lang="en-US" b="1" i="1" dirty="0" smtClean="0">
                <a:solidFill>
                  <a:srgbClr val="0B3FE5"/>
                </a:solidFill>
                <a:latin typeface="Times New Roman" pitchFamily="18" charset="0"/>
                <a:cs typeface="Times New Roman" pitchFamily="18" charset="0"/>
              </a:rPr>
              <a:t> </a:t>
            </a:r>
            <a:r>
              <a:rPr lang="en-US" b="1" i="1" dirty="0" err="1" smtClean="0">
                <a:solidFill>
                  <a:srgbClr val="0B3FE5"/>
                </a:solidFill>
                <a:latin typeface="Times New Roman" pitchFamily="18" charset="0"/>
                <a:cs typeface="Times New Roman" pitchFamily="18" charset="0"/>
              </a:rPr>
              <a:t>edilmi</a:t>
            </a:r>
            <a:r>
              <a:rPr lang="az-Latn-AZ" b="1" i="1" dirty="0" smtClean="0">
                <a:solidFill>
                  <a:srgbClr val="0B3FE5"/>
                </a:solidFill>
                <a:latin typeface="Times New Roman" pitchFamily="18" charset="0"/>
                <a:cs typeface="Times New Roman" pitchFamily="18" charset="0"/>
              </a:rPr>
              <a:t>ş “Ruhların üsyanı” povestində Qarabağ  münaqişələrinin başlanması  təsvir olunur. Müəllif eyni zamanda keçmişə dönərək  Qarabağın tarixini, tarixi şəxsiyyətləri xatırlayır və sanki bu günkü hadisələrin mənbəyini keçmişdə arayıb axtarır.</a:t>
            </a:r>
          </a:p>
          <a:p>
            <a:endParaRPr lang="ru-RU" dirty="0"/>
          </a:p>
        </p:txBody>
      </p:sp>
    </p:spTree>
    <p:custDataLst>
      <p:tags r:id="rId1"/>
    </p:custDataLst>
  </p:cSld>
  <p:clrMapOvr>
    <a:masterClrMapping/>
  </p:clrMapOvr>
  <p:transition advTm="315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laid">
          <a:fgClr>
            <a:schemeClr val="bg2">
              <a:lumMod val="90000"/>
            </a:schemeClr>
          </a:fgClr>
          <a:bgClr>
            <a:schemeClr val="bg1"/>
          </a:bgClr>
        </a:patt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92696"/>
            <a:ext cx="3312368" cy="5256584"/>
          </a:xfrm>
          <a:prstGeom prst="rect">
            <a:avLst/>
          </a:prstGeom>
          <a:ln w="190500" cap="sq">
            <a:solidFill>
              <a:schemeClr val="bg1">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Прямоугольник 2"/>
          <p:cNvSpPr/>
          <p:nvPr/>
        </p:nvSpPr>
        <p:spPr>
          <a:xfrm>
            <a:off x="4340828" y="489446"/>
            <a:ext cx="3942184" cy="5632311"/>
          </a:xfrm>
          <a:prstGeom prst="rect">
            <a:avLst/>
          </a:prstGeom>
        </p:spPr>
        <p:txBody>
          <a:bodyPr wrap="square">
            <a:spAutoFit/>
          </a:bodyPr>
          <a:lstStyle/>
          <a:p>
            <a:r>
              <a:rPr lang="az-Latn-AZ" b="1" i="1" dirty="0">
                <a:solidFill>
                  <a:schemeClr val="tx2">
                    <a:lumMod val="60000"/>
                    <a:lumOff val="40000"/>
                  </a:schemeClr>
                </a:solidFill>
                <a:latin typeface="Times New Roman" pitchFamily="18" charset="0"/>
                <a:cs typeface="Times New Roman" pitchFamily="18" charset="0"/>
              </a:rPr>
              <a:t>Hüseynbəyli E. On üçüncü həvari – 141 </a:t>
            </a:r>
            <a:r>
              <a:rPr lang="az-Latn-AZ" b="1" i="1" dirty="0" smtClean="0">
                <a:solidFill>
                  <a:schemeClr val="tx2">
                    <a:lumMod val="60000"/>
                    <a:lumOff val="40000"/>
                  </a:schemeClr>
                </a:solidFill>
                <a:latin typeface="Times New Roman" pitchFamily="18" charset="0"/>
                <a:cs typeface="Times New Roman" pitchFamily="18" charset="0"/>
              </a:rPr>
              <a:t>– ci Don </a:t>
            </a:r>
            <a:r>
              <a:rPr lang="az-Latn-AZ" b="1" i="1" dirty="0">
                <a:solidFill>
                  <a:schemeClr val="tx2">
                    <a:lumMod val="60000"/>
                    <a:lumOff val="40000"/>
                  </a:schemeClr>
                </a:solidFill>
                <a:latin typeface="Times New Roman" pitchFamily="18" charset="0"/>
                <a:cs typeface="Times New Roman" pitchFamily="18" charset="0"/>
              </a:rPr>
              <a:t>Juan : roman-ekskurs. – B.: Adiloğlu, 2007. – 376 s</a:t>
            </a:r>
            <a:r>
              <a:rPr lang="az-Latn-AZ" b="1" i="1" dirty="0" smtClean="0">
                <a:solidFill>
                  <a:schemeClr val="tx2">
                    <a:lumMod val="60000"/>
                    <a:lumOff val="40000"/>
                  </a:schemeClr>
                </a:solidFill>
                <a:latin typeface="Times New Roman" pitchFamily="18" charset="0"/>
                <a:cs typeface="Times New Roman" pitchFamily="18" charset="0"/>
              </a:rPr>
              <a:t>.</a:t>
            </a:r>
          </a:p>
          <a:p>
            <a:r>
              <a:rPr lang="az-Latn-AZ" b="1" i="1" dirty="0">
                <a:solidFill>
                  <a:schemeClr val="tx2">
                    <a:lumMod val="60000"/>
                    <a:lumOff val="40000"/>
                  </a:schemeClr>
                </a:solidFill>
                <a:latin typeface="Times New Roman" pitchFamily="18" charset="0"/>
                <a:cs typeface="Times New Roman" pitchFamily="18" charset="0"/>
              </a:rPr>
              <a:t>Əsər E.Hüseynbəylinin  beşinci romanıdır.</a:t>
            </a:r>
          </a:p>
          <a:p>
            <a:r>
              <a:rPr lang="az-Latn-AZ" b="1" i="1" dirty="0">
                <a:solidFill>
                  <a:schemeClr val="tx2">
                    <a:lumMod val="60000"/>
                    <a:lumOff val="40000"/>
                  </a:schemeClr>
                </a:solidFill>
                <a:latin typeface="Times New Roman" pitchFamily="18" charset="0"/>
                <a:cs typeface="Times New Roman" pitchFamily="18" charset="0"/>
              </a:rPr>
              <a:t>400 il bundan əvvəl Səfəvilər dövlətinin Avropaya göndərdiyi Böyük elçiliyin katibi kimi İspaniya krallığına gəlmiş Oruc Bayat – iranlı (azərbaycanlı) Don Juan niyə adından və dinindən imtina etdi? O, Avropa saraylarında hansı eşq məcaralarını yaşadı?</a:t>
            </a:r>
          </a:p>
          <a:p>
            <a:r>
              <a:rPr lang="az-Latn-AZ" b="1" i="1" dirty="0">
                <a:solidFill>
                  <a:schemeClr val="tx2">
                    <a:lumMod val="60000"/>
                    <a:lumOff val="40000"/>
                  </a:schemeClr>
                </a:solidFill>
                <a:latin typeface="Times New Roman" pitchFamily="18" charset="0"/>
                <a:cs typeface="Times New Roman" pitchFamily="18" charset="0"/>
              </a:rPr>
              <a:t>Müəllif bu suallara oxucularla birgə cavab axtarır. Şərqin və Qərbin şah sarayları, İslam və xristianlıq, dünənki və bu günkü Şərq-Qərb. Bütün bunları Oruc Bayatın izi ilə gedən müəllifin gözü ilə görmək, qaranlıq mətləbləri öyrənmək olar.</a:t>
            </a:r>
            <a:endParaRPr lang="ru-RU" b="1" i="1" dirty="0">
              <a:solidFill>
                <a:schemeClr val="tx2">
                  <a:lumMod val="60000"/>
                  <a:lumOff val="40000"/>
                </a:schemeClr>
              </a:solidFill>
              <a:latin typeface="Times New Roman" pitchFamily="18" charset="0"/>
              <a:cs typeface="Times New Roman" pitchFamily="18" charset="0"/>
            </a:endParaRPr>
          </a:p>
          <a:p>
            <a:endParaRPr lang="az-Latn-AZ" b="1" i="1" dirty="0">
              <a:solidFill>
                <a:schemeClr val="bg1">
                  <a:lumMod val="50000"/>
                </a:schemeClr>
              </a:solidFill>
            </a:endParaRPr>
          </a:p>
        </p:txBody>
      </p:sp>
    </p:spTree>
    <p:custDataLst>
      <p:tags r:id="rId1"/>
    </p:custDataLst>
    <p:extLst>
      <p:ext uri="{BB962C8B-B14F-4D97-AF65-F5344CB8AC3E}">
        <p14:creationId xmlns:p14="http://schemas.microsoft.com/office/powerpoint/2010/main" val="2744507027"/>
      </p:ext>
    </p:extLst>
  </p:cSld>
  <p:clrMapOvr>
    <a:masterClrMapping/>
  </p:clrMapOvr>
  <mc:AlternateContent xmlns:mc="http://schemas.openxmlformats.org/markup-compatibility/2006" xmlns:p14="http://schemas.microsoft.com/office/powerpoint/2010/main">
    <mc:Choice Requires="p14">
      <p:transition spd="slow" p14:dur="2000" advTm="40926"/>
    </mc:Choice>
    <mc:Fallback xmlns="">
      <p:transition spd="slow" advTm="409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openDmnd">
          <a:fgClr>
            <a:schemeClr val="bg1">
              <a:lumMod val="65000"/>
            </a:schemeClr>
          </a:fgClr>
          <a:bgClr>
            <a:schemeClr val="bg1"/>
          </a:bgClr>
        </a:pattFill>
        <a:effectLst/>
      </p:bgPr>
    </p:bg>
    <p:spTree>
      <p:nvGrpSpPr>
        <p:cNvPr id="1" name=""/>
        <p:cNvGrpSpPr/>
        <p:nvPr/>
      </p:nvGrpSpPr>
      <p:grpSpPr>
        <a:xfrm>
          <a:off x="0" y="0"/>
          <a:ext cx="0" cy="0"/>
          <a:chOff x="0" y="0"/>
          <a:chExt cx="0" cy="0"/>
        </a:xfrm>
      </p:grpSpPr>
      <p:pic>
        <p:nvPicPr>
          <p:cNvPr id="8" name="Содержимое 7"/>
          <p:cNvPicPr>
            <a:picLocks noGrp="1"/>
          </p:cNvPicPr>
          <p:nvPr>
            <p:ph sz="quarter" idx="13"/>
          </p:nvPr>
        </p:nvPicPr>
        <p:blipFill>
          <a:blip r:embed="rId3" cstate="print"/>
          <a:stretch>
            <a:fillRect/>
          </a:stretch>
        </p:blipFill>
        <p:spPr bwMode="auto">
          <a:xfrm>
            <a:off x="4932634" y="1447800"/>
            <a:ext cx="2707732" cy="4267200"/>
          </a:xfrm>
          <a:prstGeom prst="round2DiagRect">
            <a:avLst>
              <a:gd name="adj1" fmla="val 16667"/>
              <a:gd name="adj2" fmla="val 0"/>
            </a:avLst>
          </a:prstGeom>
          <a:ln w="88900" cap="sq">
            <a:solidFill>
              <a:schemeClr val="bg1">
                <a:lumMod val="75000"/>
              </a:schemeClr>
            </a:solidFill>
            <a:miter lim="800000"/>
          </a:ln>
          <a:effectLst>
            <a:outerShdw blurRad="254000" algn="tl" rotWithShape="0">
              <a:srgbClr val="000000">
                <a:alpha val="43000"/>
              </a:srgbClr>
            </a:outerShdw>
          </a:effectLst>
        </p:spPr>
      </p:pic>
      <p:sp>
        <p:nvSpPr>
          <p:cNvPr id="9" name="Заголовок 8"/>
          <p:cNvSpPr>
            <a:spLocks noGrp="1"/>
          </p:cNvSpPr>
          <p:nvPr>
            <p:ph type="title"/>
          </p:nvPr>
        </p:nvSpPr>
        <p:spPr>
          <a:xfrm>
            <a:off x="323528" y="273050"/>
            <a:ext cx="4320480" cy="1162050"/>
          </a:xfrm>
        </p:spPr>
        <p:txBody>
          <a:bodyPr>
            <a:normAutofit/>
          </a:bodyPr>
          <a:lstStyle/>
          <a:p>
            <a:r>
              <a:rPr lang="az-Latn-AZ" sz="1800" i="1" dirty="0" smtClean="0">
                <a:solidFill>
                  <a:schemeClr val="bg1">
                    <a:lumMod val="50000"/>
                  </a:schemeClr>
                </a:solidFill>
                <a:latin typeface="Times New Roman" pitchFamily="18" charset="0"/>
                <a:cs typeface="Times New Roman" pitchFamily="18" charset="0"/>
              </a:rPr>
              <a:t>Hüseynbəyli E. Şah Abbas : roman-xronika. – B.: Adiloğlu, 2008. – 368 s.</a:t>
            </a:r>
            <a:endParaRPr lang="ru-RU" sz="1800" i="1" dirty="0">
              <a:solidFill>
                <a:schemeClr val="bg1">
                  <a:lumMod val="50000"/>
                </a:schemeClr>
              </a:solidFill>
              <a:latin typeface="Times New Roman" pitchFamily="18" charset="0"/>
              <a:cs typeface="Times New Roman" pitchFamily="18" charset="0"/>
            </a:endParaRPr>
          </a:p>
        </p:txBody>
      </p:sp>
      <p:sp>
        <p:nvSpPr>
          <p:cNvPr id="10" name="Текст 9"/>
          <p:cNvSpPr>
            <a:spLocks noGrp="1"/>
          </p:cNvSpPr>
          <p:nvPr>
            <p:ph type="body" sz="half" idx="2"/>
          </p:nvPr>
        </p:nvSpPr>
        <p:spPr>
          <a:xfrm>
            <a:off x="251520" y="1556792"/>
            <a:ext cx="4114800" cy="4905396"/>
          </a:xfrm>
        </p:spPr>
        <p:txBody>
          <a:bodyPr>
            <a:noAutofit/>
          </a:bodyPr>
          <a:lstStyle/>
          <a:p>
            <a:r>
              <a:rPr lang="az-Latn-AZ" sz="1800" b="1" i="1" dirty="0" smtClean="0">
                <a:solidFill>
                  <a:schemeClr val="accent4">
                    <a:lumMod val="40000"/>
                    <a:lumOff val="60000"/>
                  </a:schemeClr>
                </a:solidFill>
                <a:latin typeface="Times New Roman" pitchFamily="18" charset="0"/>
                <a:cs typeface="Times New Roman" pitchFamily="18" charset="0"/>
              </a:rPr>
              <a:t>“Şah Abbas”  romanı Qızılbaş-Səfəvi dövlətinin ən parlaq hökmdarının  həyatına və döyüşlərinə həsr  olunub.</a:t>
            </a:r>
          </a:p>
          <a:p>
            <a:r>
              <a:rPr lang="az-Latn-AZ" sz="1800" b="1" i="1" dirty="0" smtClean="0">
                <a:solidFill>
                  <a:schemeClr val="accent4">
                    <a:lumMod val="40000"/>
                    <a:lumOff val="60000"/>
                  </a:schemeClr>
                </a:solidFill>
                <a:latin typeface="Times New Roman" pitchFamily="18" charset="0"/>
                <a:cs typeface="Times New Roman" pitchFamily="18" charset="0"/>
              </a:rPr>
              <a:t>“İran aslanı” ləqəbi verilmiş  Şah Abbas təxminən  16 yaşında hakimiyyətə  gəlib və parçalanmış Səfəvi məmləkətini yenidən birləşdirə bilib. O, rəqiblərilə döyüşlərinin hamısında qalib gəlib, o cümlədən osmanlıların əfsanəvi sərkərdəsi Cığaloğlu Sinan paşanı iki dəfə məğlub edib.</a:t>
            </a:r>
          </a:p>
          <a:p>
            <a:r>
              <a:rPr lang="az-Latn-AZ" sz="1800" b="1" i="1" dirty="0" smtClean="0">
                <a:solidFill>
                  <a:schemeClr val="accent4">
                    <a:lumMod val="40000"/>
                    <a:lumOff val="60000"/>
                  </a:schemeClr>
                </a:solidFill>
                <a:latin typeface="Times New Roman" pitchFamily="18" charset="0"/>
                <a:cs typeface="Times New Roman" pitchFamily="18" charset="0"/>
              </a:rPr>
              <a:t>Roman-xronika janrında yazılmış əsərdə Səfəvi-osmanlı, Səfəvi-Özbəkiyyə, səfəvi-Krım tatarları və </a:t>
            </a:r>
            <a:r>
              <a:rPr lang="az-Latn-AZ" sz="1800" b="1" i="1" dirty="0" smtClean="0">
                <a:solidFill>
                  <a:schemeClr val="bg1">
                    <a:lumMod val="50000"/>
                  </a:schemeClr>
                </a:solidFill>
                <a:latin typeface="Times New Roman" pitchFamily="18" charset="0"/>
                <a:cs typeface="Times New Roman" pitchFamily="18" charset="0"/>
              </a:rPr>
              <a:t>Şərqi Gürcüstanda aparılan döyüşlərdən, eləcə də qızılbaş məmləkətinin Batı (Avropa) ilə diplomatik əlaqələrindən hərtərəfli bəhs edilir.</a:t>
            </a:r>
            <a:endParaRPr lang="ru-RU" sz="1800" b="1" i="1" dirty="0">
              <a:solidFill>
                <a:schemeClr val="bg1">
                  <a:lumMod val="50000"/>
                </a:schemeClr>
              </a:solidFill>
              <a:latin typeface="Times New Roman" pitchFamily="18" charset="0"/>
              <a:cs typeface="Times New Roman" pitchFamily="18" charset="0"/>
            </a:endParaRPr>
          </a:p>
        </p:txBody>
      </p:sp>
    </p:spTree>
    <p:custDataLst>
      <p:tags r:id="rId1"/>
    </p:custDataLst>
  </p:cSld>
  <p:clrMapOvr>
    <a:masterClrMapping/>
  </p:clrMapOvr>
  <p:transition advTm="493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0">
                                            <p:txEl>
                                              <p:pRg st="0" end="0"/>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p:cTn id="26"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10">
                                            <p:txEl>
                                              <p:pRg st="1" end="1"/>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 calcmode="lin" valueType="num">
                                      <p:cBhvr>
                                        <p:cTn id="32"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764704"/>
            <a:ext cx="2664296" cy="4320480"/>
          </a:xfrm>
          <a:prstGeom prst="rect">
            <a:avLst/>
          </a:prstGeom>
          <a:solidFill>
            <a:srgbClr val="FFFFFF">
              <a:shade val="85000"/>
            </a:srgbClr>
          </a:solidFill>
          <a:ln w="190500" cap="sq">
            <a:solidFill>
              <a:srgbClr val="FF0066"/>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3563888" y="620688"/>
            <a:ext cx="4824536" cy="4524315"/>
          </a:xfrm>
          <a:prstGeom prst="rect">
            <a:avLst/>
          </a:prstGeom>
          <a:noFill/>
        </p:spPr>
        <p:txBody>
          <a:bodyPr wrap="square" rtlCol="0">
            <a:spAutoFit/>
          </a:bodyPr>
          <a:lstStyle/>
          <a:p>
            <a:r>
              <a:rPr lang="az-Latn-AZ" b="1" i="1" dirty="0" smtClean="0">
                <a:latin typeface="Times New Roman" pitchFamily="18" charset="0"/>
                <a:cs typeface="Times New Roman" pitchFamily="18" charset="0"/>
              </a:rPr>
              <a:t>Kərimov Y. İşğal vadisi : roman. – Bakı : Vətən, 2014. – 576 s.</a:t>
            </a:r>
          </a:p>
          <a:p>
            <a:r>
              <a:rPr lang="az-Latn-AZ" b="1" i="1" dirty="0" smtClean="0">
                <a:latin typeface="Times New Roman" pitchFamily="18" charset="0"/>
                <a:cs typeface="Times New Roman" pitchFamily="18" charset="0"/>
              </a:rPr>
              <a:t>Azərbycan torpaqlarının Rusiya və İran arasında bölünməsini təsbit edən Birinci işğal aktının – Gülüstan müqaviləsinin (12 oktyabr 1813-cü il) 200 illiyi 2013-cü ilin oktyabr ayında Kremlin Prezident otelində bayram edildi. Erməni və ermənipərəst siyasətçilərin «Tandemi» tərəfindən təşkil olunan bu tədbir başdan sonadək antiazərbaycan ahəngində keçirildi. O zamankı Azərbaycanın Qarabağ xanlığı «Erməni xanlığı», azərbaycanlılar isə işğalçı millət kimi təqdim olundu. Gülüstan müqaviləsi isə «erməniləri Azərbaycanın işğal etmiş olduğu doğma torpaqlarına qaytarmaqla ədaləti bərpa etmiş tarixi sənəd» adlandırıldı... </a:t>
            </a:r>
            <a:endParaRPr lang="az-Latn-AZ" b="1" i="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86448508"/>
      </p:ext>
    </p:extLst>
  </p:cSld>
  <p:clrMapOvr>
    <a:masterClrMapping/>
  </p:clrMapOvr>
  <mc:AlternateContent xmlns:mc="http://schemas.openxmlformats.org/markup-compatibility/2006" xmlns:p14="http://schemas.microsoft.com/office/powerpoint/2010/main">
    <mc:Choice Requires="p14">
      <p:transition spd="slow" p14:dur="2000" advTm="45300"/>
    </mc:Choice>
    <mc:Fallback xmlns="">
      <p:transition spd="slow" advTm="453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otGrid">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2" name="Рисунок 1" descr="img236.jpg"/>
          <p:cNvPicPr>
            <a:picLocks noChangeAspect="1"/>
          </p:cNvPicPr>
          <p:nvPr/>
        </p:nvPicPr>
        <p:blipFill>
          <a:blip r:embed="rId3" cstate="print"/>
          <a:stretch>
            <a:fillRect/>
          </a:stretch>
        </p:blipFill>
        <p:spPr>
          <a:xfrm>
            <a:off x="5508104" y="908720"/>
            <a:ext cx="2775822" cy="4441315"/>
          </a:xfrm>
          <a:prstGeom prst="rect">
            <a:avLst/>
          </a:prstGeom>
          <a:ln w="190500" cap="sq">
            <a:solidFill>
              <a:srgbClr val="006600"/>
            </a:solidFill>
            <a:prstDash val="solid"/>
            <a:miter lim="800000"/>
          </a:ln>
          <a:effectLst>
            <a:glow rad="228600">
              <a:schemeClr val="accent3">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539552" y="1124744"/>
            <a:ext cx="3714776" cy="4093428"/>
          </a:xfrm>
          <a:prstGeom prst="rect">
            <a:avLst/>
          </a:prstGeom>
          <a:noFill/>
        </p:spPr>
        <p:txBody>
          <a:bodyPr wrap="square" rtlCol="0">
            <a:spAutoFit/>
          </a:bodyPr>
          <a:lstStyle/>
          <a:p>
            <a:r>
              <a:rPr lang="az-Latn-AZ" sz="2000" b="1" i="1" dirty="0" smtClean="0">
                <a:solidFill>
                  <a:srgbClr val="FF9933"/>
                </a:solidFill>
                <a:latin typeface="Times New Roman" pitchFamily="18" charset="0"/>
                <a:cs typeface="Times New Roman" pitchFamily="18" charset="0"/>
              </a:rPr>
              <a:t>Kərimzadə F. Xudafərin körpüsü. – B.: Şaşıoğlu, 2007. – 328 s.</a:t>
            </a:r>
          </a:p>
          <a:p>
            <a:endParaRPr lang="az-Latn-AZ" sz="2000" b="1" i="1" dirty="0" smtClean="0">
              <a:solidFill>
                <a:srgbClr val="FF9933"/>
              </a:solidFill>
              <a:latin typeface="Times New Roman" pitchFamily="18" charset="0"/>
              <a:cs typeface="Times New Roman" pitchFamily="18" charset="0"/>
            </a:endParaRPr>
          </a:p>
          <a:p>
            <a:r>
              <a:rPr lang="az-Latn-AZ" sz="2000" b="1" i="1" dirty="0" smtClean="0">
                <a:solidFill>
                  <a:srgbClr val="FF9933"/>
                </a:solidFill>
                <a:latin typeface="Times New Roman" pitchFamily="18" charset="0"/>
                <a:cs typeface="Times New Roman" pitchFamily="18" charset="0"/>
              </a:rPr>
              <a:t>Azərbaycan tarixinə dair bir neçə əsərin müəllifi olan F. Kərimzadə “Xudafərin körpüsü” əsərində  Azərbaycan tarixində mühüm rol oynamış Səfəvilər dövlətinin yaradıcısı Şah İsmayıl Xətainin uşaqlıq illərini və hakimiyyətə gəlmək üçün keçdiyi yolları təsvir edir. Əsər Şah İsmayılın taxta çıxması ilə bitir. </a:t>
            </a:r>
            <a:endParaRPr lang="ru-RU" sz="2000" b="1" i="1" dirty="0">
              <a:solidFill>
                <a:srgbClr val="FF9933"/>
              </a:solidFill>
              <a:latin typeface="Times New Roman" pitchFamily="18" charset="0"/>
              <a:cs typeface="Times New Roman" pitchFamily="18" charset="0"/>
            </a:endParaRPr>
          </a:p>
        </p:txBody>
      </p:sp>
    </p:spTree>
    <p:custDataLst>
      <p:tags r:id="rId1"/>
    </p:custDataLst>
  </p:cSld>
  <p:clrMapOvr>
    <a:masterClrMapping/>
  </p:clrMapOvr>
  <p:transition advTm="265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3.6|5.9"/>
</p:tagLst>
</file>

<file path=ppt/tags/tag10.xml><?xml version="1.0" encoding="utf-8"?>
<p:tagLst xmlns:a="http://schemas.openxmlformats.org/drawingml/2006/main" xmlns:r="http://schemas.openxmlformats.org/officeDocument/2006/relationships" xmlns:p="http://schemas.openxmlformats.org/presentationml/2006/main">
  <p:tag name="TIMING" val="|0.5|5.5|8.6"/>
</p:tagLst>
</file>

<file path=ppt/tags/tag11.xml><?xml version="1.0" encoding="utf-8"?>
<p:tagLst xmlns:a="http://schemas.openxmlformats.org/drawingml/2006/main" xmlns:r="http://schemas.openxmlformats.org/officeDocument/2006/relationships" xmlns:p="http://schemas.openxmlformats.org/presentationml/2006/main">
  <p:tag name="TIMING" val="|1|4.7"/>
</p:tagLst>
</file>

<file path=ppt/tags/tag12.xml><?xml version="1.0" encoding="utf-8"?>
<p:tagLst xmlns:a="http://schemas.openxmlformats.org/drawingml/2006/main" xmlns:r="http://schemas.openxmlformats.org/officeDocument/2006/relationships" xmlns:p="http://schemas.openxmlformats.org/presentationml/2006/main">
  <p:tag name="TIMING" val="|1.6|6.2"/>
</p:tagLst>
</file>

<file path=ppt/tags/tag13.xml><?xml version="1.0" encoding="utf-8"?>
<p:tagLst xmlns:a="http://schemas.openxmlformats.org/drawingml/2006/main" xmlns:r="http://schemas.openxmlformats.org/officeDocument/2006/relationships" xmlns:p="http://schemas.openxmlformats.org/presentationml/2006/main">
  <p:tag name="TIMING" val="|0.6|5.6"/>
</p:tagLst>
</file>

<file path=ppt/tags/tag14.xml><?xml version="1.0" encoding="utf-8"?>
<p:tagLst xmlns:a="http://schemas.openxmlformats.org/drawingml/2006/main" xmlns:r="http://schemas.openxmlformats.org/officeDocument/2006/relationships" xmlns:p="http://schemas.openxmlformats.org/presentationml/2006/main">
  <p:tag name="TIMING" val="|0.9|5.5"/>
</p:tagLst>
</file>

<file path=ppt/tags/tag15.xml><?xml version="1.0" encoding="utf-8"?>
<p:tagLst xmlns:a="http://schemas.openxmlformats.org/drawingml/2006/main" xmlns:r="http://schemas.openxmlformats.org/officeDocument/2006/relationships" xmlns:p="http://schemas.openxmlformats.org/presentationml/2006/main">
  <p:tag name="TIMING" val="|2.2|4.9"/>
</p:tagLst>
</file>

<file path=ppt/tags/tag16.xml><?xml version="1.0" encoding="utf-8"?>
<p:tagLst xmlns:a="http://schemas.openxmlformats.org/drawingml/2006/main" xmlns:r="http://schemas.openxmlformats.org/officeDocument/2006/relationships" xmlns:p="http://schemas.openxmlformats.org/presentationml/2006/main">
  <p:tag name="TIMING" val="|1.1|30.5"/>
</p:tagLst>
</file>

<file path=ppt/tags/tag17.xml><?xml version="1.0" encoding="utf-8"?>
<p:tagLst xmlns:a="http://schemas.openxmlformats.org/drawingml/2006/main" xmlns:r="http://schemas.openxmlformats.org/officeDocument/2006/relationships" xmlns:p="http://schemas.openxmlformats.org/presentationml/2006/main">
  <p:tag name="TIMING" val="|5.8"/>
</p:tagLst>
</file>

<file path=ppt/tags/tag18.xml><?xml version="1.0" encoding="utf-8"?>
<p:tagLst xmlns:a="http://schemas.openxmlformats.org/drawingml/2006/main" xmlns:r="http://schemas.openxmlformats.org/officeDocument/2006/relationships" xmlns:p="http://schemas.openxmlformats.org/presentationml/2006/main">
  <p:tag name="TIMING" val="|1|3.2"/>
</p:tagLst>
</file>

<file path=ppt/tags/tag19.xml><?xml version="1.0" encoding="utf-8"?>
<p:tagLst xmlns:a="http://schemas.openxmlformats.org/drawingml/2006/main" xmlns:r="http://schemas.openxmlformats.org/officeDocument/2006/relationships" xmlns:p="http://schemas.openxmlformats.org/presentationml/2006/main">
  <p:tag name="TIMING" val="|1.1|4.8"/>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0.7|5.8"/>
</p:tagLst>
</file>

<file path=ppt/tags/tag21.xml><?xml version="1.0" encoding="utf-8"?>
<p:tagLst xmlns:a="http://schemas.openxmlformats.org/drawingml/2006/main" xmlns:r="http://schemas.openxmlformats.org/officeDocument/2006/relationships" xmlns:p="http://schemas.openxmlformats.org/presentationml/2006/main">
  <p:tag name="TIMING" val="|0.7|5.2|3.3"/>
</p:tagLst>
</file>

<file path=ppt/tags/tag22.xml><?xml version="1.0" encoding="utf-8"?>
<p:tagLst xmlns:a="http://schemas.openxmlformats.org/drawingml/2006/main" xmlns:r="http://schemas.openxmlformats.org/officeDocument/2006/relationships" xmlns:p="http://schemas.openxmlformats.org/presentationml/2006/main">
  <p:tag name="TIMING" val="|0.8"/>
</p:tagLst>
</file>

<file path=ppt/tags/tag23.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1.4|4.4"/>
</p:tagLst>
</file>

<file path=ppt/tags/tag4.xml><?xml version="1.0" encoding="utf-8"?>
<p:tagLst xmlns:a="http://schemas.openxmlformats.org/drawingml/2006/main" xmlns:r="http://schemas.openxmlformats.org/officeDocument/2006/relationships" xmlns:p="http://schemas.openxmlformats.org/presentationml/2006/main">
  <p:tag name="TIMING" val="|2.5|4.9"/>
</p:tagLst>
</file>

<file path=ppt/tags/tag5.xml><?xml version="1.0" encoding="utf-8"?>
<p:tagLst xmlns:a="http://schemas.openxmlformats.org/drawingml/2006/main" xmlns:r="http://schemas.openxmlformats.org/officeDocument/2006/relationships" xmlns:p="http://schemas.openxmlformats.org/presentationml/2006/main">
  <p:tag name="TIMING" val="|1|4.8"/>
</p:tagLst>
</file>

<file path=ppt/tags/tag6.xml><?xml version="1.0" encoding="utf-8"?>
<p:tagLst xmlns:a="http://schemas.openxmlformats.org/drawingml/2006/main" xmlns:r="http://schemas.openxmlformats.org/officeDocument/2006/relationships" xmlns:p="http://schemas.openxmlformats.org/presentationml/2006/main">
  <p:tag name="TIMING" val="|0.7|5.5"/>
</p:tagLst>
</file>

<file path=ppt/tags/tag7.xml><?xml version="1.0" encoding="utf-8"?>
<p:tagLst xmlns:a="http://schemas.openxmlformats.org/drawingml/2006/main" xmlns:r="http://schemas.openxmlformats.org/officeDocument/2006/relationships" xmlns:p="http://schemas.openxmlformats.org/presentationml/2006/main">
  <p:tag name="TIMING" val="|0.9|5.3|5.1"/>
</p:tagLst>
</file>

<file path=ppt/tags/tag8.xml><?xml version="1.0" encoding="utf-8"?>
<p:tagLst xmlns:a="http://schemas.openxmlformats.org/drawingml/2006/main" xmlns:r="http://schemas.openxmlformats.org/officeDocument/2006/relationships" xmlns:p="http://schemas.openxmlformats.org/presentationml/2006/main">
  <p:tag name="TIMING" val="|1|4.8"/>
</p:tagLst>
</file>

<file path=ppt/tags/tag9.xml><?xml version="1.0" encoding="utf-8"?>
<p:tagLst xmlns:a="http://schemas.openxmlformats.org/drawingml/2006/main" xmlns:r="http://schemas.openxmlformats.org/officeDocument/2006/relationships" xmlns:p="http://schemas.openxmlformats.org/presentationml/2006/main">
  <p:tag name="TIMING" val="|0.9|6.1"/>
</p:tagLst>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1809</TotalTime>
  <Words>1827</Words>
  <Application>Microsoft Office PowerPoint</Application>
  <PresentationFormat>Экран (4:3)</PresentationFormat>
  <Paragraphs>90</Paragraphs>
  <Slides>23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Горизонт</vt:lpstr>
      <vt:lpstr>  AZƏRBAYCAN TARİXİ  BƏDİİ ƏDƏBİYYATDA</vt:lpstr>
      <vt:lpstr>Презентация PowerPoint</vt:lpstr>
      <vt:lpstr>Презентация PowerPoint</vt:lpstr>
      <vt:lpstr>Презентация PowerPoint</vt:lpstr>
      <vt:lpstr>Презентация PowerPoint</vt:lpstr>
      <vt:lpstr>Презентация PowerPoint</vt:lpstr>
      <vt:lpstr>Hüseynbəyli E. Şah Abbas : roman-xronika. – B.: Adiloğlu, 2008. – 368 s.</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Rüstəmxanlı S. Göy tanrı : Oğuz xan boyunu söylər : roman. – B.: Qanun, 2005. – 416 s.</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TARİX – BƏDİİ ƏDƏBİYYATDA</dc:title>
  <dc:creator>user</dc:creator>
  <cp:lastModifiedBy>hp_pc</cp:lastModifiedBy>
  <cp:revision>149</cp:revision>
  <dcterms:created xsi:type="dcterms:W3CDTF">2013-01-23T13:13:52Z</dcterms:created>
  <dcterms:modified xsi:type="dcterms:W3CDTF">2016-09-17T09:26:46Z</dcterms:modified>
</cp:coreProperties>
</file>