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3" r:id="rId3"/>
    <p:sldId id="285" r:id="rId4"/>
    <p:sldId id="286" r:id="rId5"/>
    <p:sldId id="284" r:id="rId6"/>
    <p:sldId id="287" r:id="rId7"/>
    <p:sldId id="288" r:id="rId8"/>
    <p:sldId id="258" r:id="rId9"/>
    <p:sldId id="264" r:id="rId10"/>
    <p:sldId id="281" r:id="rId11"/>
    <p:sldId id="276" r:id="rId12"/>
    <p:sldId id="277" r:id="rId13"/>
    <p:sldId id="275" r:id="rId14"/>
    <p:sldId id="265" r:id="rId15"/>
    <p:sldId id="279" r:id="rId16"/>
    <p:sldId id="278" r:id="rId17"/>
    <p:sldId id="280" r:id="rId18"/>
    <p:sldId id="267" r:id="rId19"/>
    <p:sldId id="273" r:id="rId20"/>
    <p:sldId id="282" r:id="rId21"/>
  </p:sldIdLst>
  <p:sldSz cx="9144000" cy="6858000" type="screen4x3"/>
  <p:notesSz cx="6858000" cy="9144000"/>
  <p:defaultTextStyle>
    <a:defPPr>
      <a:defRPr lang="az-Latn-A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az-Latn-AZ"/>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az-Latn-AZ"/>
          </a:p>
        </p:txBody>
      </p:sp>
      <p:sp>
        <p:nvSpPr>
          <p:cNvPr id="4" name="Дата 3"/>
          <p:cNvSpPr>
            <a:spLocks noGrp="1"/>
          </p:cNvSpPr>
          <p:nvPr>
            <p:ph type="dt" sz="half" idx="10"/>
          </p:nvPr>
        </p:nvSpPr>
        <p:spPr/>
        <p:txBody>
          <a:bodyPr/>
          <a:lstStyle/>
          <a:p>
            <a:fld id="{924461F2-5947-447B-819D-2CF0D58A8101}" type="datetimeFigureOut">
              <a:rPr lang="az-Latn-AZ" smtClean="0"/>
              <a:t>13.12.2016</a:t>
            </a:fld>
            <a:endParaRPr lang="az-Latn-AZ"/>
          </a:p>
        </p:txBody>
      </p:sp>
      <p:sp>
        <p:nvSpPr>
          <p:cNvPr id="5" name="Нижний колонтитул 4"/>
          <p:cNvSpPr>
            <a:spLocks noGrp="1"/>
          </p:cNvSpPr>
          <p:nvPr>
            <p:ph type="ftr" sz="quarter" idx="11"/>
          </p:nvPr>
        </p:nvSpPr>
        <p:spPr/>
        <p:txBody>
          <a:bodyPr/>
          <a:lstStyle/>
          <a:p>
            <a:endParaRPr lang="az-Latn-AZ"/>
          </a:p>
        </p:txBody>
      </p:sp>
      <p:sp>
        <p:nvSpPr>
          <p:cNvPr id="6" name="Номер слайда 5"/>
          <p:cNvSpPr>
            <a:spLocks noGrp="1"/>
          </p:cNvSpPr>
          <p:nvPr>
            <p:ph type="sldNum" sz="quarter" idx="12"/>
          </p:nvPr>
        </p:nvSpPr>
        <p:spPr/>
        <p:txBody>
          <a:bodyPr/>
          <a:lstStyle/>
          <a:p>
            <a:fld id="{97DBF2CB-B500-4102-B4C0-24697F07BE95}" type="slidenum">
              <a:rPr lang="az-Latn-AZ" smtClean="0"/>
              <a:t>‹#›</a:t>
            </a:fld>
            <a:endParaRPr lang="az-Latn-AZ"/>
          </a:p>
        </p:txBody>
      </p:sp>
    </p:spTree>
    <p:extLst>
      <p:ext uri="{BB962C8B-B14F-4D97-AF65-F5344CB8AC3E}">
        <p14:creationId xmlns:p14="http://schemas.microsoft.com/office/powerpoint/2010/main" val="3164403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az-Latn-AZ"/>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az-Latn-AZ"/>
          </a:p>
        </p:txBody>
      </p:sp>
      <p:sp>
        <p:nvSpPr>
          <p:cNvPr id="4" name="Дата 3"/>
          <p:cNvSpPr>
            <a:spLocks noGrp="1"/>
          </p:cNvSpPr>
          <p:nvPr>
            <p:ph type="dt" sz="half" idx="10"/>
          </p:nvPr>
        </p:nvSpPr>
        <p:spPr/>
        <p:txBody>
          <a:bodyPr/>
          <a:lstStyle/>
          <a:p>
            <a:fld id="{924461F2-5947-447B-819D-2CF0D58A8101}" type="datetimeFigureOut">
              <a:rPr lang="az-Latn-AZ" smtClean="0"/>
              <a:t>13.12.2016</a:t>
            </a:fld>
            <a:endParaRPr lang="az-Latn-AZ"/>
          </a:p>
        </p:txBody>
      </p:sp>
      <p:sp>
        <p:nvSpPr>
          <p:cNvPr id="5" name="Нижний колонтитул 4"/>
          <p:cNvSpPr>
            <a:spLocks noGrp="1"/>
          </p:cNvSpPr>
          <p:nvPr>
            <p:ph type="ftr" sz="quarter" idx="11"/>
          </p:nvPr>
        </p:nvSpPr>
        <p:spPr/>
        <p:txBody>
          <a:bodyPr/>
          <a:lstStyle/>
          <a:p>
            <a:endParaRPr lang="az-Latn-AZ"/>
          </a:p>
        </p:txBody>
      </p:sp>
      <p:sp>
        <p:nvSpPr>
          <p:cNvPr id="6" name="Номер слайда 5"/>
          <p:cNvSpPr>
            <a:spLocks noGrp="1"/>
          </p:cNvSpPr>
          <p:nvPr>
            <p:ph type="sldNum" sz="quarter" idx="12"/>
          </p:nvPr>
        </p:nvSpPr>
        <p:spPr/>
        <p:txBody>
          <a:bodyPr/>
          <a:lstStyle/>
          <a:p>
            <a:fld id="{97DBF2CB-B500-4102-B4C0-24697F07BE95}" type="slidenum">
              <a:rPr lang="az-Latn-AZ" smtClean="0"/>
              <a:t>‹#›</a:t>
            </a:fld>
            <a:endParaRPr lang="az-Latn-AZ"/>
          </a:p>
        </p:txBody>
      </p:sp>
    </p:spTree>
    <p:extLst>
      <p:ext uri="{BB962C8B-B14F-4D97-AF65-F5344CB8AC3E}">
        <p14:creationId xmlns:p14="http://schemas.microsoft.com/office/powerpoint/2010/main" val="1460714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az-Latn-AZ"/>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az-Latn-AZ"/>
          </a:p>
        </p:txBody>
      </p:sp>
      <p:sp>
        <p:nvSpPr>
          <p:cNvPr id="4" name="Дата 3"/>
          <p:cNvSpPr>
            <a:spLocks noGrp="1"/>
          </p:cNvSpPr>
          <p:nvPr>
            <p:ph type="dt" sz="half" idx="10"/>
          </p:nvPr>
        </p:nvSpPr>
        <p:spPr/>
        <p:txBody>
          <a:bodyPr/>
          <a:lstStyle/>
          <a:p>
            <a:fld id="{924461F2-5947-447B-819D-2CF0D58A8101}" type="datetimeFigureOut">
              <a:rPr lang="az-Latn-AZ" smtClean="0"/>
              <a:t>13.12.2016</a:t>
            </a:fld>
            <a:endParaRPr lang="az-Latn-AZ"/>
          </a:p>
        </p:txBody>
      </p:sp>
      <p:sp>
        <p:nvSpPr>
          <p:cNvPr id="5" name="Нижний колонтитул 4"/>
          <p:cNvSpPr>
            <a:spLocks noGrp="1"/>
          </p:cNvSpPr>
          <p:nvPr>
            <p:ph type="ftr" sz="quarter" idx="11"/>
          </p:nvPr>
        </p:nvSpPr>
        <p:spPr/>
        <p:txBody>
          <a:bodyPr/>
          <a:lstStyle/>
          <a:p>
            <a:endParaRPr lang="az-Latn-AZ"/>
          </a:p>
        </p:txBody>
      </p:sp>
      <p:sp>
        <p:nvSpPr>
          <p:cNvPr id="6" name="Номер слайда 5"/>
          <p:cNvSpPr>
            <a:spLocks noGrp="1"/>
          </p:cNvSpPr>
          <p:nvPr>
            <p:ph type="sldNum" sz="quarter" idx="12"/>
          </p:nvPr>
        </p:nvSpPr>
        <p:spPr/>
        <p:txBody>
          <a:bodyPr/>
          <a:lstStyle/>
          <a:p>
            <a:fld id="{97DBF2CB-B500-4102-B4C0-24697F07BE95}" type="slidenum">
              <a:rPr lang="az-Latn-AZ" smtClean="0"/>
              <a:t>‹#›</a:t>
            </a:fld>
            <a:endParaRPr lang="az-Latn-AZ"/>
          </a:p>
        </p:txBody>
      </p:sp>
    </p:spTree>
    <p:extLst>
      <p:ext uri="{BB962C8B-B14F-4D97-AF65-F5344CB8AC3E}">
        <p14:creationId xmlns:p14="http://schemas.microsoft.com/office/powerpoint/2010/main" val="4065172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az-Latn-AZ"/>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az-Latn-AZ"/>
          </a:p>
        </p:txBody>
      </p:sp>
      <p:sp>
        <p:nvSpPr>
          <p:cNvPr id="4" name="Дата 3"/>
          <p:cNvSpPr>
            <a:spLocks noGrp="1"/>
          </p:cNvSpPr>
          <p:nvPr>
            <p:ph type="dt" sz="half" idx="10"/>
          </p:nvPr>
        </p:nvSpPr>
        <p:spPr/>
        <p:txBody>
          <a:bodyPr/>
          <a:lstStyle/>
          <a:p>
            <a:fld id="{924461F2-5947-447B-819D-2CF0D58A8101}" type="datetimeFigureOut">
              <a:rPr lang="az-Latn-AZ" smtClean="0"/>
              <a:t>13.12.2016</a:t>
            </a:fld>
            <a:endParaRPr lang="az-Latn-AZ"/>
          </a:p>
        </p:txBody>
      </p:sp>
      <p:sp>
        <p:nvSpPr>
          <p:cNvPr id="5" name="Нижний колонтитул 4"/>
          <p:cNvSpPr>
            <a:spLocks noGrp="1"/>
          </p:cNvSpPr>
          <p:nvPr>
            <p:ph type="ftr" sz="quarter" idx="11"/>
          </p:nvPr>
        </p:nvSpPr>
        <p:spPr/>
        <p:txBody>
          <a:bodyPr/>
          <a:lstStyle/>
          <a:p>
            <a:endParaRPr lang="az-Latn-AZ"/>
          </a:p>
        </p:txBody>
      </p:sp>
      <p:sp>
        <p:nvSpPr>
          <p:cNvPr id="6" name="Номер слайда 5"/>
          <p:cNvSpPr>
            <a:spLocks noGrp="1"/>
          </p:cNvSpPr>
          <p:nvPr>
            <p:ph type="sldNum" sz="quarter" idx="12"/>
          </p:nvPr>
        </p:nvSpPr>
        <p:spPr/>
        <p:txBody>
          <a:bodyPr/>
          <a:lstStyle/>
          <a:p>
            <a:fld id="{97DBF2CB-B500-4102-B4C0-24697F07BE95}" type="slidenum">
              <a:rPr lang="az-Latn-AZ" smtClean="0"/>
              <a:t>‹#›</a:t>
            </a:fld>
            <a:endParaRPr lang="az-Latn-AZ"/>
          </a:p>
        </p:txBody>
      </p:sp>
    </p:spTree>
    <p:extLst>
      <p:ext uri="{BB962C8B-B14F-4D97-AF65-F5344CB8AC3E}">
        <p14:creationId xmlns:p14="http://schemas.microsoft.com/office/powerpoint/2010/main" val="1832554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az-Latn-AZ"/>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24461F2-5947-447B-819D-2CF0D58A8101}" type="datetimeFigureOut">
              <a:rPr lang="az-Latn-AZ" smtClean="0"/>
              <a:t>13.12.2016</a:t>
            </a:fld>
            <a:endParaRPr lang="az-Latn-AZ"/>
          </a:p>
        </p:txBody>
      </p:sp>
      <p:sp>
        <p:nvSpPr>
          <p:cNvPr id="5" name="Нижний колонтитул 4"/>
          <p:cNvSpPr>
            <a:spLocks noGrp="1"/>
          </p:cNvSpPr>
          <p:nvPr>
            <p:ph type="ftr" sz="quarter" idx="11"/>
          </p:nvPr>
        </p:nvSpPr>
        <p:spPr/>
        <p:txBody>
          <a:bodyPr/>
          <a:lstStyle/>
          <a:p>
            <a:endParaRPr lang="az-Latn-AZ"/>
          </a:p>
        </p:txBody>
      </p:sp>
      <p:sp>
        <p:nvSpPr>
          <p:cNvPr id="6" name="Номер слайда 5"/>
          <p:cNvSpPr>
            <a:spLocks noGrp="1"/>
          </p:cNvSpPr>
          <p:nvPr>
            <p:ph type="sldNum" sz="quarter" idx="12"/>
          </p:nvPr>
        </p:nvSpPr>
        <p:spPr/>
        <p:txBody>
          <a:bodyPr/>
          <a:lstStyle/>
          <a:p>
            <a:fld id="{97DBF2CB-B500-4102-B4C0-24697F07BE95}" type="slidenum">
              <a:rPr lang="az-Latn-AZ" smtClean="0"/>
              <a:t>‹#›</a:t>
            </a:fld>
            <a:endParaRPr lang="az-Latn-AZ"/>
          </a:p>
        </p:txBody>
      </p:sp>
    </p:spTree>
    <p:extLst>
      <p:ext uri="{BB962C8B-B14F-4D97-AF65-F5344CB8AC3E}">
        <p14:creationId xmlns:p14="http://schemas.microsoft.com/office/powerpoint/2010/main" val="20006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az-Latn-AZ"/>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az-Latn-AZ"/>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az-Latn-AZ"/>
          </a:p>
        </p:txBody>
      </p:sp>
      <p:sp>
        <p:nvSpPr>
          <p:cNvPr id="5" name="Дата 4"/>
          <p:cNvSpPr>
            <a:spLocks noGrp="1"/>
          </p:cNvSpPr>
          <p:nvPr>
            <p:ph type="dt" sz="half" idx="10"/>
          </p:nvPr>
        </p:nvSpPr>
        <p:spPr/>
        <p:txBody>
          <a:bodyPr/>
          <a:lstStyle/>
          <a:p>
            <a:fld id="{924461F2-5947-447B-819D-2CF0D58A8101}" type="datetimeFigureOut">
              <a:rPr lang="az-Latn-AZ" smtClean="0"/>
              <a:t>13.12.2016</a:t>
            </a:fld>
            <a:endParaRPr lang="az-Latn-AZ"/>
          </a:p>
        </p:txBody>
      </p:sp>
      <p:sp>
        <p:nvSpPr>
          <p:cNvPr id="6" name="Нижний колонтитул 5"/>
          <p:cNvSpPr>
            <a:spLocks noGrp="1"/>
          </p:cNvSpPr>
          <p:nvPr>
            <p:ph type="ftr" sz="quarter" idx="11"/>
          </p:nvPr>
        </p:nvSpPr>
        <p:spPr/>
        <p:txBody>
          <a:bodyPr/>
          <a:lstStyle/>
          <a:p>
            <a:endParaRPr lang="az-Latn-AZ"/>
          </a:p>
        </p:txBody>
      </p:sp>
      <p:sp>
        <p:nvSpPr>
          <p:cNvPr id="7" name="Номер слайда 6"/>
          <p:cNvSpPr>
            <a:spLocks noGrp="1"/>
          </p:cNvSpPr>
          <p:nvPr>
            <p:ph type="sldNum" sz="quarter" idx="12"/>
          </p:nvPr>
        </p:nvSpPr>
        <p:spPr/>
        <p:txBody>
          <a:bodyPr/>
          <a:lstStyle/>
          <a:p>
            <a:fld id="{97DBF2CB-B500-4102-B4C0-24697F07BE95}" type="slidenum">
              <a:rPr lang="az-Latn-AZ" smtClean="0"/>
              <a:t>‹#›</a:t>
            </a:fld>
            <a:endParaRPr lang="az-Latn-AZ"/>
          </a:p>
        </p:txBody>
      </p:sp>
    </p:spTree>
    <p:extLst>
      <p:ext uri="{BB962C8B-B14F-4D97-AF65-F5344CB8AC3E}">
        <p14:creationId xmlns:p14="http://schemas.microsoft.com/office/powerpoint/2010/main" val="2351176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az-Latn-AZ"/>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az-Latn-AZ"/>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az-Latn-AZ"/>
          </a:p>
        </p:txBody>
      </p:sp>
      <p:sp>
        <p:nvSpPr>
          <p:cNvPr id="7" name="Дата 6"/>
          <p:cNvSpPr>
            <a:spLocks noGrp="1"/>
          </p:cNvSpPr>
          <p:nvPr>
            <p:ph type="dt" sz="half" idx="10"/>
          </p:nvPr>
        </p:nvSpPr>
        <p:spPr/>
        <p:txBody>
          <a:bodyPr/>
          <a:lstStyle/>
          <a:p>
            <a:fld id="{924461F2-5947-447B-819D-2CF0D58A8101}" type="datetimeFigureOut">
              <a:rPr lang="az-Latn-AZ" smtClean="0"/>
              <a:t>13.12.2016</a:t>
            </a:fld>
            <a:endParaRPr lang="az-Latn-AZ"/>
          </a:p>
        </p:txBody>
      </p:sp>
      <p:sp>
        <p:nvSpPr>
          <p:cNvPr id="8" name="Нижний колонтитул 7"/>
          <p:cNvSpPr>
            <a:spLocks noGrp="1"/>
          </p:cNvSpPr>
          <p:nvPr>
            <p:ph type="ftr" sz="quarter" idx="11"/>
          </p:nvPr>
        </p:nvSpPr>
        <p:spPr/>
        <p:txBody>
          <a:bodyPr/>
          <a:lstStyle/>
          <a:p>
            <a:endParaRPr lang="az-Latn-AZ"/>
          </a:p>
        </p:txBody>
      </p:sp>
      <p:sp>
        <p:nvSpPr>
          <p:cNvPr id="9" name="Номер слайда 8"/>
          <p:cNvSpPr>
            <a:spLocks noGrp="1"/>
          </p:cNvSpPr>
          <p:nvPr>
            <p:ph type="sldNum" sz="quarter" idx="12"/>
          </p:nvPr>
        </p:nvSpPr>
        <p:spPr/>
        <p:txBody>
          <a:bodyPr/>
          <a:lstStyle/>
          <a:p>
            <a:fld id="{97DBF2CB-B500-4102-B4C0-24697F07BE95}" type="slidenum">
              <a:rPr lang="az-Latn-AZ" smtClean="0"/>
              <a:t>‹#›</a:t>
            </a:fld>
            <a:endParaRPr lang="az-Latn-AZ"/>
          </a:p>
        </p:txBody>
      </p:sp>
    </p:spTree>
    <p:extLst>
      <p:ext uri="{BB962C8B-B14F-4D97-AF65-F5344CB8AC3E}">
        <p14:creationId xmlns:p14="http://schemas.microsoft.com/office/powerpoint/2010/main" val="313161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az-Latn-AZ"/>
          </a:p>
        </p:txBody>
      </p:sp>
      <p:sp>
        <p:nvSpPr>
          <p:cNvPr id="3" name="Дата 2"/>
          <p:cNvSpPr>
            <a:spLocks noGrp="1"/>
          </p:cNvSpPr>
          <p:nvPr>
            <p:ph type="dt" sz="half" idx="10"/>
          </p:nvPr>
        </p:nvSpPr>
        <p:spPr/>
        <p:txBody>
          <a:bodyPr/>
          <a:lstStyle/>
          <a:p>
            <a:fld id="{924461F2-5947-447B-819D-2CF0D58A8101}" type="datetimeFigureOut">
              <a:rPr lang="az-Latn-AZ" smtClean="0"/>
              <a:t>13.12.2016</a:t>
            </a:fld>
            <a:endParaRPr lang="az-Latn-AZ"/>
          </a:p>
        </p:txBody>
      </p:sp>
      <p:sp>
        <p:nvSpPr>
          <p:cNvPr id="4" name="Нижний колонтитул 3"/>
          <p:cNvSpPr>
            <a:spLocks noGrp="1"/>
          </p:cNvSpPr>
          <p:nvPr>
            <p:ph type="ftr" sz="quarter" idx="11"/>
          </p:nvPr>
        </p:nvSpPr>
        <p:spPr/>
        <p:txBody>
          <a:bodyPr/>
          <a:lstStyle/>
          <a:p>
            <a:endParaRPr lang="az-Latn-AZ"/>
          </a:p>
        </p:txBody>
      </p:sp>
      <p:sp>
        <p:nvSpPr>
          <p:cNvPr id="5" name="Номер слайда 4"/>
          <p:cNvSpPr>
            <a:spLocks noGrp="1"/>
          </p:cNvSpPr>
          <p:nvPr>
            <p:ph type="sldNum" sz="quarter" idx="12"/>
          </p:nvPr>
        </p:nvSpPr>
        <p:spPr/>
        <p:txBody>
          <a:bodyPr/>
          <a:lstStyle/>
          <a:p>
            <a:fld id="{97DBF2CB-B500-4102-B4C0-24697F07BE95}" type="slidenum">
              <a:rPr lang="az-Latn-AZ" smtClean="0"/>
              <a:t>‹#›</a:t>
            </a:fld>
            <a:endParaRPr lang="az-Latn-AZ"/>
          </a:p>
        </p:txBody>
      </p:sp>
    </p:spTree>
    <p:extLst>
      <p:ext uri="{BB962C8B-B14F-4D97-AF65-F5344CB8AC3E}">
        <p14:creationId xmlns:p14="http://schemas.microsoft.com/office/powerpoint/2010/main" val="994146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24461F2-5947-447B-819D-2CF0D58A8101}" type="datetimeFigureOut">
              <a:rPr lang="az-Latn-AZ" smtClean="0"/>
              <a:t>13.12.2016</a:t>
            </a:fld>
            <a:endParaRPr lang="az-Latn-AZ"/>
          </a:p>
        </p:txBody>
      </p:sp>
      <p:sp>
        <p:nvSpPr>
          <p:cNvPr id="3" name="Нижний колонтитул 2"/>
          <p:cNvSpPr>
            <a:spLocks noGrp="1"/>
          </p:cNvSpPr>
          <p:nvPr>
            <p:ph type="ftr" sz="quarter" idx="11"/>
          </p:nvPr>
        </p:nvSpPr>
        <p:spPr/>
        <p:txBody>
          <a:bodyPr/>
          <a:lstStyle/>
          <a:p>
            <a:endParaRPr lang="az-Latn-AZ"/>
          </a:p>
        </p:txBody>
      </p:sp>
      <p:sp>
        <p:nvSpPr>
          <p:cNvPr id="4" name="Номер слайда 3"/>
          <p:cNvSpPr>
            <a:spLocks noGrp="1"/>
          </p:cNvSpPr>
          <p:nvPr>
            <p:ph type="sldNum" sz="quarter" idx="12"/>
          </p:nvPr>
        </p:nvSpPr>
        <p:spPr/>
        <p:txBody>
          <a:bodyPr/>
          <a:lstStyle/>
          <a:p>
            <a:fld id="{97DBF2CB-B500-4102-B4C0-24697F07BE95}" type="slidenum">
              <a:rPr lang="az-Latn-AZ" smtClean="0"/>
              <a:t>‹#›</a:t>
            </a:fld>
            <a:endParaRPr lang="az-Latn-AZ"/>
          </a:p>
        </p:txBody>
      </p:sp>
    </p:spTree>
    <p:extLst>
      <p:ext uri="{BB962C8B-B14F-4D97-AF65-F5344CB8AC3E}">
        <p14:creationId xmlns:p14="http://schemas.microsoft.com/office/powerpoint/2010/main" val="897453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az-Latn-AZ"/>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az-Latn-AZ"/>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24461F2-5947-447B-819D-2CF0D58A8101}" type="datetimeFigureOut">
              <a:rPr lang="az-Latn-AZ" smtClean="0"/>
              <a:t>13.12.2016</a:t>
            </a:fld>
            <a:endParaRPr lang="az-Latn-AZ"/>
          </a:p>
        </p:txBody>
      </p:sp>
      <p:sp>
        <p:nvSpPr>
          <p:cNvPr id="6" name="Нижний колонтитул 5"/>
          <p:cNvSpPr>
            <a:spLocks noGrp="1"/>
          </p:cNvSpPr>
          <p:nvPr>
            <p:ph type="ftr" sz="quarter" idx="11"/>
          </p:nvPr>
        </p:nvSpPr>
        <p:spPr/>
        <p:txBody>
          <a:bodyPr/>
          <a:lstStyle/>
          <a:p>
            <a:endParaRPr lang="az-Latn-AZ"/>
          </a:p>
        </p:txBody>
      </p:sp>
      <p:sp>
        <p:nvSpPr>
          <p:cNvPr id="7" name="Номер слайда 6"/>
          <p:cNvSpPr>
            <a:spLocks noGrp="1"/>
          </p:cNvSpPr>
          <p:nvPr>
            <p:ph type="sldNum" sz="quarter" idx="12"/>
          </p:nvPr>
        </p:nvSpPr>
        <p:spPr/>
        <p:txBody>
          <a:bodyPr/>
          <a:lstStyle/>
          <a:p>
            <a:fld id="{97DBF2CB-B500-4102-B4C0-24697F07BE95}" type="slidenum">
              <a:rPr lang="az-Latn-AZ" smtClean="0"/>
              <a:t>‹#›</a:t>
            </a:fld>
            <a:endParaRPr lang="az-Latn-AZ"/>
          </a:p>
        </p:txBody>
      </p:sp>
    </p:spTree>
    <p:extLst>
      <p:ext uri="{BB962C8B-B14F-4D97-AF65-F5344CB8AC3E}">
        <p14:creationId xmlns:p14="http://schemas.microsoft.com/office/powerpoint/2010/main" val="1470553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az-Latn-AZ"/>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z-Latn-AZ"/>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24461F2-5947-447B-819D-2CF0D58A8101}" type="datetimeFigureOut">
              <a:rPr lang="az-Latn-AZ" smtClean="0"/>
              <a:t>13.12.2016</a:t>
            </a:fld>
            <a:endParaRPr lang="az-Latn-AZ"/>
          </a:p>
        </p:txBody>
      </p:sp>
      <p:sp>
        <p:nvSpPr>
          <p:cNvPr id="6" name="Нижний колонтитул 5"/>
          <p:cNvSpPr>
            <a:spLocks noGrp="1"/>
          </p:cNvSpPr>
          <p:nvPr>
            <p:ph type="ftr" sz="quarter" idx="11"/>
          </p:nvPr>
        </p:nvSpPr>
        <p:spPr/>
        <p:txBody>
          <a:bodyPr/>
          <a:lstStyle/>
          <a:p>
            <a:endParaRPr lang="az-Latn-AZ"/>
          </a:p>
        </p:txBody>
      </p:sp>
      <p:sp>
        <p:nvSpPr>
          <p:cNvPr id="7" name="Номер слайда 6"/>
          <p:cNvSpPr>
            <a:spLocks noGrp="1"/>
          </p:cNvSpPr>
          <p:nvPr>
            <p:ph type="sldNum" sz="quarter" idx="12"/>
          </p:nvPr>
        </p:nvSpPr>
        <p:spPr/>
        <p:txBody>
          <a:bodyPr/>
          <a:lstStyle/>
          <a:p>
            <a:fld id="{97DBF2CB-B500-4102-B4C0-24697F07BE95}" type="slidenum">
              <a:rPr lang="az-Latn-AZ" smtClean="0"/>
              <a:t>‹#›</a:t>
            </a:fld>
            <a:endParaRPr lang="az-Latn-AZ"/>
          </a:p>
        </p:txBody>
      </p:sp>
    </p:spTree>
    <p:extLst>
      <p:ext uri="{BB962C8B-B14F-4D97-AF65-F5344CB8AC3E}">
        <p14:creationId xmlns:p14="http://schemas.microsoft.com/office/powerpoint/2010/main" val="3838711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laid">
          <a:fgClr>
            <a:schemeClr val="bg2"/>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az-Latn-AZ"/>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az-Latn-AZ"/>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4461F2-5947-447B-819D-2CF0D58A8101}" type="datetimeFigureOut">
              <a:rPr lang="az-Latn-AZ" smtClean="0"/>
              <a:t>13.12.2016</a:t>
            </a:fld>
            <a:endParaRPr lang="az-Latn-AZ"/>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z-Latn-AZ"/>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DBF2CB-B500-4102-B4C0-24697F07BE95}" type="slidenum">
              <a:rPr lang="az-Latn-AZ" smtClean="0"/>
              <a:t>‹#›</a:t>
            </a:fld>
            <a:endParaRPr lang="az-Latn-AZ"/>
          </a:p>
        </p:txBody>
      </p:sp>
    </p:spTree>
    <p:extLst>
      <p:ext uri="{BB962C8B-B14F-4D97-AF65-F5344CB8AC3E}">
        <p14:creationId xmlns:p14="http://schemas.microsoft.com/office/powerpoint/2010/main" val="572933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z-Latn-A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7" Type="http://schemas.openxmlformats.org/officeDocument/2006/relationships/image" Target="../media/image1.png"/><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slideLayout" Target="../slideLayouts/slideLayout1.xml"/><Relationship Id="rId5" Type="http://schemas.openxmlformats.org/officeDocument/2006/relationships/audio" Target="../media/media2.wav"/><Relationship Id="rId4" Type="http://schemas.microsoft.com/office/2007/relationships/media" Target="../media/media2.wav"/></Relationships>
</file>

<file path=ppt/slides/_rels/slide10.xml.rels><?xml version="1.0" encoding="UTF-8" standalone="yes"?>
<Relationships xmlns="http://schemas.openxmlformats.org/package/2006/relationships"><Relationship Id="rId3" Type="http://schemas.openxmlformats.org/officeDocument/2006/relationships/audio" Target="../media/media10.wav"/><Relationship Id="rId2" Type="http://schemas.microsoft.com/office/2007/relationships/media" Target="../media/media10.wav"/><Relationship Id="rId1" Type="http://schemas.openxmlformats.org/officeDocument/2006/relationships/tags" Target="../tags/tag10.xml"/><Relationship Id="rId5" Type="http://schemas.openxmlformats.org/officeDocument/2006/relationships/image" Target="../media/image1.png"/><Relationship Id="rId4"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audio" Target="../media/media11.wav"/><Relationship Id="rId2" Type="http://schemas.microsoft.com/office/2007/relationships/media" Target="../media/media11.wav"/><Relationship Id="rId1" Type="http://schemas.openxmlformats.org/officeDocument/2006/relationships/tags" Target="../tags/tag11.xml"/><Relationship Id="rId6" Type="http://schemas.openxmlformats.org/officeDocument/2006/relationships/image" Target="../media/image1.png"/><Relationship Id="rId5" Type="http://schemas.openxmlformats.org/officeDocument/2006/relationships/image" Target="../media/image9.jpeg"/><Relationship Id="rId4"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audio" Target="../media/media12.wav"/><Relationship Id="rId2" Type="http://schemas.microsoft.com/office/2007/relationships/media" Target="../media/media12.wav"/><Relationship Id="rId1" Type="http://schemas.openxmlformats.org/officeDocument/2006/relationships/tags" Target="../tags/tag12.xml"/><Relationship Id="rId6" Type="http://schemas.openxmlformats.org/officeDocument/2006/relationships/image" Target="../media/image1.png"/><Relationship Id="rId5" Type="http://schemas.openxmlformats.org/officeDocument/2006/relationships/image" Target="../media/image10.jpg"/><Relationship Id="rId4"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audio" Target="../media/media13.wav"/><Relationship Id="rId2" Type="http://schemas.microsoft.com/office/2007/relationships/media" Target="../media/media13.wav"/><Relationship Id="rId1" Type="http://schemas.openxmlformats.org/officeDocument/2006/relationships/tags" Target="../tags/tag13.xml"/><Relationship Id="rId6" Type="http://schemas.openxmlformats.org/officeDocument/2006/relationships/image" Target="../media/image1.png"/><Relationship Id="rId5" Type="http://schemas.openxmlformats.org/officeDocument/2006/relationships/image" Target="../media/image11.jpeg"/><Relationship Id="rId4"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audio" Target="../media/media14.wav"/><Relationship Id="rId2" Type="http://schemas.microsoft.com/office/2007/relationships/media" Target="../media/media14.wav"/><Relationship Id="rId1" Type="http://schemas.openxmlformats.org/officeDocument/2006/relationships/tags" Target="../tags/tag14.xml"/><Relationship Id="rId6" Type="http://schemas.openxmlformats.org/officeDocument/2006/relationships/image" Target="../media/image1.png"/><Relationship Id="rId5" Type="http://schemas.openxmlformats.org/officeDocument/2006/relationships/image" Target="../media/image12.jpeg"/><Relationship Id="rId4"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audio" Target="../media/media15.wav"/><Relationship Id="rId2" Type="http://schemas.microsoft.com/office/2007/relationships/media" Target="../media/media15.wav"/><Relationship Id="rId1" Type="http://schemas.openxmlformats.org/officeDocument/2006/relationships/tags" Target="../tags/tag15.xml"/><Relationship Id="rId6" Type="http://schemas.openxmlformats.org/officeDocument/2006/relationships/image" Target="../media/image1.png"/><Relationship Id="rId5" Type="http://schemas.openxmlformats.org/officeDocument/2006/relationships/image" Target="../media/image13.jpg"/><Relationship Id="rId4"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audio" Target="../media/media16.wav"/><Relationship Id="rId2" Type="http://schemas.microsoft.com/office/2007/relationships/media" Target="../media/media16.wav"/><Relationship Id="rId1" Type="http://schemas.openxmlformats.org/officeDocument/2006/relationships/tags" Target="../tags/tag16.xml"/><Relationship Id="rId6" Type="http://schemas.openxmlformats.org/officeDocument/2006/relationships/image" Target="../media/image1.png"/><Relationship Id="rId5" Type="http://schemas.openxmlformats.org/officeDocument/2006/relationships/image" Target="../media/image14.jpeg"/><Relationship Id="rId4"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audio" Target="../media/media17.wav"/><Relationship Id="rId2" Type="http://schemas.microsoft.com/office/2007/relationships/media" Target="../media/media17.wav"/><Relationship Id="rId1" Type="http://schemas.openxmlformats.org/officeDocument/2006/relationships/tags" Target="../tags/tag17.xml"/><Relationship Id="rId6" Type="http://schemas.openxmlformats.org/officeDocument/2006/relationships/image" Target="../media/image1.png"/><Relationship Id="rId5" Type="http://schemas.openxmlformats.org/officeDocument/2006/relationships/image" Target="../media/image15.png"/><Relationship Id="rId4"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audio" Target="../media/media18.wav"/><Relationship Id="rId2" Type="http://schemas.microsoft.com/office/2007/relationships/media" Target="../media/media18.wav"/><Relationship Id="rId1" Type="http://schemas.openxmlformats.org/officeDocument/2006/relationships/tags" Target="../tags/tag18.xml"/><Relationship Id="rId6" Type="http://schemas.openxmlformats.org/officeDocument/2006/relationships/image" Target="../media/image1.png"/><Relationship Id="rId5" Type="http://schemas.openxmlformats.org/officeDocument/2006/relationships/image" Target="../media/image16.png"/><Relationship Id="rId4"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audio" Target="../media/media19.wav"/><Relationship Id="rId2" Type="http://schemas.microsoft.com/office/2007/relationships/media" Target="../media/media19.wav"/><Relationship Id="rId1" Type="http://schemas.openxmlformats.org/officeDocument/2006/relationships/tags" Target="../tags/tag19.xml"/><Relationship Id="rId6" Type="http://schemas.openxmlformats.org/officeDocument/2006/relationships/image" Target="../media/image1.png"/><Relationship Id="rId5" Type="http://schemas.openxmlformats.org/officeDocument/2006/relationships/image" Target="../media/image17.jpeg"/><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audio" Target="../media/media3.wav"/><Relationship Id="rId2" Type="http://schemas.microsoft.com/office/2007/relationships/media" Target="../media/media3.wav"/><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image" Target="../media/image2.jpeg"/><Relationship Id="rId4"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audio" Target="../media/media20.wav"/><Relationship Id="rId2" Type="http://schemas.microsoft.com/office/2007/relationships/media" Target="../media/media20.wav"/><Relationship Id="rId1" Type="http://schemas.openxmlformats.org/officeDocument/2006/relationships/tags" Target="../tags/tag20.xml"/><Relationship Id="rId5" Type="http://schemas.openxmlformats.org/officeDocument/2006/relationships/image" Target="../media/image1.png"/><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audio" Target="../media/media4.wav"/><Relationship Id="rId2" Type="http://schemas.microsoft.com/office/2007/relationships/media" Target="../media/media4.wav"/><Relationship Id="rId1" Type="http://schemas.openxmlformats.org/officeDocument/2006/relationships/tags" Target="../tags/tag3.xml"/><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audio" Target="../media/media5.wav"/><Relationship Id="rId2" Type="http://schemas.microsoft.com/office/2007/relationships/media" Target="../media/media5.wav"/><Relationship Id="rId1" Type="http://schemas.openxmlformats.org/officeDocument/2006/relationships/tags" Target="../tags/tag4.xml"/><Relationship Id="rId6" Type="http://schemas.openxmlformats.org/officeDocument/2006/relationships/image" Target="../media/image1.png"/><Relationship Id="rId5" Type="http://schemas.openxmlformats.org/officeDocument/2006/relationships/image" Target="../media/image4.jpeg"/><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audio" Target="../media/media6.wav"/><Relationship Id="rId2" Type="http://schemas.microsoft.com/office/2007/relationships/media" Target="../media/media6.wav"/><Relationship Id="rId1" Type="http://schemas.openxmlformats.org/officeDocument/2006/relationships/tags" Target="../tags/tag5.xml"/><Relationship Id="rId6" Type="http://schemas.openxmlformats.org/officeDocument/2006/relationships/image" Target="../media/image1.png"/><Relationship Id="rId5" Type="http://schemas.openxmlformats.org/officeDocument/2006/relationships/image" Target="../media/image5.jpeg"/><Relationship Id="rId4"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audio" Target="../media/media7.wav"/><Relationship Id="rId2" Type="http://schemas.microsoft.com/office/2007/relationships/media" Target="../media/media7.wav"/><Relationship Id="rId1" Type="http://schemas.openxmlformats.org/officeDocument/2006/relationships/tags" Target="../tags/tag6.xml"/><Relationship Id="rId6" Type="http://schemas.openxmlformats.org/officeDocument/2006/relationships/image" Target="../media/image1.png"/><Relationship Id="rId5" Type="http://schemas.openxmlformats.org/officeDocument/2006/relationships/image" Target="../media/image6.jpeg"/><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audio" Target="../media/media7.wav"/><Relationship Id="rId2" Type="http://schemas.microsoft.com/office/2007/relationships/media" Target="../media/media7.wav"/><Relationship Id="rId1" Type="http://schemas.openxmlformats.org/officeDocument/2006/relationships/tags" Target="../tags/tag7.xml"/><Relationship Id="rId6" Type="http://schemas.openxmlformats.org/officeDocument/2006/relationships/image" Target="../media/image1.png"/><Relationship Id="rId5" Type="http://schemas.openxmlformats.org/officeDocument/2006/relationships/image" Target="../media/image7.jpeg"/><Relationship Id="rId4"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audio" Target="../media/media8.wav"/><Relationship Id="rId2" Type="http://schemas.microsoft.com/office/2007/relationships/media" Target="../media/media8.wav"/><Relationship Id="rId1" Type="http://schemas.openxmlformats.org/officeDocument/2006/relationships/tags" Target="../tags/tag8.xml"/><Relationship Id="rId6" Type="http://schemas.openxmlformats.org/officeDocument/2006/relationships/image" Target="../media/image1.png"/><Relationship Id="rId5" Type="http://schemas.openxmlformats.org/officeDocument/2006/relationships/image" Target="../media/image8.jpeg"/><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audio" Target="../media/media9.wav"/><Relationship Id="rId2" Type="http://schemas.microsoft.com/office/2007/relationships/media" Target="../media/media9.wav"/><Relationship Id="rId1" Type="http://schemas.openxmlformats.org/officeDocument/2006/relationships/tags" Target="../tags/tag9.xml"/><Relationship Id="rId5" Type="http://schemas.openxmlformats.org/officeDocument/2006/relationships/image" Target="../media/image1.png"/><Relationship Id="rId4"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az-Latn-AZ"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DÜZ YOL İSTƏYİRSƏNSƏ...</a:t>
            </a:r>
            <a:endParaRPr lang="az-Latn-AZ"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Подзаголовок 3"/>
          <p:cNvSpPr>
            <a:spLocks noGrp="1"/>
          </p:cNvSpPr>
          <p:nvPr>
            <p:ph type="subTitle" idx="1"/>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az-Latn-AZ" sz="24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MƏKTƏBLİLƏRƏ  ƏXLAQ  DƏRSLƏRİ</a:t>
            </a:r>
          </a:p>
          <a:p>
            <a:r>
              <a:rPr lang="az-Latn-AZ" sz="1800"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(kiçik </a:t>
            </a:r>
            <a:r>
              <a:rPr lang="en-US" sz="1800" i="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az-Latn-AZ" sz="1800" i="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və </a:t>
            </a:r>
            <a:r>
              <a:rPr lang="az-Latn-AZ" sz="1800"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böyük yaşlı şagirdlər üçün nəzərdə tutulub)</a:t>
            </a:r>
            <a:endParaRPr lang="az-Latn-AZ" sz="1800"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3" name="Emin_Sabitoglu_-_Ad_gunu_filminin_fon_musiqisi_(MP3.GET.AZ).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16416" y="6093296"/>
            <a:ext cx="609600" cy="609600"/>
          </a:xfrm>
          <a:prstGeom prst="rect">
            <a:avLst/>
          </a:prstGeom>
        </p:spPr>
      </p:pic>
      <p:pic>
        <p:nvPicPr>
          <p:cNvPr id="5" name="Звук 4">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7"/>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3888790314"/>
      </p:ext>
    </p:extLst>
  </p:cSld>
  <p:clrMapOvr>
    <a:masterClrMapping/>
  </p:clrMapOvr>
  <mc:AlternateContent xmlns:mc="http://schemas.openxmlformats.org/markup-compatibility/2006" xmlns:p14="http://schemas.microsoft.com/office/powerpoint/2010/main">
    <mc:Choice Requires="p14">
      <p:transition spd="slow" p14:dur="2000" advTm="15068"/>
    </mc:Choice>
    <mc:Fallback xmlns="">
      <p:transition spd="slow" advTm="150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par>
                                <p:cTn id="7" presetID="1" presetClass="mediacall" presetSubtype="0" fill="hold" nodeType="withEffect">
                                  <p:stCondLst>
                                    <p:cond delay="0"/>
                                  </p:stCondLst>
                                  <p:childTnLst>
                                    <p:cmd type="call" cmd="playFrom(0.0)">
                                      <p:cBhvr>
                                        <p:cTn id="8" dur="1" fill="hold"/>
                                        <p:tgtEl>
                                          <p:spTgt spid="5"/>
                                        </p:tgtEl>
                                      </p:cBhvr>
                                    </p:cmd>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2000"/>
                                        <p:tgtEl>
                                          <p:spTgt spid="4">
                                            <p:txEl>
                                              <p:pRg st="0" end="0"/>
                                            </p:txEl>
                                          </p:spTgt>
                                        </p:tgtEl>
                                      </p:cBhvr>
                                    </p:animEffect>
                                    <p:anim calcmode="lin" valueType="num">
                                      <p:cBhvr>
                                        <p:cTn id="21"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22"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wipe(down)">
                                      <p:cBhvr>
                                        <p:cTn id="27" dur="580">
                                          <p:stCondLst>
                                            <p:cond delay="0"/>
                                          </p:stCondLst>
                                        </p:cTn>
                                        <p:tgtEl>
                                          <p:spTgt spid="4">
                                            <p:txEl>
                                              <p:pRg st="1" end="1"/>
                                            </p:txEl>
                                          </p:spTgt>
                                        </p:tgtEl>
                                      </p:cBhvr>
                                    </p:animEffect>
                                    <p:anim calcmode="lin" valueType="num">
                                      <p:cBhvr>
                                        <p:cTn id="28"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33" dur="26">
                                          <p:stCondLst>
                                            <p:cond delay="650"/>
                                          </p:stCondLst>
                                        </p:cTn>
                                        <p:tgtEl>
                                          <p:spTgt spid="4">
                                            <p:txEl>
                                              <p:pRg st="1" end="1"/>
                                            </p:txEl>
                                          </p:spTgt>
                                        </p:tgtEl>
                                      </p:cBhvr>
                                      <p:to x="100000" y="60000"/>
                                    </p:animScale>
                                    <p:animScale>
                                      <p:cBhvr>
                                        <p:cTn id="34" dur="166" decel="50000">
                                          <p:stCondLst>
                                            <p:cond delay="676"/>
                                          </p:stCondLst>
                                        </p:cTn>
                                        <p:tgtEl>
                                          <p:spTgt spid="4">
                                            <p:txEl>
                                              <p:pRg st="1" end="1"/>
                                            </p:txEl>
                                          </p:spTgt>
                                        </p:tgtEl>
                                      </p:cBhvr>
                                      <p:to x="100000" y="100000"/>
                                    </p:animScale>
                                    <p:animScale>
                                      <p:cBhvr>
                                        <p:cTn id="35" dur="26">
                                          <p:stCondLst>
                                            <p:cond delay="1312"/>
                                          </p:stCondLst>
                                        </p:cTn>
                                        <p:tgtEl>
                                          <p:spTgt spid="4">
                                            <p:txEl>
                                              <p:pRg st="1" end="1"/>
                                            </p:txEl>
                                          </p:spTgt>
                                        </p:tgtEl>
                                      </p:cBhvr>
                                      <p:to x="100000" y="80000"/>
                                    </p:animScale>
                                    <p:animScale>
                                      <p:cBhvr>
                                        <p:cTn id="36" dur="166" decel="50000">
                                          <p:stCondLst>
                                            <p:cond delay="1338"/>
                                          </p:stCondLst>
                                        </p:cTn>
                                        <p:tgtEl>
                                          <p:spTgt spid="4">
                                            <p:txEl>
                                              <p:pRg st="1" end="1"/>
                                            </p:txEl>
                                          </p:spTgt>
                                        </p:tgtEl>
                                      </p:cBhvr>
                                      <p:to x="100000" y="100000"/>
                                    </p:animScale>
                                    <p:animScale>
                                      <p:cBhvr>
                                        <p:cTn id="37" dur="26">
                                          <p:stCondLst>
                                            <p:cond delay="1642"/>
                                          </p:stCondLst>
                                        </p:cTn>
                                        <p:tgtEl>
                                          <p:spTgt spid="4">
                                            <p:txEl>
                                              <p:pRg st="1" end="1"/>
                                            </p:txEl>
                                          </p:spTgt>
                                        </p:tgtEl>
                                      </p:cBhvr>
                                      <p:to x="100000" y="90000"/>
                                    </p:animScale>
                                    <p:animScale>
                                      <p:cBhvr>
                                        <p:cTn id="38" dur="166" decel="50000">
                                          <p:stCondLst>
                                            <p:cond delay="1668"/>
                                          </p:stCondLst>
                                        </p:cTn>
                                        <p:tgtEl>
                                          <p:spTgt spid="4">
                                            <p:txEl>
                                              <p:pRg st="1" end="1"/>
                                            </p:txEl>
                                          </p:spTgt>
                                        </p:tgtEl>
                                      </p:cBhvr>
                                      <p:to x="100000" y="100000"/>
                                    </p:animScale>
                                    <p:animScale>
                                      <p:cBhvr>
                                        <p:cTn id="39" dur="26">
                                          <p:stCondLst>
                                            <p:cond delay="1808"/>
                                          </p:stCondLst>
                                        </p:cTn>
                                        <p:tgtEl>
                                          <p:spTgt spid="4">
                                            <p:txEl>
                                              <p:pRg st="1" end="1"/>
                                            </p:txEl>
                                          </p:spTgt>
                                        </p:tgtEl>
                                      </p:cBhvr>
                                      <p:to x="100000" y="95000"/>
                                    </p:animScale>
                                    <p:animScale>
                                      <p:cBhvr>
                                        <p:cTn id="40" dur="166" decel="50000">
                                          <p:stCondLst>
                                            <p:cond delay="1834"/>
                                          </p:stCondLst>
                                        </p:cTn>
                                        <p:tgtEl>
                                          <p:spTgt spid="4">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20">
                <p:cTn id="41" repeatCount="indefinite" fill="hold" display="0">
                  <p:stCondLst>
                    <p:cond delay="indefinite"/>
                  </p:stCondLst>
                  <p:endCondLst>
                    <p:cond evt="onStopAudio" delay="0">
                      <p:tgtEl>
                        <p:sldTgt/>
                      </p:tgtEl>
                    </p:cond>
                  </p:endCondLst>
                </p:cTn>
                <p:tgtEl>
                  <p:spTgt spid="3"/>
                </p:tgtEl>
              </p:cMediaNode>
            </p:audio>
            <p:audio isNarration="1">
              <p:cMediaNode vol="80000" numSld="20" showWhenStopped="0">
                <p:cTn id="42" fill="hold" display="0">
                  <p:stCondLst>
                    <p:cond delay="indefinite"/>
                  </p:stCondLst>
                  <p:endCondLst>
                    <p:cond evt="onStopAudio" delay="0">
                      <p:tgtEl>
                        <p:sldTgt/>
                      </p:tgtEl>
                    </p:cond>
                  </p:endCondLst>
                </p:cTn>
                <p:tgtEl>
                  <p:spTgt spid="5"/>
                </p:tgtEl>
              </p:cMediaNode>
            </p:audio>
          </p:childTnLst>
        </p:cTn>
      </p:par>
    </p:tnLst>
    <p:bldLst>
      <p:bldP spid="2" grpId="0"/>
    </p:bldLst>
  </p:timing>
  <p:extLst mod="1">
    <p:ext uri="{E180D4A7-C9FB-4DFB-919C-405C955672EB}">
      <p14:showEvtLst xmlns:p14="http://schemas.microsoft.com/office/powerpoint/2010/main">
        <p14:playEvt time="12208" objId="3"/>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1412776"/>
            <a:ext cx="5941025" cy="3046988"/>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az-Latn-AZ" sz="32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Düz yol istəyirsən ədalətli ol. </a:t>
            </a:r>
          </a:p>
          <a:p>
            <a:r>
              <a:rPr lang="az-Latn-AZ" sz="32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Xalqına, elinə sədaqətli ol. </a:t>
            </a:r>
          </a:p>
          <a:p>
            <a:r>
              <a:rPr lang="az-Latn-AZ" sz="32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İnsanı yaşadan budur doğrusu, </a:t>
            </a:r>
            <a:r>
              <a:rPr lang="az-Latn-AZ" sz="32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Yaxşılıq </a:t>
            </a:r>
            <a:r>
              <a:rPr lang="az-Latn-AZ" sz="32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ümidi, pislik qorxusu. </a:t>
            </a:r>
            <a:endParaRPr lang="az-Latn-AZ" sz="32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a:p>
            <a:endParaRPr lang="az-Latn-AZ" sz="32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a:p>
            <a:pPr algn="r"/>
            <a:r>
              <a:rPr lang="az-Latn-AZ" sz="32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Sədi </a:t>
            </a:r>
            <a:r>
              <a:rPr lang="az-Latn-AZ" sz="32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Şirazi</a:t>
            </a:r>
          </a:p>
        </p:txBody>
      </p:sp>
      <p:pic>
        <p:nvPicPr>
          <p:cNvPr id="3" name="Звук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1603565649"/>
      </p:ext>
    </p:extLst>
  </p:cSld>
  <p:clrMapOvr>
    <a:masterClrMapping/>
  </p:clrMapOvr>
  <mc:AlternateContent xmlns:mc="http://schemas.openxmlformats.org/markup-compatibility/2006" xmlns:p14="http://schemas.microsoft.com/office/powerpoint/2010/main">
    <mc:Choice Requires="p14">
      <p:transition spd="slow" p14:dur="2000" advTm="11735"/>
    </mc:Choice>
    <mc:Fallback xmlns="">
      <p:transition spd="slow" advTm="117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p:cTn id="11"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2">
                                            <p:txEl>
                                              <p:pRg st="0" end="0"/>
                                            </p:txEl>
                                          </p:spTgt>
                                        </p:tgtEl>
                                      </p:cBhvr>
                                    </p:animEffect>
                                  </p:childTnLst>
                                </p:cTn>
                              </p:par>
                              <p:par>
                                <p:cTn id="14" presetID="53" presetClass="entr" presetSubtype="16" fill="hold"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p:cTn id="16"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8" dur="500"/>
                                        <p:tgtEl>
                                          <p:spTgt spid="2">
                                            <p:txEl>
                                              <p:pRg st="1" end="1"/>
                                            </p:txEl>
                                          </p:spTgt>
                                        </p:tgtEl>
                                      </p:cBhvr>
                                    </p:animEffect>
                                  </p:childTnLst>
                                </p:cTn>
                              </p:par>
                              <p:par>
                                <p:cTn id="19" presetID="53" presetClass="entr" presetSubtype="16" fill="hold" nodeType="with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par>
                                <p:cTn id="24" presetID="53" presetClass="entr" presetSubtype="16" fill="hold" nodeType="with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 calcmode="lin" valueType="num">
                                      <p:cBhvr>
                                        <p:cTn id="26"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7"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9"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24128" y="908720"/>
            <a:ext cx="2664296" cy="446449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TextBox 2"/>
          <p:cNvSpPr txBox="1"/>
          <p:nvPr/>
        </p:nvSpPr>
        <p:spPr>
          <a:xfrm>
            <a:off x="467544" y="1484784"/>
            <a:ext cx="4536504" cy="2800767"/>
          </a:xfrm>
          <a:prstGeom prst="rect">
            <a:avLst/>
          </a:prstGeom>
          <a:noFill/>
        </p:spPr>
        <p:txBody>
          <a:bodyPr wrap="square" rtlCol="0">
            <a:spAutoFit/>
          </a:bodyPr>
          <a:lstStyle/>
          <a:p>
            <a:r>
              <a:rPr lang="az-Latn-AZ" sz="1600" dirty="0" smtClean="0">
                <a:solidFill>
                  <a:schemeClr val="accent5">
                    <a:lumMod val="75000"/>
                  </a:schemeClr>
                </a:solidFill>
                <a:latin typeface="Times New Roman" pitchFamily="18" charset="0"/>
                <a:cs typeface="Times New Roman" pitchFamily="18" charset="0"/>
              </a:rPr>
              <a:t>Akar M. Hikmət dənizi. – Bakı : Xəzər, 2008. – 151 s.</a:t>
            </a:r>
          </a:p>
          <a:p>
            <a:r>
              <a:rPr lang="az-Latn-AZ" sz="1600" dirty="0" smtClean="0">
                <a:solidFill>
                  <a:schemeClr val="accent5">
                    <a:lumMod val="75000"/>
                  </a:schemeClr>
                </a:solidFill>
                <a:latin typeface="Times New Roman" pitchFamily="18" charset="0"/>
                <a:cs typeface="Times New Roman" pitchFamily="18" charset="0"/>
              </a:rPr>
              <a:t>Mənqibələrin (ibrətamiz rəvayət), hekayələrin bizim mədəniyyətimizdə çox əhəmiyyətli bir yeri vardır. Sanki sözün, sirrin, hikmətin, ibrətin əsasıdır onlar...</a:t>
            </a:r>
          </a:p>
          <a:p>
            <a:r>
              <a:rPr lang="az-Latn-AZ" sz="1600" dirty="0" smtClean="0">
                <a:solidFill>
                  <a:schemeClr val="accent5">
                    <a:lumMod val="75000"/>
                  </a:schemeClr>
                </a:solidFill>
                <a:latin typeface="Times New Roman" pitchFamily="18" charset="0"/>
                <a:cs typeface="Times New Roman" pitchFamily="18" charset="0"/>
              </a:rPr>
              <a:t>Bu kitabdakı rəvayətlər müxtəlif qaynaqlardan toplanmış və onlardan çıxarılacaq nəticələr də bir qədər İşarə olunmuşdur. Hamısı gerçək hadisələrə söykənirmi? Bilmirik... Ancaq əslində nağılda tarixi dəqiqlik axtarılmaz. Mənqibədə axtarılan görünüş deyil, məğzdir, mahiyyətdir, hikmətdir.</a:t>
            </a:r>
            <a:endParaRPr lang="az-Latn-AZ" sz="1600" dirty="0">
              <a:solidFill>
                <a:schemeClr val="accent5">
                  <a:lumMod val="75000"/>
                </a:schemeClr>
              </a:solidFill>
              <a:latin typeface="Times New Roman" pitchFamily="18" charset="0"/>
              <a:cs typeface="Times New Roman" pitchFamily="18" charset="0"/>
            </a:endParaRPr>
          </a:p>
        </p:txBody>
      </p:sp>
      <p:pic>
        <p:nvPicPr>
          <p:cNvPr id="4" name="Звук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3994159985"/>
      </p:ext>
    </p:extLst>
  </p:cSld>
  <p:clrMapOvr>
    <a:masterClrMapping/>
  </p:clrMapOvr>
  <mc:AlternateContent xmlns:mc="http://schemas.openxmlformats.org/markup-compatibility/2006" xmlns:p14="http://schemas.microsoft.com/office/powerpoint/2010/main">
    <mc:Choice Requires="p14">
      <p:transition spd="slow" p14:dur="2000" advTm="35694"/>
    </mc:Choice>
    <mc:Fallback xmlns="">
      <p:transition spd="slow" advTm="356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anim calcmode="lin" valueType="num">
                                      <p:cBhvr>
                                        <p:cTn id="12" dur="500" fill="hold"/>
                                        <p:tgtEl>
                                          <p:spTgt spid="2"/>
                                        </p:tgtEl>
                                        <p:attrNameLst>
                                          <p:attrName>ppt_w</p:attrName>
                                        </p:attrNameLst>
                                      </p:cBhvr>
                                      <p:tavLst>
                                        <p:tav tm="0" fmla="#ppt_w*sin(2.5*pi*$)">
                                          <p:val>
                                            <p:fltVal val="0"/>
                                          </p:val>
                                        </p:tav>
                                        <p:tav tm="100000">
                                          <p:val>
                                            <p:fltVal val="1"/>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0" end="0"/>
                                            </p:txEl>
                                          </p:spTgt>
                                        </p:tgtEl>
                                      </p:cBhvr>
                                    </p:animEffect>
                                  </p:childTnLst>
                                </p:cTn>
                              </p:par>
                              <p:par>
                                <p:cTn id="22" presetID="31" presetClass="entr" presetSubtype="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6"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7" dur="1000"/>
                                        <p:tgtEl>
                                          <p:spTgt spid="3">
                                            <p:txEl>
                                              <p:pRg st="1" end="1"/>
                                            </p:txEl>
                                          </p:spTgt>
                                        </p:tgtEl>
                                      </p:cBhvr>
                                    </p:animEffect>
                                  </p:childTnLst>
                                </p:cTn>
                              </p:par>
                              <p:par>
                                <p:cTn id="28" presetID="31" presetClass="entr" presetSubtype="0" fill="hold" nodeType="with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4"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5616" y="1043784"/>
            <a:ext cx="2984753" cy="4509120"/>
          </a:xfrm>
          <a:prstGeom prst="rect">
            <a:avLst/>
          </a:prstGeom>
          <a:solidFill>
            <a:srgbClr val="FFFFFF">
              <a:shade val="85000"/>
            </a:srgbClr>
          </a:solidFill>
          <a:ln w="190500" cap="rnd">
            <a:solidFill>
              <a:schemeClr val="accent3">
                <a:lumMod val="40000"/>
                <a:lumOff val="6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Box 2"/>
          <p:cNvSpPr txBox="1"/>
          <p:nvPr/>
        </p:nvSpPr>
        <p:spPr>
          <a:xfrm>
            <a:off x="5220072" y="1028589"/>
            <a:ext cx="3240360" cy="4524315"/>
          </a:xfrm>
          <a:prstGeom prst="rect">
            <a:avLst/>
          </a:prstGeom>
          <a:noFill/>
        </p:spPr>
        <p:txBody>
          <a:bodyPr wrap="square" rtlCol="0">
            <a:spAutoFit/>
          </a:bodyPr>
          <a:lstStyle/>
          <a:p>
            <a:r>
              <a:rPr lang="az-Latn-AZ" sz="1600" dirty="0" smtClean="0">
                <a:solidFill>
                  <a:schemeClr val="accent3">
                    <a:lumMod val="75000"/>
                  </a:schemeClr>
                </a:solidFill>
                <a:latin typeface="Times New Roman" pitchFamily="18" charset="0"/>
                <a:cs typeface="Times New Roman" pitchFamily="18" charset="0"/>
              </a:rPr>
              <a:t>Altun M. Qənaət dükanı.– Bakı : Xəzər, 2009. – 84 s</a:t>
            </a:r>
            <a:r>
              <a:rPr lang="az-Latn-AZ" sz="1600" dirty="0">
                <a:solidFill>
                  <a:schemeClr val="accent3">
                    <a:lumMod val="75000"/>
                  </a:schemeClr>
                </a:solidFill>
                <a:latin typeface="Times New Roman" pitchFamily="18" charset="0"/>
                <a:cs typeface="Times New Roman" pitchFamily="18" charset="0"/>
              </a:rPr>
              <a:t>.- </a:t>
            </a:r>
            <a:r>
              <a:rPr lang="az-Latn-AZ" sz="1600" dirty="0" smtClean="0">
                <a:solidFill>
                  <a:schemeClr val="accent3">
                    <a:lumMod val="75000"/>
                  </a:schemeClr>
                </a:solidFill>
                <a:latin typeface="Times New Roman" pitchFamily="18" charset="0"/>
                <a:cs typeface="Times New Roman" pitchFamily="18" charset="0"/>
              </a:rPr>
              <a:t>(Gözəl </a:t>
            </a:r>
            <a:r>
              <a:rPr lang="az-Latn-AZ" sz="1600" dirty="0">
                <a:solidFill>
                  <a:schemeClr val="accent3">
                    <a:lumMod val="75000"/>
                  </a:schemeClr>
                </a:solidFill>
                <a:latin typeface="Times New Roman" pitchFamily="18" charset="0"/>
                <a:cs typeface="Times New Roman" pitchFamily="18" charset="0"/>
              </a:rPr>
              <a:t>davranış </a:t>
            </a:r>
            <a:r>
              <a:rPr lang="az-Latn-AZ" sz="1600" dirty="0" smtClean="0">
                <a:solidFill>
                  <a:schemeClr val="accent3">
                    <a:lumMod val="75000"/>
                  </a:schemeClr>
                </a:solidFill>
                <a:latin typeface="Times New Roman" pitchFamily="18" charset="0"/>
                <a:cs typeface="Times New Roman" pitchFamily="18" charset="0"/>
              </a:rPr>
              <a:t>hekayələri). </a:t>
            </a:r>
          </a:p>
          <a:p>
            <a:r>
              <a:rPr lang="az-Latn-AZ" sz="1600" dirty="0" smtClean="0">
                <a:solidFill>
                  <a:schemeClr val="accent3">
                    <a:lumMod val="75000"/>
                  </a:schemeClr>
                </a:solidFill>
                <a:latin typeface="Times New Roman" pitchFamily="18" charset="0"/>
                <a:cs typeface="Times New Roman" pitchFamily="18" charset="0"/>
              </a:rPr>
              <a:t>Vətən... Gözəl Vətən... Gözəl ölkəm, gözəl insanlar, gözəl bir tarix... Vətənimizi kəlmələrə sığışdırmaq istəsək, ağlımıza ilk olaraq gözəl kəlməsi gəlir. Sonra yardımlaşma, səbr, əzm, fədakarlıq, qənaət, dostluq, qəhrəmanlıq, vəfa, doğruluq, yaxşılıq, qonşuluq kimi kəlmələrə sığışdırmaq istəyirik Vətəni. </a:t>
            </a:r>
          </a:p>
          <a:p>
            <a:r>
              <a:rPr lang="az-Latn-AZ" sz="1600" dirty="0" smtClean="0">
                <a:solidFill>
                  <a:schemeClr val="accent3">
                    <a:lumMod val="75000"/>
                  </a:schemeClr>
                </a:solidFill>
                <a:latin typeface="Times New Roman" pitchFamily="18" charset="0"/>
                <a:cs typeface="Times New Roman" pitchFamily="18" charset="0"/>
              </a:rPr>
              <a:t>Bunlardan hansını gərəksizdir deyə həyatımızdan ata bilərik?..</a:t>
            </a:r>
          </a:p>
          <a:p>
            <a:r>
              <a:rPr lang="az-Latn-AZ" sz="1600" dirty="0" smtClean="0">
                <a:solidFill>
                  <a:schemeClr val="accent3">
                    <a:lumMod val="75000"/>
                  </a:schemeClr>
                </a:solidFill>
                <a:latin typeface="Times New Roman" pitchFamily="18" charset="0"/>
                <a:cs typeface="Times New Roman" pitchFamily="18" charset="0"/>
              </a:rPr>
              <a:t>Bu əsərlə tədricən itməyə üz tutan gözəllikləri hər sətirdə xatırlatmaq istəyirik.</a:t>
            </a:r>
            <a:endParaRPr lang="az-Latn-AZ" sz="1600" dirty="0">
              <a:solidFill>
                <a:schemeClr val="accent3">
                  <a:lumMod val="75000"/>
                </a:schemeClr>
              </a:solidFill>
              <a:latin typeface="Times New Roman" pitchFamily="18" charset="0"/>
              <a:cs typeface="Times New Roman" pitchFamily="18" charset="0"/>
            </a:endParaRPr>
          </a:p>
        </p:txBody>
      </p:sp>
      <p:pic>
        <p:nvPicPr>
          <p:cNvPr id="4" name="Звук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2571293909"/>
      </p:ext>
    </p:extLst>
  </p:cSld>
  <p:clrMapOvr>
    <a:masterClrMapping/>
  </p:clrMapOvr>
  <mc:AlternateContent xmlns:mc="http://schemas.openxmlformats.org/markup-compatibility/2006" xmlns:p14="http://schemas.microsoft.com/office/powerpoint/2010/main">
    <mc:Choice Requires="p14">
      <p:transition spd="slow" p14:dur="2000" advTm="40738"/>
    </mc:Choice>
    <mc:Fallback xmlns="">
      <p:transition spd="slow" advTm="407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1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fltVal val="0"/>
                                          </p:val>
                                        </p:tav>
                                        <p:tav tm="100000">
                                          <p:val>
                                            <p:strVal val="#ppt_w"/>
                                          </p:val>
                                        </p:tav>
                                      </p:tavLst>
                                    </p:anim>
                                    <p:anim calcmode="lin" valueType="num">
                                      <p:cBhvr>
                                        <p:cTn id="17" dur="1000" fill="hold"/>
                                        <p:tgtEl>
                                          <p:spTgt spid="3"/>
                                        </p:tgtEl>
                                        <p:attrNameLst>
                                          <p:attrName>ppt_h</p:attrName>
                                        </p:attrNameLst>
                                      </p:cBhvr>
                                      <p:tavLst>
                                        <p:tav tm="0">
                                          <p:val>
                                            <p:fltVal val="0"/>
                                          </p:val>
                                        </p:tav>
                                        <p:tav tm="100000">
                                          <p:val>
                                            <p:strVal val="#ppt_h"/>
                                          </p:val>
                                        </p:tav>
                                      </p:tavLst>
                                    </p:anim>
                                    <p:anim calcmode="lin" valueType="num">
                                      <p:cBhvr>
                                        <p:cTn id="18" dur="1000" fill="hold"/>
                                        <p:tgtEl>
                                          <p:spTgt spid="3"/>
                                        </p:tgtEl>
                                        <p:attrNameLst>
                                          <p:attrName>style.rotation</p:attrName>
                                        </p:attrNameLst>
                                      </p:cBhvr>
                                      <p:tavLst>
                                        <p:tav tm="0">
                                          <p:val>
                                            <p:fltVal val="90"/>
                                          </p:val>
                                        </p:tav>
                                        <p:tav tm="100000">
                                          <p:val>
                                            <p:fltVal val="0"/>
                                          </p:val>
                                        </p:tav>
                                      </p:tavLst>
                                    </p:anim>
                                    <p:animEffect transition="in" filter="fade">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0" fill="hold" display="0">
                  <p:stCondLst>
                    <p:cond delay="indefinite"/>
                  </p:stCondLst>
                  <p:endCondLst>
                    <p:cond evt="onStopAudio" delay="0">
                      <p:tgtEl>
                        <p:sldTgt/>
                      </p:tgtEl>
                    </p:cond>
                  </p:endCondLst>
                </p:cTn>
                <p:tgtEl>
                  <p:spTgt spid="4"/>
                </p:tgtEl>
              </p:cMediaNode>
            </p:audio>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064" y="1196752"/>
            <a:ext cx="2664296" cy="3867841"/>
          </a:xfrm>
          <a:prstGeom prst="rect">
            <a:avLst/>
          </a:prstGeom>
          <a:solidFill>
            <a:srgbClr val="FFFFFF">
              <a:shade val="85000"/>
            </a:srgbClr>
          </a:solidFill>
          <a:ln w="190500" cap="rnd">
            <a:solidFill>
              <a:schemeClr val="accent3">
                <a:lumMod val="5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5" name="TextBox 4"/>
          <p:cNvSpPr txBox="1"/>
          <p:nvPr/>
        </p:nvSpPr>
        <p:spPr>
          <a:xfrm>
            <a:off x="179512" y="1196752"/>
            <a:ext cx="3744416" cy="4031873"/>
          </a:xfrm>
          <a:prstGeom prst="rect">
            <a:avLst/>
          </a:prstGeom>
          <a:noFill/>
        </p:spPr>
        <p:txBody>
          <a:bodyPr wrap="square" rtlCol="0">
            <a:spAutoFit/>
          </a:bodyPr>
          <a:lstStyle/>
          <a:p>
            <a:r>
              <a:rPr lang="en-US" sz="1600" dirty="0" smtClean="0">
                <a:solidFill>
                  <a:schemeClr val="accent3">
                    <a:lumMod val="50000"/>
                  </a:schemeClr>
                </a:solidFill>
                <a:latin typeface="Times New Roman" pitchFamily="18" charset="0"/>
                <a:cs typeface="Times New Roman" pitchFamily="18" charset="0"/>
              </a:rPr>
              <a:t>A</a:t>
            </a:r>
            <a:r>
              <a:rPr lang="az-Latn-AZ" sz="1600" dirty="0" smtClean="0">
                <a:solidFill>
                  <a:schemeClr val="accent3">
                    <a:lumMod val="50000"/>
                  </a:schemeClr>
                </a:solidFill>
                <a:latin typeface="Times New Roman" pitchFamily="18" charset="0"/>
                <a:cs typeface="Times New Roman" pitchFamily="18" charset="0"/>
              </a:rPr>
              <a:t>ydın Ç. Yaxşılıq. – Bakı: Xəzər, 2009. – 93 s. – (Gözəl </a:t>
            </a:r>
            <a:r>
              <a:rPr lang="az-Latn-AZ" sz="1600" dirty="0">
                <a:solidFill>
                  <a:schemeClr val="accent3">
                    <a:lumMod val="50000"/>
                  </a:schemeClr>
                </a:solidFill>
                <a:latin typeface="Times New Roman" pitchFamily="18" charset="0"/>
                <a:cs typeface="Times New Roman" pitchFamily="18" charset="0"/>
              </a:rPr>
              <a:t>davranış </a:t>
            </a:r>
            <a:r>
              <a:rPr lang="az-Latn-AZ" sz="1600" dirty="0" smtClean="0">
                <a:solidFill>
                  <a:schemeClr val="accent3">
                    <a:lumMod val="50000"/>
                  </a:schemeClr>
                </a:solidFill>
                <a:latin typeface="Times New Roman" pitchFamily="18" charset="0"/>
                <a:cs typeface="Times New Roman" pitchFamily="18" charset="0"/>
              </a:rPr>
              <a:t>hekayələri). </a:t>
            </a:r>
          </a:p>
          <a:p>
            <a:r>
              <a:rPr lang="az-Latn-AZ" sz="1600" dirty="0" smtClean="0">
                <a:solidFill>
                  <a:schemeClr val="accent3">
                    <a:lumMod val="50000"/>
                  </a:schemeClr>
                </a:solidFill>
                <a:latin typeface="Times New Roman" pitchFamily="18" charset="0"/>
                <a:cs typeface="Times New Roman" pitchFamily="18" charset="0"/>
              </a:rPr>
              <a:t>Ömrümüzün hər anında kiməsə yaxşılıq edə bilərik. Şəhərdə, kənddə, sinifdə, küçədə, avtobusda, metroda... Təki içimizdə kiçik də olsa, bir qığılcım parlasın.</a:t>
            </a:r>
          </a:p>
          <a:p>
            <a:r>
              <a:rPr lang="az-Latn-AZ" sz="1600" dirty="0" smtClean="0">
                <a:solidFill>
                  <a:schemeClr val="accent3">
                    <a:lumMod val="50000"/>
                  </a:schemeClr>
                </a:solidFill>
                <a:latin typeface="Times New Roman" pitchFamily="18" charset="0"/>
                <a:cs typeface="Times New Roman" pitchFamily="18" charset="0"/>
              </a:rPr>
              <a:t>İçimizdən keçən yaxşı niyyətlər belə bizim əxlaqımızı gözəlləşdirir və bir gün gəlir o yaxşılığı həyata keçirmək imkanı doğur. Hələ bir də qəmgin bir çöhrənin gülümsəməsinə səbəb ola biliriksə, dünyanın ən bəxtəvəri oluruq!</a:t>
            </a:r>
          </a:p>
          <a:p>
            <a:r>
              <a:rPr lang="az-Latn-AZ" sz="1600" dirty="0" smtClean="0">
                <a:solidFill>
                  <a:schemeClr val="accent3">
                    <a:lumMod val="50000"/>
                  </a:schemeClr>
                </a:solidFill>
                <a:latin typeface="Times New Roman" pitchFamily="18" charset="0"/>
                <a:cs typeface="Times New Roman" pitchFamily="18" charset="0"/>
              </a:rPr>
              <a:t>Kitabda Asif adlı bir şəhərlinin yay aylarında kənddə başına gələn əhvalatlar əks olunmuşdur.</a:t>
            </a:r>
            <a:endParaRPr lang="az-Latn-AZ" sz="1600" dirty="0">
              <a:solidFill>
                <a:schemeClr val="accent3">
                  <a:lumMod val="50000"/>
                </a:schemeClr>
              </a:solidFill>
              <a:latin typeface="Times New Roman" pitchFamily="18" charset="0"/>
              <a:cs typeface="Times New Roman" pitchFamily="18" charset="0"/>
            </a:endParaRPr>
          </a:p>
        </p:txBody>
      </p:sp>
      <p:pic>
        <p:nvPicPr>
          <p:cNvPr id="2" name="Звук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1903261340"/>
      </p:ext>
    </p:extLst>
  </p:cSld>
  <p:clrMapOvr>
    <a:masterClrMapping/>
  </p:clrMapOvr>
  <mc:AlternateContent xmlns:mc="http://schemas.openxmlformats.org/markup-compatibility/2006" xmlns:p14="http://schemas.microsoft.com/office/powerpoint/2010/main">
    <mc:Choice Requires="p14">
      <p:transition spd="slow" p14:dur="2000" advTm="36503"/>
    </mc:Choice>
    <mc:Fallback xmlns="">
      <p:transition spd="slow" advTm="365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p:cTn id="11"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5">
                                            <p:txEl>
                                              <p:pRg st="0" end="0"/>
                                            </p:txEl>
                                          </p:spTgt>
                                        </p:tgtEl>
                                      </p:cBhvr>
                                    </p:animEffect>
                                  </p:childTnLst>
                                </p:cTn>
                              </p:par>
                              <p:par>
                                <p:cTn id="14" presetID="53" presetClass="entr" presetSubtype="16" fill="hold"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 calcmode="lin" valueType="num">
                                      <p:cBhvr>
                                        <p:cTn id="16"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8" dur="500"/>
                                        <p:tgtEl>
                                          <p:spTgt spid="5">
                                            <p:txEl>
                                              <p:pRg st="1" end="1"/>
                                            </p:txEl>
                                          </p:spTgt>
                                        </p:tgtEl>
                                      </p:cBhvr>
                                    </p:animEffect>
                                  </p:childTnLst>
                                </p:cTn>
                              </p:par>
                              <p:par>
                                <p:cTn id="19" presetID="53" presetClass="entr" presetSubtype="16"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par>
                                <p:cTn id="24" presetID="53" presetClass="entr" presetSubtype="16" fill="hold" nodeType="with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 calcmode="lin" valueType="num">
                                      <p:cBhvr>
                                        <p:cTn id="26"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2000"/>
                                        <p:tgtEl>
                                          <p:spTgt spid="4"/>
                                        </p:tgtEl>
                                      </p:cBhvr>
                                    </p:animEffect>
                                    <p:anim calcmode="lin" valueType="num">
                                      <p:cBhvr>
                                        <p:cTn id="34" dur="2000" fill="hold"/>
                                        <p:tgtEl>
                                          <p:spTgt spid="4"/>
                                        </p:tgtEl>
                                        <p:attrNameLst>
                                          <p:attrName>ppt_w</p:attrName>
                                        </p:attrNameLst>
                                      </p:cBhvr>
                                      <p:tavLst>
                                        <p:tav tm="0" fmla="#ppt_w*sin(2.5*pi*$)">
                                          <p:val>
                                            <p:fltVal val="0"/>
                                          </p:val>
                                        </p:tav>
                                        <p:tav tm="100000">
                                          <p:val>
                                            <p:fltVal val="1"/>
                                          </p:val>
                                        </p:tav>
                                      </p:tavLst>
                                    </p:anim>
                                    <p:anim calcmode="lin" valueType="num">
                                      <p:cBhvr>
                                        <p:cTn id="35"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6"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584" y="1484784"/>
            <a:ext cx="2656280" cy="3933056"/>
          </a:xfrm>
          <a:prstGeom prst="rect">
            <a:avLst/>
          </a:prstGeom>
          <a:solidFill>
            <a:srgbClr val="FFFFFF">
              <a:shade val="85000"/>
            </a:srgbClr>
          </a:solidFill>
          <a:ln w="190500" cap="sq">
            <a:solidFill>
              <a:schemeClr val="accent5">
                <a:lumMod val="60000"/>
                <a:lumOff val="4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TextBox 2"/>
          <p:cNvSpPr txBox="1"/>
          <p:nvPr/>
        </p:nvSpPr>
        <p:spPr>
          <a:xfrm>
            <a:off x="4932040" y="2564904"/>
            <a:ext cx="4032448" cy="3293209"/>
          </a:xfrm>
          <a:prstGeom prst="rect">
            <a:avLst/>
          </a:prstGeom>
          <a:noFill/>
        </p:spPr>
        <p:txBody>
          <a:bodyPr wrap="square" rtlCol="0">
            <a:spAutoFit/>
          </a:bodyPr>
          <a:lstStyle/>
          <a:p>
            <a:r>
              <a:rPr lang="az-Latn-AZ" sz="1600" dirty="0" smtClean="0">
                <a:solidFill>
                  <a:schemeClr val="accent5">
                    <a:lumMod val="75000"/>
                  </a:schemeClr>
                </a:solidFill>
                <a:latin typeface="Times New Roman" pitchFamily="18" charset="0"/>
                <a:cs typeface="Times New Roman" pitchFamily="18" charset="0"/>
              </a:rPr>
              <a:t>Koca H. Basdırılmış pul. – Bakı : Xəzər, 2008. – 105 s.</a:t>
            </a:r>
          </a:p>
          <a:p>
            <a:r>
              <a:rPr lang="az-Latn-AZ" sz="1600" dirty="0" smtClean="0">
                <a:solidFill>
                  <a:schemeClr val="accent5">
                    <a:lumMod val="75000"/>
                  </a:schemeClr>
                </a:solidFill>
                <a:latin typeface="Times New Roman" pitchFamily="18" charset="0"/>
                <a:cs typeface="Times New Roman" pitchFamily="18" charset="0"/>
              </a:rPr>
              <a:t>Elə gözəl hekayələr var ki, onları oxumaqla həm ibrət alır, həm də həyatda nə üçün yaşadığımızı dərk edirik. Əlinizdəki bu kitab da bu məqsədə xidmət edən hekayələr məcmuəsindən ibarətdir; yem torbasından çıxan qarışqa, ata-ana və övladlar üçün işləyən gənc, xöşbəxtliyin yollarını axtaran sultan, kibirli zənginin başına gələnlər, heyvanların dilini öyrənmək istəyən adam və digərlərinin başına gələn sərgüzəştlər hamımız üçün böyük ibrət olacaq.</a:t>
            </a:r>
            <a:endParaRPr lang="az-Latn-AZ" sz="1600" dirty="0">
              <a:solidFill>
                <a:schemeClr val="accent5">
                  <a:lumMod val="75000"/>
                </a:schemeClr>
              </a:solidFill>
              <a:latin typeface="Times New Roman" pitchFamily="18" charset="0"/>
              <a:cs typeface="Times New Roman" pitchFamily="18" charset="0"/>
            </a:endParaRPr>
          </a:p>
        </p:txBody>
      </p:sp>
      <p:pic>
        <p:nvPicPr>
          <p:cNvPr id="4" name="Звук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2333865389"/>
      </p:ext>
    </p:extLst>
  </p:cSld>
  <p:clrMapOvr>
    <a:masterClrMapping/>
  </p:clrMapOvr>
  <mc:AlternateContent xmlns:mc="http://schemas.openxmlformats.org/markup-compatibility/2006" xmlns:p14="http://schemas.microsoft.com/office/powerpoint/2010/main">
    <mc:Choice Requires="p14">
      <p:transition spd="slow" p14:dur="2000" advTm="38933"/>
    </mc:Choice>
    <mc:Fallback xmlns="">
      <p:transition spd="slow" advTm="389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ppt_w</p:attrName>
                                        </p:attrNameLst>
                                      </p:cBhvr>
                                      <p:tavLst>
                                        <p:tav tm="0" fmla="#ppt_w*sin(2.5*pi*$)">
                                          <p:val>
                                            <p:fltVal val="0"/>
                                          </p:val>
                                        </p:tav>
                                        <p:tav tm="100000">
                                          <p:val>
                                            <p:fltVal val="1"/>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2000"/>
                                        <p:tgtEl>
                                          <p:spTgt spid="3"/>
                                        </p:tgtEl>
                                      </p:cBhvr>
                                    </p:animEffect>
                                    <p:anim calcmode="lin" valueType="num">
                                      <p:cBhvr>
                                        <p:cTn id="19" dur="2000" fill="hold"/>
                                        <p:tgtEl>
                                          <p:spTgt spid="3"/>
                                        </p:tgtEl>
                                        <p:attrNameLst>
                                          <p:attrName>ppt_w</p:attrName>
                                        </p:attrNameLst>
                                      </p:cBhvr>
                                      <p:tavLst>
                                        <p:tav tm="0" fmla="#ppt_w*sin(2.5*pi*$)">
                                          <p:val>
                                            <p:fltVal val="0"/>
                                          </p:val>
                                        </p:tav>
                                        <p:tav tm="100000">
                                          <p:val>
                                            <p:fltVal val="1"/>
                                          </p:val>
                                        </p:tav>
                                      </p:tavLst>
                                    </p:anim>
                                    <p:anim calcmode="lin" valueType="num">
                                      <p:cBhvr>
                                        <p:cTn id="20"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1" fill="hold" display="0">
                  <p:stCondLst>
                    <p:cond delay="indefinite"/>
                  </p:stCondLst>
                  <p:endCondLst>
                    <p:cond evt="onStopAudio" delay="0">
                      <p:tgtEl>
                        <p:sldTgt/>
                      </p:tgtEl>
                    </p:cond>
                  </p:endCondLst>
                </p:cTn>
                <p:tgtEl>
                  <p:spTgt spid="4"/>
                </p:tgtEl>
              </p:cMediaNode>
            </p:audio>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1372" y="1124744"/>
            <a:ext cx="3099060" cy="4968552"/>
          </a:xfrm>
          <a:prstGeom prst="ellipse">
            <a:avLst/>
          </a:prstGeom>
          <a:ln w="190500" cap="rnd">
            <a:solidFill>
              <a:schemeClr val="accent6">
                <a:lumMod val="75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3" name="TextBox 2"/>
          <p:cNvSpPr txBox="1"/>
          <p:nvPr/>
        </p:nvSpPr>
        <p:spPr>
          <a:xfrm>
            <a:off x="827584" y="2636912"/>
            <a:ext cx="3384376" cy="175432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az-Latn-AZ" b="1" dirty="0" smtClean="0">
                <a:ln w="11430"/>
                <a:solidFill>
                  <a:schemeClr val="accent6">
                    <a:lumMod val="75000"/>
                  </a:schemeClr>
                </a:solidFill>
                <a:effectLst>
                  <a:outerShdw blurRad="50800" dist="39000" dir="5460000" algn="tl">
                    <a:srgbClr val="000000">
                      <a:alpha val="38000"/>
                    </a:srgbClr>
                  </a:outerShdw>
                </a:effectLst>
                <a:latin typeface="Times New Roman" pitchFamily="18" charset="0"/>
                <a:cs typeface="Times New Roman" pitchFamily="18" charset="0"/>
              </a:rPr>
              <a:t>Oğuz M. Ən gözəl hədiyyə. – Bakı : Xəzər, 2008. – 96 s.</a:t>
            </a:r>
          </a:p>
          <a:p>
            <a:r>
              <a:rPr lang="az-Latn-AZ" b="1" dirty="0" smtClean="0">
                <a:ln w="11430"/>
                <a:solidFill>
                  <a:schemeClr val="accent6">
                    <a:lumMod val="75000"/>
                  </a:schemeClr>
                </a:solidFill>
                <a:effectLst>
                  <a:outerShdw blurRad="50800" dist="39000" dir="5460000" algn="tl">
                    <a:srgbClr val="000000">
                      <a:alpha val="38000"/>
                    </a:srgbClr>
                  </a:outerShdw>
                </a:effectLst>
                <a:latin typeface="Times New Roman" pitchFamily="18" charset="0"/>
                <a:cs typeface="Times New Roman" pitchFamily="18" charset="0"/>
              </a:rPr>
              <a:t>Kitabda Peyğəmbərimiz haqqında olan hədislərin timsalında gözəl davranış qaydaları təbliğ olunur.</a:t>
            </a:r>
            <a:endParaRPr lang="az-Latn-AZ" b="1" dirty="0">
              <a:ln w="11430"/>
              <a:solidFill>
                <a:schemeClr val="accent6">
                  <a:lumMod val="75000"/>
                </a:schemeClr>
              </a:soli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4" name="Звук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1193172294"/>
      </p:ext>
    </p:extLst>
  </p:cSld>
  <p:clrMapOvr>
    <a:masterClrMapping/>
  </p:clrMapOvr>
  <mc:AlternateContent xmlns:mc="http://schemas.openxmlformats.org/markup-compatibility/2006" xmlns:p14="http://schemas.microsoft.com/office/powerpoint/2010/main">
    <mc:Choice Requires="p14">
      <p:transition spd="slow" p14:dur="2000" advTm="16501"/>
    </mc:Choice>
    <mc:Fallback xmlns="">
      <p:transition spd="slow" advTm="165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290">
                                          <p:stCondLst>
                                            <p:cond delay="0"/>
                                          </p:stCondLst>
                                        </p:cTn>
                                        <p:tgtEl>
                                          <p:spTgt spid="2"/>
                                        </p:tgtEl>
                                      </p:cBhvr>
                                    </p:animEffect>
                                    <p:anim calcmode="lin" valueType="num">
                                      <p:cBhvr>
                                        <p:cTn id="12"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3"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4"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15"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16"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17" dur="13">
                                          <p:stCondLst>
                                            <p:cond delay="325"/>
                                          </p:stCondLst>
                                        </p:cTn>
                                        <p:tgtEl>
                                          <p:spTgt spid="2"/>
                                        </p:tgtEl>
                                      </p:cBhvr>
                                      <p:to x="100000" y="60000"/>
                                    </p:animScale>
                                    <p:animScale>
                                      <p:cBhvr>
                                        <p:cTn id="18" dur="83" decel="50000">
                                          <p:stCondLst>
                                            <p:cond delay="338"/>
                                          </p:stCondLst>
                                        </p:cTn>
                                        <p:tgtEl>
                                          <p:spTgt spid="2"/>
                                        </p:tgtEl>
                                      </p:cBhvr>
                                      <p:to x="100000" y="100000"/>
                                    </p:animScale>
                                    <p:animScale>
                                      <p:cBhvr>
                                        <p:cTn id="19" dur="13">
                                          <p:stCondLst>
                                            <p:cond delay="656"/>
                                          </p:stCondLst>
                                        </p:cTn>
                                        <p:tgtEl>
                                          <p:spTgt spid="2"/>
                                        </p:tgtEl>
                                      </p:cBhvr>
                                      <p:to x="100000" y="80000"/>
                                    </p:animScale>
                                    <p:animScale>
                                      <p:cBhvr>
                                        <p:cTn id="20" dur="83" decel="50000">
                                          <p:stCondLst>
                                            <p:cond delay="669"/>
                                          </p:stCondLst>
                                        </p:cTn>
                                        <p:tgtEl>
                                          <p:spTgt spid="2"/>
                                        </p:tgtEl>
                                      </p:cBhvr>
                                      <p:to x="100000" y="100000"/>
                                    </p:animScale>
                                    <p:animScale>
                                      <p:cBhvr>
                                        <p:cTn id="21" dur="13">
                                          <p:stCondLst>
                                            <p:cond delay="821"/>
                                          </p:stCondLst>
                                        </p:cTn>
                                        <p:tgtEl>
                                          <p:spTgt spid="2"/>
                                        </p:tgtEl>
                                      </p:cBhvr>
                                      <p:to x="100000" y="90000"/>
                                    </p:animScale>
                                    <p:animScale>
                                      <p:cBhvr>
                                        <p:cTn id="22" dur="83" decel="50000">
                                          <p:stCondLst>
                                            <p:cond delay="834"/>
                                          </p:stCondLst>
                                        </p:cTn>
                                        <p:tgtEl>
                                          <p:spTgt spid="2"/>
                                        </p:tgtEl>
                                      </p:cBhvr>
                                      <p:to x="100000" y="100000"/>
                                    </p:animScale>
                                    <p:animScale>
                                      <p:cBhvr>
                                        <p:cTn id="23" dur="13">
                                          <p:stCondLst>
                                            <p:cond delay="904"/>
                                          </p:stCondLst>
                                        </p:cTn>
                                        <p:tgtEl>
                                          <p:spTgt spid="2"/>
                                        </p:tgtEl>
                                      </p:cBhvr>
                                      <p:to x="100000" y="95000"/>
                                    </p:animScale>
                                    <p:animScale>
                                      <p:cBhvr>
                                        <p:cTn id="24" dur="83" decel="50000">
                                          <p:stCondLst>
                                            <p:cond delay="917"/>
                                          </p:stCondLst>
                                        </p:cTn>
                                        <p:tgtEl>
                                          <p:spTgt spid="2"/>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ppt_w</p:attrName>
                                        </p:attrNameLst>
                                      </p:cBhvr>
                                      <p:tavLst>
                                        <p:tav tm="0" fmla="#ppt_w*sin(2.5*pi*$)">
                                          <p:val>
                                            <p:fltVal val="0"/>
                                          </p:val>
                                        </p:tav>
                                        <p:tav tm="100000">
                                          <p:val>
                                            <p:fltVal val="1"/>
                                          </p:val>
                                        </p:tav>
                                      </p:tavLst>
                                    </p:anim>
                                    <p:anim calcmode="lin" valueType="num">
                                      <p:cBhvr>
                                        <p:cTn id="31" dur="1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2" fill="hold" display="0">
                  <p:stCondLst>
                    <p:cond delay="indefinite"/>
                  </p:stCondLst>
                  <p:endCondLst>
                    <p:cond evt="onStopAudio" delay="0">
                      <p:tgtEl>
                        <p:sldTgt/>
                      </p:tgtEl>
                    </p:cond>
                  </p:endCondLst>
                </p:cTn>
                <p:tgtEl>
                  <p:spTgt spid="4"/>
                </p:tgtEl>
              </p:cMediaNode>
            </p:audio>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76" y="908720"/>
            <a:ext cx="2808312" cy="4392488"/>
          </a:xfrm>
          <a:prstGeom prst="round2DiagRect">
            <a:avLst>
              <a:gd name="adj1" fmla="val 16667"/>
              <a:gd name="adj2" fmla="val 0"/>
            </a:avLst>
          </a:prstGeom>
          <a:ln w="88900" cap="sq">
            <a:solidFill>
              <a:schemeClr val="accent6">
                <a:lumMod val="50000"/>
              </a:schemeClr>
            </a:solidFill>
            <a:miter lim="800000"/>
          </a:ln>
          <a:effectLst>
            <a:outerShdw blurRad="254000" algn="tl" rotWithShape="0">
              <a:srgbClr val="000000">
                <a:alpha val="43000"/>
              </a:srgbClr>
            </a:outerShdw>
          </a:effectLst>
        </p:spPr>
      </p:pic>
      <p:sp>
        <p:nvSpPr>
          <p:cNvPr id="3" name="TextBox 2"/>
          <p:cNvSpPr txBox="1"/>
          <p:nvPr/>
        </p:nvSpPr>
        <p:spPr>
          <a:xfrm>
            <a:off x="4355976" y="1988840"/>
            <a:ext cx="3888432" cy="2062103"/>
          </a:xfrm>
          <a:prstGeom prst="rect">
            <a:avLst/>
          </a:prstGeom>
          <a:noFill/>
        </p:spPr>
        <p:txBody>
          <a:bodyPr wrap="square" rtlCol="0">
            <a:spAutoFit/>
          </a:bodyPr>
          <a:lstStyle/>
          <a:p>
            <a:r>
              <a:rPr lang="az-Latn-AZ" sz="1600" dirty="0" smtClean="0">
                <a:solidFill>
                  <a:schemeClr val="accent6">
                    <a:lumMod val="50000"/>
                  </a:schemeClr>
                </a:solidFill>
                <a:latin typeface="Times New Roman" pitchFamily="18" charset="0"/>
                <a:cs typeface="Times New Roman" pitchFamily="18" charset="0"/>
              </a:rPr>
              <a:t>Sezgin O. Həyat meydanı. – Bakı : Xəzər, 2009. – 54 s.</a:t>
            </a:r>
          </a:p>
          <a:p>
            <a:r>
              <a:rPr lang="az-Latn-AZ" sz="1600" b="1" i="1" dirty="0" smtClean="0">
                <a:solidFill>
                  <a:schemeClr val="accent6">
                    <a:lumMod val="50000"/>
                  </a:schemeClr>
                </a:solidFill>
                <a:latin typeface="Times New Roman" pitchFamily="18" charset="0"/>
                <a:cs typeface="Times New Roman" pitchFamily="18" charset="0"/>
              </a:rPr>
              <a:t>«İnsan sərf etdiyi əmək qədər qazanar.</a:t>
            </a:r>
          </a:p>
          <a:p>
            <a:r>
              <a:rPr lang="az-Latn-AZ" sz="1600" b="1" i="1" dirty="0" smtClean="0">
                <a:solidFill>
                  <a:schemeClr val="accent6">
                    <a:lumMod val="50000"/>
                  </a:schemeClr>
                </a:solidFill>
                <a:latin typeface="Times New Roman" pitchFamily="18" charset="0"/>
                <a:cs typeface="Times New Roman" pitchFamily="18" charset="0"/>
              </a:rPr>
              <a:t>Hərəkət və fəaliyyət... Dayanmadan gecə-gündüz çalışmaq»...</a:t>
            </a:r>
          </a:p>
          <a:p>
            <a:r>
              <a:rPr lang="az-Latn-AZ" sz="1600" dirty="0" smtClean="0">
                <a:solidFill>
                  <a:schemeClr val="accent6">
                    <a:lumMod val="50000"/>
                  </a:schemeClr>
                </a:solidFill>
                <a:latin typeface="Times New Roman" pitchFamily="18" charset="0"/>
                <a:cs typeface="Times New Roman" pitchFamily="18" charset="0"/>
              </a:rPr>
              <a:t>Kitab bizə bunu deyir. Kitabda Himmət Sultanın səyahəti boyu rastlaşdığı hadisələrlə tanış olduqca bir daha buna əmin oluruq.</a:t>
            </a:r>
            <a:endParaRPr lang="az-Latn-AZ" sz="1600" dirty="0">
              <a:solidFill>
                <a:schemeClr val="accent6">
                  <a:lumMod val="50000"/>
                </a:schemeClr>
              </a:solidFill>
              <a:latin typeface="Times New Roman" pitchFamily="18" charset="0"/>
              <a:cs typeface="Times New Roman" pitchFamily="18" charset="0"/>
            </a:endParaRPr>
          </a:p>
        </p:txBody>
      </p:sp>
      <p:pic>
        <p:nvPicPr>
          <p:cNvPr id="4" name="Звук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147870102"/>
      </p:ext>
    </p:extLst>
  </p:cSld>
  <p:clrMapOvr>
    <a:masterClrMapping/>
  </p:clrMapOvr>
  <mc:AlternateContent xmlns:mc="http://schemas.openxmlformats.org/markup-compatibility/2006" xmlns:p14="http://schemas.microsoft.com/office/powerpoint/2010/main">
    <mc:Choice Requires="p14">
      <p:transition spd="slow" p14:dur="2000" advTm="17515"/>
    </mc:Choice>
    <mc:Fallback xmlns="">
      <p:transition spd="slow" advTm="175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3">
                                            <p:txEl>
                                              <p:pRg st="0" end="0"/>
                                            </p:txEl>
                                          </p:spTgt>
                                        </p:tgtEl>
                                      </p:cBhvr>
                                    </p:animEffect>
                                  </p:childTnLst>
                                </p:cTn>
                              </p:par>
                              <p:par>
                                <p:cTn id="14" presetID="53" presetClass="entr" presetSubtype="16"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8" dur="500"/>
                                        <p:tgtEl>
                                          <p:spTgt spid="3">
                                            <p:txEl>
                                              <p:pRg st="1" end="1"/>
                                            </p:txEl>
                                          </p:spTgt>
                                        </p:tgtEl>
                                      </p:cBhvr>
                                    </p:animEffect>
                                  </p:childTnLst>
                                </p:cTn>
                              </p:par>
                              <p:par>
                                <p:cTn id="19" presetID="53" presetClass="entr" presetSubtype="16"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par>
                                <p:cTn id="24" presetID="53" presetClass="entr" presetSubtype="16"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9"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6" y="692696"/>
            <a:ext cx="3312368" cy="487982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3" name="TextBox 2"/>
          <p:cNvSpPr txBox="1"/>
          <p:nvPr/>
        </p:nvSpPr>
        <p:spPr>
          <a:xfrm>
            <a:off x="539552" y="1844824"/>
            <a:ext cx="3744416" cy="2062103"/>
          </a:xfrm>
          <a:prstGeom prst="rect">
            <a:avLst/>
          </a:prstGeom>
          <a:noFill/>
        </p:spPr>
        <p:txBody>
          <a:bodyPr wrap="square" rtlCol="0">
            <a:spAutoFit/>
          </a:bodyPr>
          <a:lstStyle/>
          <a:p>
            <a:r>
              <a:rPr lang="az-Latn-AZ" sz="1600" b="1" i="1" dirty="0" smtClean="0">
                <a:solidFill>
                  <a:srgbClr val="FF66CC"/>
                </a:solidFill>
                <a:latin typeface="Times New Roman" pitchFamily="18" charset="0"/>
                <a:cs typeface="Times New Roman" pitchFamily="18" charset="0"/>
              </a:rPr>
              <a:t>Təcili qan axtarılır. – Bakı : Xəzər, 2008. – 80 s.</a:t>
            </a:r>
          </a:p>
          <a:p>
            <a:r>
              <a:rPr lang="az-Latn-AZ" sz="1600" b="1" i="1" dirty="0" smtClean="0">
                <a:solidFill>
                  <a:srgbClr val="FF66CC"/>
                </a:solidFill>
                <a:latin typeface="Times New Roman" pitchFamily="18" charset="0"/>
                <a:cs typeface="Times New Roman" pitchFamily="18" charset="0"/>
              </a:rPr>
              <a:t>Bəzən ətrafımızdakı hadisələrə çox laqeyd yanaşırıq. Bu davranışımız çox sevdiyimiz bir insanın əziyyət çəkməsinə səbəb ola bilər. Bəzən də tamahımızın qurbanı olur, pul qazanmaq üçün insanları aldadırıq. Sonra isə etdiklərimizə peşman oluruq.</a:t>
            </a:r>
            <a:endParaRPr lang="az-Latn-AZ" sz="1600" b="1" i="1" dirty="0">
              <a:solidFill>
                <a:srgbClr val="FF66CC"/>
              </a:solidFill>
              <a:latin typeface="Times New Roman" pitchFamily="18" charset="0"/>
              <a:cs typeface="Times New Roman" pitchFamily="18" charset="0"/>
            </a:endParaRPr>
          </a:p>
        </p:txBody>
      </p:sp>
      <p:pic>
        <p:nvPicPr>
          <p:cNvPr id="2" name="Звук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3243048392"/>
      </p:ext>
    </p:extLst>
  </p:cSld>
  <p:clrMapOvr>
    <a:masterClrMapping/>
  </p:clrMapOvr>
  <mc:AlternateContent xmlns:mc="http://schemas.openxmlformats.org/markup-compatibility/2006" xmlns:p14="http://schemas.microsoft.com/office/powerpoint/2010/main">
    <mc:Choice Requires="p14">
      <p:transition spd="slow" p14:dur="2000" advTm="18099"/>
    </mc:Choice>
    <mc:Fallback xmlns="">
      <p:transition spd="slow" advTm="180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par>
                                <p:cTn id="12" presetID="22" presetClass="entr" presetSubtype="4"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p:cTn id="19" dur="500" fill="hold"/>
                                        <p:tgtEl>
                                          <p:spTgt spid="2050"/>
                                        </p:tgtEl>
                                        <p:attrNameLst>
                                          <p:attrName>ppt_w</p:attrName>
                                        </p:attrNameLst>
                                      </p:cBhvr>
                                      <p:tavLst>
                                        <p:tav tm="0">
                                          <p:val>
                                            <p:fltVal val="0"/>
                                          </p:val>
                                        </p:tav>
                                        <p:tav tm="100000">
                                          <p:val>
                                            <p:strVal val="#ppt_w"/>
                                          </p:val>
                                        </p:tav>
                                      </p:tavLst>
                                    </p:anim>
                                    <p:anim calcmode="lin" valueType="num">
                                      <p:cBhvr>
                                        <p:cTn id="20" dur="500" fill="hold"/>
                                        <p:tgtEl>
                                          <p:spTgt spid="2050"/>
                                        </p:tgtEl>
                                        <p:attrNameLst>
                                          <p:attrName>ppt_h</p:attrName>
                                        </p:attrNameLst>
                                      </p:cBhvr>
                                      <p:tavLst>
                                        <p:tav tm="0">
                                          <p:val>
                                            <p:fltVal val="0"/>
                                          </p:val>
                                        </p:tav>
                                        <p:tav tm="100000">
                                          <p:val>
                                            <p:strVal val="#ppt_h"/>
                                          </p:val>
                                        </p:tav>
                                      </p:tavLst>
                                    </p:anim>
                                    <p:animEffect transition="in" filter="fade">
                                      <p:cBhvr>
                                        <p:cTn id="2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2"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404664"/>
            <a:ext cx="2819400" cy="40005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4" name="TextBox 3"/>
          <p:cNvSpPr txBox="1"/>
          <p:nvPr/>
        </p:nvSpPr>
        <p:spPr>
          <a:xfrm>
            <a:off x="3869500" y="4253693"/>
            <a:ext cx="5256584" cy="1815882"/>
          </a:xfrm>
          <a:prstGeom prst="rect">
            <a:avLst/>
          </a:prstGeom>
          <a:noFill/>
        </p:spPr>
        <p:txBody>
          <a:bodyPr wrap="square" rtlCol="0">
            <a:spAutoFit/>
          </a:bodyPr>
          <a:lstStyle/>
          <a:p>
            <a:r>
              <a:rPr lang="az-Latn-AZ" sz="1600" b="1" i="1" dirty="0" smtClean="0">
                <a:solidFill>
                  <a:schemeClr val="accent6">
                    <a:lumMod val="75000"/>
                  </a:schemeClr>
                </a:solidFill>
                <a:latin typeface="Times New Roman" pitchFamily="18" charset="0"/>
                <a:cs typeface="Times New Roman" pitchFamily="18" charset="0"/>
              </a:rPr>
              <a:t>Turan K. Gül ətirli hekayələr. – Bakı : Xəzər, 2007. – 168 s.</a:t>
            </a:r>
          </a:p>
          <a:p>
            <a:r>
              <a:rPr lang="az-Latn-AZ" sz="1600" b="1" i="1" dirty="0" smtClean="0">
                <a:solidFill>
                  <a:schemeClr val="accent6">
                    <a:lumMod val="75000"/>
                  </a:schemeClr>
                </a:solidFill>
                <a:latin typeface="Times New Roman" pitchFamily="18" charset="0"/>
                <a:cs typeface="Times New Roman" pitchFamily="18" charset="0"/>
              </a:rPr>
              <a:t>Zahirən qəliz kimi görünən bəzi həqiqətləri təmsillərlə, yəni misal gətirərək, hekayə yolu ilə izah etmək onların başa düşülməsini asanlaşdırır. </a:t>
            </a:r>
          </a:p>
          <a:p>
            <a:r>
              <a:rPr lang="az-Latn-AZ" sz="1600" b="1" i="1" dirty="0" smtClean="0">
                <a:solidFill>
                  <a:schemeClr val="accent6">
                    <a:lumMod val="75000"/>
                  </a:schemeClr>
                </a:solidFill>
                <a:latin typeface="Times New Roman" pitchFamily="18" charset="0"/>
                <a:cs typeface="Times New Roman" pitchFamily="18" charset="0"/>
              </a:rPr>
              <a:t>Əlinizdəki bu əsər də məhz təmsillərdən ibarət gül dəstəsini sizə təqdim etmək üçün qələmə alındı. Bu kitabda daha çox ibrətamiz hekayələr öz əksini tapmışdır.</a:t>
            </a:r>
            <a:endParaRPr lang="az-Latn-AZ" sz="1600" b="1" i="1" dirty="0">
              <a:solidFill>
                <a:schemeClr val="accent6">
                  <a:lumMod val="75000"/>
                </a:schemeClr>
              </a:solidFill>
              <a:latin typeface="Times New Roman" pitchFamily="18" charset="0"/>
              <a:cs typeface="Times New Roman" pitchFamily="18" charset="0"/>
            </a:endParaRPr>
          </a:p>
        </p:txBody>
      </p:sp>
      <p:pic>
        <p:nvPicPr>
          <p:cNvPr id="2" name="Звук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1507512241"/>
      </p:ext>
    </p:extLst>
  </p:cSld>
  <p:clrMapOvr>
    <a:masterClrMapping/>
  </p:clrMapOvr>
  <mc:AlternateContent xmlns:mc="http://schemas.openxmlformats.org/markup-compatibility/2006" xmlns:p14="http://schemas.microsoft.com/office/powerpoint/2010/main">
    <mc:Choice Requires="p14">
      <p:transition spd="slow" p14:dur="2000" advTm="28902"/>
    </mc:Choice>
    <mc:Fallback xmlns="">
      <p:transition spd="slow" advTm="289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wheel(1)">
                                      <p:cBhvr>
                                        <p:cTn id="11" dur="10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p:cTn id="16"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7"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8"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9" dur="1000"/>
                                        <p:tgtEl>
                                          <p:spTgt spid="4">
                                            <p:txEl>
                                              <p:pRg st="0" end="0"/>
                                            </p:txEl>
                                          </p:spTgt>
                                        </p:tgtEl>
                                      </p:cBhvr>
                                    </p:animEffect>
                                  </p:childTnLst>
                                </p:cTn>
                              </p:par>
                              <p:par>
                                <p:cTn id="20" presetID="31" presetClass="entr" presetSubtype="0" fill="hold" nodeType="with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 calcmode="lin" valueType="num">
                                      <p:cBhvr>
                                        <p:cTn id="22"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4">
                                            <p:txEl>
                                              <p:pRg st="1" end="1"/>
                                            </p:txEl>
                                          </p:spTgt>
                                        </p:tgtEl>
                                      </p:cBhvr>
                                    </p:animEffect>
                                  </p:childTnLst>
                                </p:cTn>
                              </p:par>
                              <p:par>
                                <p:cTn id="26" presetID="31" presetClass="entr" presetSubtype="0" fill="hold" nodeType="with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 calcmode="lin" valueType="num">
                                      <p:cBhvr>
                                        <p:cTn id="28"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2"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0152" y="1052736"/>
            <a:ext cx="2700920" cy="4293096"/>
          </a:xfrm>
          <a:prstGeom prst="round2DiagRect">
            <a:avLst>
              <a:gd name="adj1" fmla="val 16667"/>
              <a:gd name="adj2" fmla="val 0"/>
            </a:avLst>
          </a:prstGeom>
          <a:ln w="88900" cap="sq">
            <a:solidFill>
              <a:schemeClr val="accent6">
                <a:lumMod val="75000"/>
              </a:schemeClr>
            </a:solidFill>
            <a:miter lim="800000"/>
          </a:ln>
          <a:effectLst>
            <a:outerShdw blurRad="254000" algn="tl" rotWithShape="0">
              <a:srgbClr val="000000">
                <a:alpha val="43000"/>
              </a:srgbClr>
            </a:outerShdw>
          </a:effectLst>
        </p:spPr>
      </p:pic>
      <p:sp>
        <p:nvSpPr>
          <p:cNvPr id="3" name="TextBox 2"/>
          <p:cNvSpPr txBox="1"/>
          <p:nvPr/>
        </p:nvSpPr>
        <p:spPr>
          <a:xfrm>
            <a:off x="395536" y="1772816"/>
            <a:ext cx="4176464" cy="2308324"/>
          </a:xfrm>
          <a:prstGeom prst="rect">
            <a:avLst/>
          </a:prstGeom>
          <a:noFill/>
        </p:spPr>
        <p:txBody>
          <a:bodyPr wrap="square" rtlCol="0">
            <a:spAutoFit/>
          </a:bodyPr>
          <a:lstStyle/>
          <a:p>
            <a:r>
              <a:rPr lang="az-Latn-AZ" sz="1600" dirty="0" smtClean="0">
                <a:solidFill>
                  <a:schemeClr val="accent6">
                    <a:lumMod val="75000"/>
                  </a:schemeClr>
                </a:solidFill>
                <a:latin typeface="Times New Roman" pitchFamily="18" charset="0"/>
                <a:cs typeface="Times New Roman" pitchFamily="18" charset="0"/>
              </a:rPr>
              <a:t>Tücan Ə. Soyuq su.– Bakı : Xəzər, 2009. – 83 s. </a:t>
            </a:r>
            <a:r>
              <a:rPr lang="az-Latn-AZ" sz="1600" dirty="0">
                <a:solidFill>
                  <a:schemeClr val="accent6">
                    <a:lumMod val="75000"/>
                  </a:schemeClr>
                </a:solidFill>
                <a:latin typeface="Times New Roman" pitchFamily="18" charset="0"/>
                <a:cs typeface="Times New Roman" pitchFamily="18" charset="0"/>
              </a:rPr>
              <a:t>– (Gözəl davranış </a:t>
            </a:r>
            <a:r>
              <a:rPr lang="az-Latn-AZ" sz="1600" dirty="0" smtClean="0">
                <a:solidFill>
                  <a:schemeClr val="accent6">
                    <a:lumMod val="75000"/>
                  </a:schemeClr>
                </a:solidFill>
                <a:latin typeface="Times New Roman" pitchFamily="18" charset="0"/>
                <a:cs typeface="Times New Roman" pitchFamily="18" charset="0"/>
              </a:rPr>
              <a:t>hekayələri).</a:t>
            </a:r>
          </a:p>
          <a:p>
            <a:r>
              <a:rPr lang="az-Latn-AZ" sz="1600" dirty="0" smtClean="0">
                <a:solidFill>
                  <a:schemeClr val="accent6">
                    <a:lumMod val="75000"/>
                  </a:schemeClr>
                </a:solidFill>
                <a:latin typeface="Times New Roman" pitchFamily="18" charset="0"/>
                <a:cs typeface="Times New Roman" pitchFamily="18" charset="0"/>
              </a:rPr>
              <a:t>«Soyuq su» kitabında müəllif oxucunu insan mənəviyyatının daha dərin qatlarına nəzər salmağa çağırır. Oxucu onun bələdçiliyi ilə sonsuz mənəviyyat səmasına səyahət edir. Buradakı müşahidələri onu düşündürür, özünə və insanlara münasibətdə daha səmimi və daha ədaləli olmağa sövq edir. </a:t>
            </a:r>
            <a:endParaRPr lang="az-Latn-AZ" sz="1600" dirty="0">
              <a:solidFill>
                <a:schemeClr val="accent6">
                  <a:lumMod val="75000"/>
                </a:schemeClr>
              </a:solidFill>
              <a:latin typeface="Times New Roman" pitchFamily="18" charset="0"/>
              <a:cs typeface="Times New Roman" pitchFamily="18" charset="0"/>
            </a:endParaRPr>
          </a:p>
        </p:txBody>
      </p:sp>
      <p:pic>
        <p:nvPicPr>
          <p:cNvPr id="4" name="Звук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2621210474"/>
      </p:ext>
    </p:extLst>
  </p:cSld>
  <p:clrMapOvr>
    <a:masterClrMapping/>
  </p:clrMapOvr>
  <mc:AlternateContent xmlns:mc="http://schemas.openxmlformats.org/markup-compatibility/2006" xmlns:p14="http://schemas.microsoft.com/office/powerpoint/2010/main">
    <mc:Choice Requires="p14">
      <p:transition spd="slow" p14:dur="2000" advTm="24990"/>
    </mc:Choice>
    <mc:Fallback xmlns="">
      <p:transition spd="slow" advTm="249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anim calcmode="lin" valueType="num">
                                      <p:cBhvr>
                                        <p:cTn id="16"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7" dur="2000" fill="hold"/>
                                        <p:tgtEl>
                                          <p:spTgt spid="3">
                                            <p:txEl>
                                              <p:pRg st="0" end="0"/>
                                            </p:txEl>
                                          </p:spTgt>
                                        </p:tgtEl>
                                        <p:attrNameLst>
                                          <p:attrName>ppt_h</p:attrName>
                                        </p:attrNameLst>
                                      </p:cBhvr>
                                      <p:tavLst>
                                        <p:tav tm="0">
                                          <p:val>
                                            <p:strVal val="#ppt_h"/>
                                          </p:val>
                                        </p:tav>
                                        <p:tav tm="100000">
                                          <p:val>
                                            <p:strVal val="#ppt_h"/>
                                          </p:val>
                                        </p:tav>
                                      </p:tavLst>
                                    </p:anim>
                                  </p:childTnLst>
                                </p:cTn>
                              </p:par>
                              <p:par>
                                <p:cTn id="18" presetID="45" presetClass="entr" presetSubtype="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2000"/>
                                        <p:tgtEl>
                                          <p:spTgt spid="3">
                                            <p:txEl>
                                              <p:pRg st="1" end="1"/>
                                            </p:txEl>
                                          </p:spTgt>
                                        </p:tgtEl>
                                      </p:cBhvr>
                                    </p:animEffect>
                                    <p:anim calcmode="lin" valueType="num">
                                      <p:cBhvr>
                                        <p:cTn id="21"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2"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3"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0152" y="1196752"/>
            <a:ext cx="2503829" cy="4320480"/>
          </a:xfrm>
          <a:prstGeom prst="round2DiagRect">
            <a:avLst>
              <a:gd name="adj1" fmla="val 16667"/>
              <a:gd name="adj2" fmla="val 0"/>
            </a:avLst>
          </a:prstGeom>
          <a:ln w="88900" cap="sq">
            <a:solidFill>
              <a:srgbClr val="0070C0"/>
            </a:solidFill>
            <a:miter lim="800000"/>
          </a:ln>
          <a:effectLst>
            <a:outerShdw blurRad="254000" algn="tl" rotWithShape="0">
              <a:srgbClr val="000000">
                <a:alpha val="43000"/>
              </a:srgbClr>
            </a:outerShdw>
          </a:effectLst>
        </p:spPr>
      </p:pic>
      <p:sp>
        <p:nvSpPr>
          <p:cNvPr id="3" name="TextBox 2"/>
          <p:cNvSpPr txBox="1"/>
          <p:nvPr/>
        </p:nvSpPr>
        <p:spPr>
          <a:xfrm>
            <a:off x="827584" y="1340768"/>
            <a:ext cx="4176464" cy="3693319"/>
          </a:xfrm>
          <a:prstGeom prst="rect">
            <a:avLst/>
          </a:prstGeom>
          <a:noFill/>
        </p:spPr>
        <p:txBody>
          <a:bodyPr wrap="square" rtlCol="0">
            <a:spAutoFit/>
          </a:bodyPr>
          <a:lstStyle/>
          <a:p>
            <a:r>
              <a:rPr lang="az-Latn-AZ" dirty="0" smtClean="0">
                <a:solidFill>
                  <a:srgbClr val="00B050"/>
                </a:solidFill>
                <a:latin typeface="Times New Roman" pitchFamily="18" charset="0"/>
                <a:cs typeface="Times New Roman" pitchFamily="18" charset="0"/>
              </a:rPr>
              <a:t>Çətinliklərdən qorxmuram. Cəsarət : nağıl-oyun : fəaliyyət : tamaşa. – B</a:t>
            </a:r>
            <a:r>
              <a:rPr lang="en-US" dirty="0" err="1" smtClean="0">
                <a:solidFill>
                  <a:srgbClr val="00B050"/>
                </a:solidFill>
                <a:latin typeface="Times New Roman" pitchFamily="18" charset="0"/>
                <a:cs typeface="Times New Roman" pitchFamily="18" charset="0"/>
              </a:rPr>
              <a:t>ak</a:t>
            </a:r>
            <a:r>
              <a:rPr lang="az-Latn-AZ" dirty="0" smtClean="0">
                <a:solidFill>
                  <a:srgbClr val="00B050"/>
                </a:solidFill>
                <a:latin typeface="Times New Roman" pitchFamily="18" charset="0"/>
                <a:cs typeface="Times New Roman" pitchFamily="18" charset="0"/>
              </a:rPr>
              <a:t>ı : Altun kitab, 2015. – 64 s. – (Əxlaqi dəyərlər).</a:t>
            </a:r>
          </a:p>
          <a:p>
            <a:r>
              <a:rPr lang="az-Latn-AZ" dirty="0" smtClean="0">
                <a:solidFill>
                  <a:srgbClr val="00B050"/>
                </a:solidFill>
                <a:latin typeface="Times New Roman" pitchFamily="18" charset="0"/>
                <a:cs typeface="Times New Roman" pitchFamily="18" charset="0"/>
              </a:rPr>
              <a:t>Çətini ilk addımı atmaqdır, sonra sən də hamı kimi hər şeyi bacaracaqsan. Balaca Ağtük də elə bu cür hərəkət etdi və... </a:t>
            </a:r>
            <a:r>
              <a:rPr lang="az-Latn-AZ" dirty="0">
                <a:solidFill>
                  <a:srgbClr val="00B050"/>
                </a:solidFill>
                <a:latin typeface="Times New Roman" pitchFamily="18" charset="0"/>
                <a:cs typeface="Times New Roman" pitchFamily="18" charset="0"/>
              </a:rPr>
              <a:t>d</a:t>
            </a:r>
            <a:r>
              <a:rPr lang="az-Latn-AZ" dirty="0" smtClean="0">
                <a:solidFill>
                  <a:srgbClr val="00B050"/>
                </a:solidFill>
                <a:latin typeface="Times New Roman" pitchFamily="18" charset="0"/>
                <a:cs typeface="Times New Roman" pitchFamily="18" charset="0"/>
              </a:rPr>
              <a:t>ostlarına qoşuldu.</a:t>
            </a:r>
          </a:p>
          <a:p>
            <a:r>
              <a:rPr lang="az-Latn-AZ" dirty="0" smtClean="0">
                <a:solidFill>
                  <a:srgbClr val="00B050"/>
                </a:solidFill>
                <a:latin typeface="Times New Roman" pitchFamily="18" charset="0"/>
                <a:cs typeface="Times New Roman" pitchFamily="18" charset="0"/>
              </a:rPr>
              <a:t>Balaca dostum</a:t>
            </a:r>
            <a:r>
              <a:rPr lang="az-Latn-AZ" dirty="0">
                <a:solidFill>
                  <a:srgbClr val="00B050"/>
                </a:solidFill>
                <a:latin typeface="Times New Roman" pitchFamily="18" charset="0"/>
                <a:cs typeface="Times New Roman" pitchFamily="18" charset="0"/>
              </a:rPr>
              <a:t>,</a:t>
            </a:r>
            <a:r>
              <a:rPr lang="az-Latn-AZ" dirty="0" smtClean="0">
                <a:solidFill>
                  <a:srgbClr val="00B050"/>
                </a:solidFill>
                <a:latin typeface="Times New Roman" pitchFamily="18" charset="0"/>
                <a:cs typeface="Times New Roman" pitchFamily="18" charset="0"/>
              </a:rPr>
              <a:t> cəsarətli ol!!!</a:t>
            </a:r>
          </a:p>
          <a:p>
            <a:r>
              <a:rPr lang="az-Latn-AZ" dirty="0" smtClean="0">
                <a:solidFill>
                  <a:srgbClr val="00B050"/>
                </a:solidFill>
                <a:latin typeface="Times New Roman" pitchFamily="18" charset="0"/>
                <a:cs typeface="Times New Roman" pitchFamily="18" charset="0"/>
              </a:rPr>
              <a:t>Dərs zamanı əlini qaldırmaqdan qorxma! Doğru hərəkət etməkdən və həqiqəti söyləməkdən çəkinmə! Kitabda verilmiş nağıl, hekayə və oyunlar bu işdə sənə yardımçı olacaq!!!</a:t>
            </a:r>
            <a:endParaRPr lang="az-Latn-AZ" dirty="0">
              <a:solidFill>
                <a:srgbClr val="00B050"/>
              </a:solidFill>
              <a:latin typeface="Times New Roman" pitchFamily="18" charset="0"/>
              <a:cs typeface="Times New Roman" pitchFamily="18" charset="0"/>
            </a:endParaRPr>
          </a:p>
        </p:txBody>
      </p:sp>
      <p:pic>
        <p:nvPicPr>
          <p:cNvPr id="4" name="Звук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195498242"/>
      </p:ext>
    </p:extLst>
  </p:cSld>
  <p:clrMapOvr>
    <a:masterClrMapping/>
  </p:clrMapOvr>
  <mc:AlternateContent xmlns:mc="http://schemas.openxmlformats.org/markup-compatibility/2006" xmlns:p14="http://schemas.microsoft.com/office/powerpoint/2010/main">
    <mc:Choice Requires="p14">
      <p:transition spd="slow" p14:dur="2000" advTm="35655"/>
    </mc:Choice>
    <mc:Fallback xmlns="">
      <p:transition spd="slow" advTm="356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anim calcmode="lin" valueType="num">
                                      <p:cBhvr>
                                        <p:cTn id="12" dur="500" fill="hold"/>
                                        <p:tgtEl>
                                          <p:spTgt spid="2"/>
                                        </p:tgtEl>
                                        <p:attrNameLst>
                                          <p:attrName>ppt_w</p:attrName>
                                        </p:attrNameLst>
                                      </p:cBhvr>
                                      <p:tavLst>
                                        <p:tav tm="0" fmla="#ppt_w*sin(2.5*pi*$)">
                                          <p:val>
                                            <p:fltVal val="0"/>
                                          </p:val>
                                        </p:tav>
                                        <p:tav tm="100000">
                                          <p:val>
                                            <p:fltVal val="1"/>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0" end="0"/>
                                            </p:txEl>
                                          </p:spTgt>
                                        </p:tgtEl>
                                      </p:cBhvr>
                                    </p:animEffect>
                                  </p:childTnLst>
                                </p:cTn>
                              </p:par>
                              <p:par>
                                <p:cTn id="22" presetID="31" presetClass="entr" presetSubtype="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6"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7" dur="1000"/>
                                        <p:tgtEl>
                                          <p:spTgt spid="3">
                                            <p:txEl>
                                              <p:pRg st="1" end="1"/>
                                            </p:txEl>
                                          </p:spTgt>
                                        </p:tgtEl>
                                      </p:cBhvr>
                                    </p:animEffect>
                                  </p:childTnLst>
                                </p:cTn>
                              </p:par>
                              <p:par>
                                <p:cTn id="28" presetID="31" presetClass="entr" presetSubtype="0" fill="hold" nodeType="with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2" end="2"/>
                                            </p:txEl>
                                          </p:spTgt>
                                        </p:tgtEl>
                                      </p:cBhvr>
                                    </p:animEffect>
                                  </p:childTnLst>
                                </p:cTn>
                              </p:par>
                              <p:par>
                                <p:cTn id="34" presetID="31" presetClass="entr" presetSubtype="0" fill="hold"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0"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1680" y="1988840"/>
            <a:ext cx="5616624" cy="646331"/>
          </a:xfrm>
          <a:prstGeom prst="rect">
            <a:avLst/>
          </a:prstGeom>
          <a:noFill/>
        </p:spPr>
        <p:txBody>
          <a:bodyPr wrap="square" rtlCol="0">
            <a:spAutoFit/>
          </a:bodyPr>
          <a:lstStyle/>
          <a:p>
            <a:pPr algn="ctr"/>
            <a:r>
              <a:rPr lang="az-Latn-AZ"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Məlumat-biblioqrafiya şöbəsi</a:t>
            </a:r>
          </a:p>
          <a:p>
            <a:pPr algn="ctr"/>
            <a:r>
              <a:rPr lang="az-Latn-AZ"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Əhmədova S.</a:t>
            </a:r>
            <a:endParaRPr lang="az-Latn-A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3" name="Звук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2715976355"/>
      </p:ext>
    </p:extLst>
  </p:cSld>
  <p:clrMapOvr>
    <a:masterClrMapping/>
  </p:clrMapOvr>
  <mc:AlternateContent xmlns:mc="http://schemas.openxmlformats.org/markup-compatibility/2006" xmlns:p14="http://schemas.microsoft.com/office/powerpoint/2010/main">
    <mc:Choice Requires="p14">
      <p:transition spd="slow" p14:dur="2000" advTm="6685"/>
    </mc:Choice>
    <mc:Fallback xmlns="">
      <p:transition spd="slow" advTm="66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2000"/>
                                        <p:tgtEl>
                                          <p:spTgt spid="2">
                                            <p:txEl>
                                              <p:pRg st="0" end="0"/>
                                            </p:txEl>
                                          </p:spTgt>
                                        </p:tgtEl>
                                      </p:cBhvr>
                                    </p:animEffect>
                                    <p:anim calcmode="lin" valueType="num">
                                      <p:cBhvr>
                                        <p:cTn id="12"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13" dur="2000" fill="hold"/>
                                        <p:tgtEl>
                                          <p:spTgt spid="2">
                                            <p:txEl>
                                              <p:pRg st="0" end="0"/>
                                            </p:txEl>
                                          </p:spTgt>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2000"/>
                                        <p:tgtEl>
                                          <p:spTgt spid="2">
                                            <p:txEl>
                                              <p:pRg st="1" end="1"/>
                                            </p:txEl>
                                          </p:spTgt>
                                        </p:tgtEl>
                                      </p:cBhvr>
                                    </p:animEffect>
                                    <p:anim calcmode="lin" valueType="num">
                                      <p:cBhvr>
                                        <p:cTn id="17" dur="2000" fill="hold"/>
                                        <p:tgtEl>
                                          <p:spTgt spid="2">
                                            <p:txEl>
                                              <p:pRg st="1" end="1"/>
                                            </p:txEl>
                                          </p:spTgt>
                                        </p:tgtEl>
                                        <p:attrNameLst>
                                          <p:attrName>ppt_w</p:attrName>
                                        </p:attrNameLst>
                                      </p:cBhvr>
                                      <p:tavLst>
                                        <p:tav tm="0" fmla="#ppt_w*sin(2.5*pi*$)">
                                          <p:val>
                                            <p:fltVal val="0"/>
                                          </p:val>
                                        </p:tav>
                                        <p:tav tm="100000">
                                          <p:val>
                                            <p:fltVal val="1"/>
                                          </p:val>
                                        </p:tav>
                                      </p:tavLst>
                                    </p:anim>
                                    <p:anim calcmode="lin" valueType="num">
                                      <p:cBhvr>
                                        <p:cTn id="18" dur="20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76" y="548680"/>
            <a:ext cx="2580965" cy="5544616"/>
          </a:xfrm>
          <a:prstGeom prst="round2DiagRect">
            <a:avLst>
              <a:gd name="adj1" fmla="val 16667"/>
              <a:gd name="adj2" fmla="val 0"/>
            </a:avLst>
          </a:prstGeom>
          <a:ln w="88900" cap="sq">
            <a:solidFill>
              <a:srgbClr val="00B050"/>
            </a:solidFill>
            <a:miter lim="800000"/>
          </a:ln>
          <a:effectLst>
            <a:outerShdw blurRad="254000" algn="tl" rotWithShape="0">
              <a:srgbClr val="000000">
                <a:alpha val="43000"/>
              </a:srgbClr>
            </a:outerShdw>
          </a:effectLst>
        </p:spPr>
      </p:pic>
      <p:sp>
        <p:nvSpPr>
          <p:cNvPr id="3" name="TextBox 2"/>
          <p:cNvSpPr txBox="1"/>
          <p:nvPr/>
        </p:nvSpPr>
        <p:spPr>
          <a:xfrm>
            <a:off x="3995936" y="1058830"/>
            <a:ext cx="4608512" cy="4770537"/>
          </a:xfrm>
          <a:prstGeom prst="rect">
            <a:avLst/>
          </a:prstGeom>
          <a:noFill/>
        </p:spPr>
        <p:txBody>
          <a:bodyPr wrap="square" rtlCol="0">
            <a:spAutoFit/>
          </a:bodyPr>
          <a:lstStyle/>
          <a:p>
            <a:r>
              <a:rPr lang="az-Latn-AZ" sz="1600" dirty="0" smtClean="0">
                <a:solidFill>
                  <a:schemeClr val="accent3">
                    <a:lumMod val="50000"/>
                  </a:schemeClr>
                </a:solidFill>
                <a:latin typeface="Times New Roman" pitchFamily="18" charset="0"/>
                <a:cs typeface="Times New Roman" pitchFamily="18" charset="0"/>
              </a:rPr>
              <a:t>Dəyər verirəm. Hörmət : nağıl-oyun : fəaliyyət : tamaşa. – Bakı : Altun kitab, 2015. – 64 s.</a:t>
            </a:r>
          </a:p>
          <a:p>
            <a:r>
              <a:rPr lang="az-Latn-AZ" sz="1600" dirty="0" smtClean="0">
                <a:solidFill>
                  <a:schemeClr val="accent3">
                    <a:lumMod val="50000"/>
                  </a:schemeClr>
                </a:solidFill>
                <a:latin typeface="Times New Roman" pitchFamily="18" charset="0"/>
                <a:cs typeface="Times New Roman" pitchFamily="18" charset="0"/>
              </a:rPr>
              <a:t>Suya daim ehtiyac olan bir ölkədə bir kasıb qoca və qarı var idi, onlar çox kasıb yaşayırdılar. Bir gün onlar ölkənin ədalətli hökmdarı olan sultana yardım üçün müraciət etməyi qərara aldılar. Lakin sultana layiqli bir hədiyyə aparmaq lazım idi. Qərara aldılar ki, onların ölkəsi üçün çox dəyərli olan su aparsınlar. Sultan bu hədiyyədən çox məmnun qaldı və əvəzində suyun qabını qızılla doldurub qocaya verdi və məsləhət gördü ki, evə qayıdanda Dəclə çayının yanından keçsin. Çayın yanından keçəndə Qoca başa düşdü ki, sultan ona böyük hörmət etmişdir. Bu bolsulu çayın yanında yaşayan adam üçün bir dolça suyun nə əhəmiyyəti var?!. Amma sultan qocanın hədiyyəsindən məmnun qalmışdı. Axı, özünə çox dəyərli olan bir şeyi başqasına vermək üçün gərək nə qədər genişqəlbli olasan. Bu hərəkət doğurdan da hörmətə layiq idi.</a:t>
            </a:r>
            <a:endParaRPr lang="az-Latn-AZ" sz="1600" dirty="0">
              <a:solidFill>
                <a:schemeClr val="accent3">
                  <a:lumMod val="50000"/>
                </a:schemeClr>
              </a:solidFill>
              <a:latin typeface="Times New Roman" pitchFamily="18" charset="0"/>
              <a:cs typeface="Times New Roman" pitchFamily="18" charset="0"/>
            </a:endParaRPr>
          </a:p>
        </p:txBody>
      </p:sp>
      <p:pic>
        <p:nvPicPr>
          <p:cNvPr id="4" name="Звук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1560160663"/>
      </p:ext>
    </p:extLst>
  </p:cSld>
  <p:clrMapOvr>
    <a:masterClrMapping/>
  </p:clrMapOvr>
  <mc:AlternateContent xmlns:mc="http://schemas.openxmlformats.org/markup-compatibility/2006" xmlns:p14="http://schemas.microsoft.com/office/powerpoint/2010/main">
    <mc:Choice Requires="p14">
      <p:transition spd="slow" p14:dur="2000" advTm="56373"/>
    </mc:Choice>
    <mc:Fallback xmlns="">
      <p:transition spd="slow" advTm="563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fltVal val="0"/>
                                          </p:val>
                                        </p:tav>
                                        <p:tav tm="100000">
                                          <p:val>
                                            <p:strVal val="#ppt_w"/>
                                          </p:val>
                                        </p:tav>
                                      </p:tavLst>
                                    </p:anim>
                                    <p:anim calcmode="lin" valueType="num">
                                      <p:cBhvr>
                                        <p:cTn id="19" dur="1000" fill="hold"/>
                                        <p:tgtEl>
                                          <p:spTgt spid="3"/>
                                        </p:tgtEl>
                                        <p:attrNameLst>
                                          <p:attrName>ppt_h</p:attrName>
                                        </p:attrNameLst>
                                      </p:cBhvr>
                                      <p:tavLst>
                                        <p:tav tm="0">
                                          <p:val>
                                            <p:fltVal val="0"/>
                                          </p:val>
                                        </p:tav>
                                        <p:tav tm="100000">
                                          <p:val>
                                            <p:strVal val="#ppt_h"/>
                                          </p:val>
                                        </p:tav>
                                      </p:tavLst>
                                    </p:anim>
                                    <p:anim calcmode="lin" valueType="num">
                                      <p:cBhvr>
                                        <p:cTn id="20" dur="1000" fill="hold"/>
                                        <p:tgtEl>
                                          <p:spTgt spid="3"/>
                                        </p:tgtEl>
                                        <p:attrNameLst>
                                          <p:attrName>style.rotation</p:attrName>
                                        </p:attrNameLst>
                                      </p:cBhvr>
                                      <p:tavLst>
                                        <p:tav tm="0">
                                          <p:val>
                                            <p:fltVal val="90"/>
                                          </p:val>
                                        </p:tav>
                                        <p:tav tm="100000">
                                          <p:val>
                                            <p:fltVal val="0"/>
                                          </p:val>
                                        </p:tav>
                                      </p:tavLst>
                                    </p:anim>
                                    <p:animEffect transition="in" filter="fade">
                                      <p:cBhvr>
                                        <p:cTn id="2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2" fill="hold" display="0">
                  <p:stCondLst>
                    <p:cond delay="indefinite"/>
                  </p:stCondLst>
                  <p:endCondLst>
                    <p:cond evt="onStopAudio" delay="0">
                      <p:tgtEl>
                        <p:sldTgt/>
                      </p:tgtEl>
                    </p:cond>
                  </p:endCondLst>
                </p:cTn>
                <p:tgtEl>
                  <p:spTgt spid="4"/>
                </p:tgtEl>
              </p:cMediaNode>
            </p:audio>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04048" y="620688"/>
            <a:ext cx="3312368" cy="5400600"/>
          </a:xfrm>
          <a:prstGeom prst="ellipse">
            <a:avLst/>
          </a:prstGeom>
          <a:ln w="6350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p:cNvSpPr txBox="1"/>
          <p:nvPr/>
        </p:nvSpPr>
        <p:spPr>
          <a:xfrm>
            <a:off x="395536" y="2276872"/>
            <a:ext cx="4104456" cy="2308324"/>
          </a:xfrm>
          <a:prstGeom prst="rect">
            <a:avLst/>
          </a:prstGeom>
          <a:noFill/>
        </p:spPr>
        <p:txBody>
          <a:bodyPr wrap="square" rtlCol="0">
            <a:spAutoFit/>
          </a:bodyPr>
          <a:lstStyle/>
          <a:p>
            <a:r>
              <a:rPr lang="az-Latn-AZ" sz="1600" dirty="0" smtClean="0">
                <a:solidFill>
                  <a:schemeClr val="accent3">
                    <a:lumMod val="75000"/>
                  </a:schemeClr>
                </a:solidFill>
                <a:latin typeface="Times New Roman" pitchFamily="18" charset="0"/>
                <a:cs typeface="Times New Roman" pitchFamily="18" charset="0"/>
              </a:rPr>
              <a:t>Düzünü deyirəm. Düzgünlük : nağıl-oyun : fəaliyyət : tamaşa. – Bakı : Altun kitab, 2015. – 64 s. – (Əxlaqi dəyərlər).</a:t>
            </a:r>
          </a:p>
          <a:p>
            <a:r>
              <a:rPr lang="az-Latn-AZ" sz="1600" dirty="0" smtClean="0">
                <a:solidFill>
                  <a:schemeClr val="accent3">
                    <a:lumMod val="75000"/>
                  </a:schemeClr>
                </a:solidFill>
                <a:latin typeface="Times New Roman" pitchFamily="18" charset="0"/>
                <a:cs typeface="Times New Roman" pitchFamily="18" charset="0"/>
              </a:rPr>
              <a:t>Düzgün adam : Ona əmanət olunan əşyanı yaxşı qoruyar, verdiyi sözü unutmaz, hər zaman həqiqəti söylər, cəsarətli olar, öz məsuliyyətini dərk edər və s. Daha hansı keyfiyyətlərə sahib olar? Bu suala cavab tapmaq üçün bu kitabdakı hekayə və nağılları oxu və oyunlara qoşul. </a:t>
            </a:r>
            <a:endParaRPr lang="az-Latn-AZ" sz="1600" dirty="0">
              <a:solidFill>
                <a:schemeClr val="accent3">
                  <a:lumMod val="75000"/>
                </a:schemeClr>
              </a:solidFill>
              <a:latin typeface="Times New Roman" pitchFamily="18" charset="0"/>
              <a:cs typeface="Times New Roman" pitchFamily="18" charset="0"/>
            </a:endParaRPr>
          </a:p>
        </p:txBody>
      </p:sp>
      <p:pic>
        <p:nvPicPr>
          <p:cNvPr id="4" name="Звук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2884288318"/>
      </p:ext>
    </p:extLst>
  </p:cSld>
  <p:clrMapOvr>
    <a:masterClrMapping/>
  </p:clrMapOvr>
  <mc:AlternateContent xmlns:mc="http://schemas.openxmlformats.org/markup-compatibility/2006" xmlns:p14="http://schemas.microsoft.com/office/powerpoint/2010/main">
    <mc:Choice Requires="p14">
      <p:transition spd="slow" p14:dur="2000" advTm="30023"/>
    </mc:Choice>
    <mc:Fallback xmlns="">
      <p:transition spd="slow" advTm="300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145">
                                          <p:stCondLst>
                                            <p:cond delay="0"/>
                                          </p:stCondLst>
                                        </p:cTn>
                                        <p:tgtEl>
                                          <p:spTgt spid="2"/>
                                        </p:tgtEl>
                                      </p:cBhvr>
                                    </p:animEffect>
                                    <p:anim calcmode="lin" valueType="num">
                                      <p:cBhvr>
                                        <p:cTn id="12" dur="456"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3" dur="166"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4" dur="166" tmFilter="0, 0; 0.125,0.2665; 0.25,0.4; 0.375,0.465; 0.5,0.5;  0.625,0.535; 0.75,0.6; 0.875,0.7335; 1,1">
                                          <p:stCondLst>
                                            <p:cond delay="166"/>
                                          </p:stCondLst>
                                        </p:cTn>
                                        <p:tgtEl>
                                          <p:spTgt spid="2"/>
                                        </p:tgtEl>
                                        <p:attrNameLst>
                                          <p:attrName>ppt_y</p:attrName>
                                        </p:attrNameLst>
                                      </p:cBhvr>
                                      <p:tavLst>
                                        <p:tav tm="0" fmla="#ppt_y-sin(pi*$)/9">
                                          <p:val>
                                            <p:fltVal val="0"/>
                                          </p:val>
                                        </p:tav>
                                        <p:tav tm="100000">
                                          <p:val>
                                            <p:fltVal val="1"/>
                                          </p:val>
                                        </p:tav>
                                      </p:tavLst>
                                    </p:anim>
                                    <p:anim calcmode="lin" valueType="num">
                                      <p:cBhvr>
                                        <p:cTn id="15" dur="83" tmFilter="0, 0; 0.125,0.2665; 0.25,0.4; 0.375,0.465; 0.5,0.5;  0.625,0.535; 0.75,0.6; 0.875,0.7335; 1,1">
                                          <p:stCondLst>
                                            <p:cond delay="331"/>
                                          </p:stCondLst>
                                        </p:cTn>
                                        <p:tgtEl>
                                          <p:spTgt spid="2"/>
                                        </p:tgtEl>
                                        <p:attrNameLst>
                                          <p:attrName>ppt_y</p:attrName>
                                        </p:attrNameLst>
                                      </p:cBhvr>
                                      <p:tavLst>
                                        <p:tav tm="0" fmla="#ppt_y-sin(pi*$)/27">
                                          <p:val>
                                            <p:fltVal val="0"/>
                                          </p:val>
                                        </p:tav>
                                        <p:tav tm="100000">
                                          <p:val>
                                            <p:fltVal val="1"/>
                                          </p:val>
                                        </p:tav>
                                      </p:tavLst>
                                    </p:anim>
                                    <p:anim calcmode="lin" valueType="num">
                                      <p:cBhvr>
                                        <p:cTn id="16" dur="41" tmFilter="0, 0; 0.125,0.2665; 0.25,0.4; 0.375,0.465; 0.5,0.5;  0.625,0.535; 0.75,0.6; 0.875,0.7335; 1,1">
                                          <p:stCondLst>
                                            <p:cond delay="414"/>
                                          </p:stCondLst>
                                        </p:cTn>
                                        <p:tgtEl>
                                          <p:spTgt spid="2"/>
                                        </p:tgtEl>
                                        <p:attrNameLst>
                                          <p:attrName>ppt_y</p:attrName>
                                        </p:attrNameLst>
                                      </p:cBhvr>
                                      <p:tavLst>
                                        <p:tav tm="0" fmla="#ppt_y-sin(pi*$)/81">
                                          <p:val>
                                            <p:fltVal val="0"/>
                                          </p:val>
                                        </p:tav>
                                        <p:tav tm="100000">
                                          <p:val>
                                            <p:fltVal val="1"/>
                                          </p:val>
                                        </p:tav>
                                      </p:tavLst>
                                    </p:anim>
                                    <p:animScale>
                                      <p:cBhvr>
                                        <p:cTn id="17" dur="7">
                                          <p:stCondLst>
                                            <p:cond delay="163"/>
                                          </p:stCondLst>
                                        </p:cTn>
                                        <p:tgtEl>
                                          <p:spTgt spid="2"/>
                                        </p:tgtEl>
                                      </p:cBhvr>
                                      <p:to x="100000" y="60000"/>
                                    </p:animScale>
                                    <p:animScale>
                                      <p:cBhvr>
                                        <p:cTn id="18" dur="42" decel="50000">
                                          <p:stCondLst>
                                            <p:cond delay="169"/>
                                          </p:stCondLst>
                                        </p:cTn>
                                        <p:tgtEl>
                                          <p:spTgt spid="2"/>
                                        </p:tgtEl>
                                      </p:cBhvr>
                                      <p:to x="100000" y="100000"/>
                                    </p:animScale>
                                    <p:animScale>
                                      <p:cBhvr>
                                        <p:cTn id="19" dur="7">
                                          <p:stCondLst>
                                            <p:cond delay="328"/>
                                          </p:stCondLst>
                                        </p:cTn>
                                        <p:tgtEl>
                                          <p:spTgt spid="2"/>
                                        </p:tgtEl>
                                      </p:cBhvr>
                                      <p:to x="100000" y="80000"/>
                                    </p:animScale>
                                    <p:animScale>
                                      <p:cBhvr>
                                        <p:cTn id="20" dur="42" decel="50000">
                                          <p:stCondLst>
                                            <p:cond delay="335"/>
                                          </p:stCondLst>
                                        </p:cTn>
                                        <p:tgtEl>
                                          <p:spTgt spid="2"/>
                                        </p:tgtEl>
                                      </p:cBhvr>
                                      <p:to x="100000" y="100000"/>
                                    </p:animScale>
                                    <p:animScale>
                                      <p:cBhvr>
                                        <p:cTn id="21" dur="7">
                                          <p:stCondLst>
                                            <p:cond delay="411"/>
                                          </p:stCondLst>
                                        </p:cTn>
                                        <p:tgtEl>
                                          <p:spTgt spid="2"/>
                                        </p:tgtEl>
                                      </p:cBhvr>
                                      <p:to x="100000" y="90000"/>
                                    </p:animScale>
                                    <p:animScale>
                                      <p:cBhvr>
                                        <p:cTn id="22" dur="42" decel="50000">
                                          <p:stCondLst>
                                            <p:cond delay="417"/>
                                          </p:stCondLst>
                                        </p:cTn>
                                        <p:tgtEl>
                                          <p:spTgt spid="2"/>
                                        </p:tgtEl>
                                      </p:cBhvr>
                                      <p:to x="100000" y="100000"/>
                                    </p:animScale>
                                    <p:animScale>
                                      <p:cBhvr>
                                        <p:cTn id="23" dur="7">
                                          <p:stCondLst>
                                            <p:cond delay="452"/>
                                          </p:stCondLst>
                                        </p:cTn>
                                        <p:tgtEl>
                                          <p:spTgt spid="2"/>
                                        </p:tgtEl>
                                      </p:cBhvr>
                                      <p:to x="100000" y="95000"/>
                                    </p:animScale>
                                    <p:animScale>
                                      <p:cBhvr>
                                        <p:cTn id="24" dur="42" decel="50000">
                                          <p:stCondLst>
                                            <p:cond delay="459"/>
                                          </p:stCondLst>
                                        </p:cTn>
                                        <p:tgtEl>
                                          <p:spTgt spid="2"/>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580">
                                          <p:stCondLst>
                                            <p:cond delay="0"/>
                                          </p:stCondLst>
                                        </p:cTn>
                                        <p:tgtEl>
                                          <p:spTgt spid="3"/>
                                        </p:tgtEl>
                                      </p:cBhvr>
                                    </p:animEffect>
                                    <p:anim calcmode="lin" valueType="num">
                                      <p:cBhvr>
                                        <p:cTn id="3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5" dur="26">
                                          <p:stCondLst>
                                            <p:cond delay="650"/>
                                          </p:stCondLst>
                                        </p:cTn>
                                        <p:tgtEl>
                                          <p:spTgt spid="3"/>
                                        </p:tgtEl>
                                      </p:cBhvr>
                                      <p:to x="100000" y="60000"/>
                                    </p:animScale>
                                    <p:animScale>
                                      <p:cBhvr>
                                        <p:cTn id="36" dur="166" decel="50000">
                                          <p:stCondLst>
                                            <p:cond delay="676"/>
                                          </p:stCondLst>
                                        </p:cTn>
                                        <p:tgtEl>
                                          <p:spTgt spid="3"/>
                                        </p:tgtEl>
                                      </p:cBhvr>
                                      <p:to x="100000" y="100000"/>
                                    </p:animScale>
                                    <p:animScale>
                                      <p:cBhvr>
                                        <p:cTn id="37" dur="26">
                                          <p:stCondLst>
                                            <p:cond delay="1312"/>
                                          </p:stCondLst>
                                        </p:cTn>
                                        <p:tgtEl>
                                          <p:spTgt spid="3"/>
                                        </p:tgtEl>
                                      </p:cBhvr>
                                      <p:to x="100000" y="80000"/>
                                    </p:animScale>
                                    <p:animScale>
                                      <p:cBhvr>
                                        <p:cTn id="38" dur="166" decel="50000">
                                          <p:stCondLst>
                                            <p:cond delay="1338"/>
                                          </p:stCondLst>
                                        </p:cTn>
                                        <p:tgtEl>
                                          <p:spTgt spid="3"/>
                                        </p:tgtEl>
                                      </p:cBhvr>
                                      <p:to x="100000" y="100000"/>
                                    </p:animScale>
                                    <p:animScale>
                                      <p:cBhvr>
                                        <p:cTn id="39" dur="26">
                                          <p:stCondLst>
                                            <p:cond delay="1642"/>
                                          </p:stCondLst>
                                        </p:cTn>
                                        <p:tgtEl>
                                          <p:spTgt spid="3"/>
                                        </p:tgtEl>
                                      </p:cBhvr>
                                      <p:to x="100000" y="90000"/>
                                    </p:animScale>
                                    <p:animScale>
                                      <p:cBhvr>
                                        <p:cTn id="40" dur="166" decel="50000">
                                          <p:stCondLst>
                                            <p:cond delay="1668"/>
                                          </p:stCondLst>
                                        </p:cTn>
                                        <p:tgtEl>
                                          <p:spTgt spid="3"/>
                                        </p:tgtEl>
                                      </p:cBhvr>
                                      <p:to x="100000" y="100000"/>
                                    </p:animScale>
                                    <p:animScale>
                                      <p:cBhvr>
                                        <p:cTn id="41" dur="26">
                                          <p:stCondLst>
                                            <p:cond delay="1808"/>
                                          </p:stCondLst>
                                        </p:cTn>
                                        <p:tgtEl>
                                          <p:spTgt spid="3"/>
                                        </p:tgtEl>
                                      </p:cBhvr>
                                      <p:to x="100000" y="95000"/>
                                    </p:animScale>
                                    <p:animScale>
                                      <p:cBhvr>
                                        <p:cTn id="42"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3" fill="hold" display="0">
                  <p:stCondLst>
                    <p:cond delay="indefinite"/>
                  </p:stCondLst>
                  <p:endCondLst>
                    <p:cond evt="onStopAudio" delay="0">
                      <p:tgtEl>
                        <p:sldTgt/>
                      </p:tgtEl>
                    </p:cond>
                  </p:endCondLst>
                </p:cTn>
                <p:tgtEl>
                  <p:spTgt spid="4"/>
                </p:tgtEl>
              </p:cMediaNode>
            </p:audio>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908720"/>
            <a:ext cx="2873334" cy="4158507"/>
          </a:xfrm>
          <a:prstGeom prst="roundRect">
            <a:avLst>
              <a:gd name="adj" fmla="val 16667"/>
            </a:avLst>
          </a:prstGeom>
          <a:ln>
            <a:noFill/>
          </a:ln>
          <a:effectLst>
            <a:glow rad="228600">
              <a:schemeClr val="accent5">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p:cNvSpPr txBox="1"/>
          <p:nvPr/>
        </p:nvSpPr>
        <p:spPr>
          <a:xfrm>
            <a:off x="5076056" y="1124744"/>
            <a:ext cx="3528392" cy="4278094"/>
          </a:xfrm>
          <a:prstGeom prst="rect">
            <a:avLst/>
          </a:prstGeom>
          <a:noFill/>
        </p:spPr>
        <p:txBody>
          <a:bodyPr wrap="square" rtlCol="0">
            <a:spAutoFit/>
          </a:bodyPr>
          <a:lstStyle/>
          <a:p>
            <a:r>
              <a:rPr lang="az-Latn-AZ" sz="1600" b="1" i="1" dirty="0" smtClean="0">
                <a:solidFill>
                  <a:srgbClr val="00B0F0"/>
                </a:solidFill>
                <a:latin typeface="Times New Roman" pitchFamily="18" charset="0"/>
                <a:cs typeface="Times New Roman" pitchFamily="18" charset="0"/>
              </a:rPr>
              <a:t>Ədalətli hərəkət edirəm. Ədalət : nağıl - oyun: fəaliyyət : tamaşa – Bakı : Altun kitab, 2015. – 64 s. – (Əxlaqi dəyərlər). </a:t>
            </a:r>
          </a:p>
          <a:p>
            <a:r>
              <a:rPr lang="az-Latn-AZ" sz="1600" b="1" i="1" dirty="0" smtClean="0">
                <a:solidFill>
                  <a:srgbClr val="00B0F0"/>
                </a:solidFill>
                <a:latin typeface="Times New Roman" pitchFamily="18" charset="0"/>
                <a:cs typeface="Times New Roman" pitchFamily="18" charset="0"/>
              </a:rPr>
              <a:t>Təbəssümlər ölkəsinin kraliçası Kəpənək Telli Kraliça Arıya dedi : -  Mənim ölkəmdə hər kəsin əməyinə qiymət verilir, haqqı ödənilir. Bizim xoşbəxt yaşamağımızın sirri məhz budur, yəni ədalətdir!</a:t>
            </a:r>
          </a:p>
          <a:p>
            <a:r>
              <a:rPr lang="az-Latn-AZ" sz="1600" b="1" i="1" dirty="0" smtClean="0">
                <a:solidFill>
                  <a:srgbClr val="00B0F0"/>
                </a:solidFill>
                <a:latin typeface="Times New Roman" pitchFamily="18" charset="0"/>
                <a:cs typeface="Times New Roman" pitchFamily="18" charset="0"/>
              </a:rPr>
              <a:t>Balaca dostum! Ədalətin nə olduğunu dərindən öyrənmək istəyirsənsə, bu kitabdakı nağıl və hekayələri oxu. Və biləcəksən ki, Ədalətli insan özünə ziyan olsa belə, yenə haqq və ədalətin tərəfində olar, heç kəsin haqqına sahib çıxmaz, həssas olar, zəiflərin haqqını qoruyar.</a:t>
            </a:r>
            <a:endParaRPr lang="az-Latn-AZ" sz="1600" b="1" i="1" dirty="0">
              <a:solidFill>
                <a:srgbClr val="00B0F0"/>
              </a:solidFill>
              <a:latin typeface="Times New Roman" pitchFamily="18" charset="0"/>
              <a:cs typeface="Times New Roman" pitchFamily="18" charset="0"/>
            </a:endParaRPr>
          </a:p>
        </p:txBody>
      </p:sp>
      <p:pic>
        <p:nvPicPr>
          <p:cNvPr id="4" name="Звук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1448272436"/>
      </p:ext>
    </p:extLst>
  </p:cSld>
  <p:clrMapOvr>
    <a:masterClrMapping/>
  </p:clrMapOvr>
  <mc:AlternateContent xmlns:mc="http://schemas.openxmlformats.org/markup-compatibility/2006" xmlns:p14="http://schemas.microsoft.com/office/powerpoint/2010/main">
    <mc:Choice Requires="p14">
      <p:transition spd="slow" p14:dur="2000" advTm="41600"/>
    </mc:Choice>
    <mc:Fallback xmlns="">
      <p:transition spd="slow" advTm="416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fltVal val="0"/>
                                          </p:val>
                                        </p:tav>
                                        <p:tav tm="100000">
                                          <p:val>
                                            <p:strVal val="#ppt_w"/>
                                          </p:val>
                                        </p:tav>
                                      </p:tavLst>
                                    </p:anim>
                                    <p:anim calcmode="lin" valueType="num">
                                      <p:cBhvr>
                                        <p:cTn id="17" dur="1000" fill="hold"/>
                                        <p:tgtEl>
                                          <p:spTgt spid="3"/>
                                        </p:tgtEl>
                                        <p:attrNameLst>
                                          <p:attrName>ppt_h</p:attrName>
                                        </p:attrNameLst>
                                      </p:cBhvr>
                                      <p:tavLst>
                                        <p:tav tm="0">
                                          <p:val>
                                            <p:fltVal val="0"/>
                                          </p:val>
                                        </p:tav>
                                        <p:tav tm="100000">
                                          <p:val>
                                            <p:strVal val="#ppt_h"/>
                                          </p:val>
                                        </p:tav>
                                      </p:tavLst>
                                    </p:anim>
                                    <p:anim calcmode="lin" valueType="num">
                                      <p:cBhvr>
                                        <p:cTn id="18" dur="1000" fill="hold"/>
                                        <p:tgtEl>
                                          <p:spTgt spid="3"/>
                                        </p:tgtEl>
                                        <p:attrNameLst>
                                          <p:attrName>style.rotation</p:attrName>
                                        </p:attrNameLst>
                                      </p:cBhvr>
                                      <p:tavLst>
                                        <p:tav tm="0">
                                          <p:val>
                                            <p:fltVal val="90"/>
                                          </p:val>
                                        </p:tav>
                                        <p:tav tm="100000">
                                          <p:val>
                                            <p:fltVal val="0"/>
                                          </p:val>
                                        </p:tav>
                                      </p:tavLst>
                                    </p:anim>
                                    <p:animEffect transition="in" filter="fade">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0" fill="hold" display="0">
                  <p:stCondLst>
                    <p:cond delay="indefinite"/>
                  </p:stCondLst>
                  <p:endCondLst>
                    <p:cond evt="onStopAudio" delay="0">
                      <p:tgtEl>
                        <p:sldTgt/>
                      </p:tgtEl>
                    </p:cond>
                  </p:endCondLst>
                </p:cTn>
                <p:tgtEl>
                  <p:spTgt spid="4"/>
                </p:tgtEl>
              </p:cMediaNode>
            </p:audio>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6096" y="2060848"/>
            <a:ext cx="2748833" cy="393305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3" name="Прямоугольник 2"/>
          <p:cNvSpPr/>
          <p:nvPr/>
        </p:nvSpPr>
        <p:spPr>
          <a:xfrm>
            <a:off x="467544" y="2996952"/>
            <a:ext cx="4572000" cy="2062103"/>
          </a:xfrm>
          <a:prstGeom prst="rect">
            <a:avLst/>
          </a:prstGeom>
          <a:ln>
            <a:solidFill>
              <a:srgbClr val="00B050"/>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6"/>
          </a:lnRef>
          <a:fillRef idx="1">
            <a:schemeClr val="lt1"/>
          </a:fillRef>
          <a:effectRef idx="0">
            <a:schemeClr val="accent6"/>
          </a:effectRef>
          <a:fontRef idx="minor">
            <a:schemeClr val="dk1"/>
          </a:fontRef>
        </p:style>
        <p:txBody>
          <a:bodyPr>
            <a:spAutoFit/>
          </a:bodyPr>
          <a:lstStyle/>
          <a:p>
            <a:r>
              <a:rPr lang="az-Latn-AZ" sz="1600" dirty="0" smtClean="0">
                <a:solidFill>
                  <a:srgbClr val="00B050"/>
                </a:solidFill>
                <a:latin typeface="Times New Roman" pitchFamily="18" charset="0"/>
                <a:cs typeface="Times New Roman" pitchFamily="18" charset="0"/>
              </a:rPr>
              <a:t>Sevməyi bacarıram . Sevgi. – Bakı: Altun kitab, 2015. -  64 s. – (Əxlaqi dəyərlər).</a:t>
            </a:r>
          </a:p>
          <a:p>
            <a:r>
              <a:rPr lang="az-Latn-AZ" sz="1600" dirty="0" smtClean="0">
                <a:solidFill>
                  <a:srgbClr val="00B050"/>
                </a:solidFill>
                <a:latin typeface="Times New Roman" pitchFamily="18" charset="0"/>
                <a:cs typeface="Times New Roman" pitchFamily="18" charset="0"/>
              </a:rPr>
              <a:t>«İnsanları tanıdıqca sevmək asan olurmuş». Bu, Zəhra nənənin qızlara danışdığı əhvalatın sonluğudur. Kitabda insanlar arasındakı münasibətdən, həyat sevgisindən və s. danışılır. Kitabda həm də bu mövzuda nağıl-oyunlar, tamaşa və sorğular verilib. 8 yaşlı uşaqlar üçün nəzərdə tutulub.</a:t>
            </a:r>
            <a:endParaRPr lang="az-Latn-AZ" sz="1600" dirty="0">
              <a:solidFill>
                <a:srgbClr val="00B050"/>
              </a:solidFill>
              <a:latin typeface="Times New Roman" pitchFamily="18" charset="0"/>
              <a:cs typeface="Times New Roman" pitchFamily="18" charset="0"/>
            </a:endParaRPr>
          </a:p>
        </p:txBody>
      </p:sp>
      <p:pic>
        <p:nvPicPr>
          <p:cNvPr id="4" name="Звук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2576944219"/>
      </p:ext>
    </p:extLst>
  </p:cSld>
  <p:clrMapOvr>
    <a:masterClrMapping/>
  </p:clrMapOvr>
  <mc:AlternateContent xmlns:mc="http://schemas.openxmlformats.org/markup-compatibility/2006" xmlns:p14="http://schemas.microsoft.com/office/powerpoint/2010/main">
    <mc:Choice Requires="p14">
      <p:transition spd="slow" p14:dur="2000" advTm="26574"/>
    </mc:Choice>
    <mc:Fallback xmlns="">
      <p:transition spd="slow" advTm="265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heel(1)">
                                      <p:cBhvr>
                                        <p:cTn id="11" dur="2000"/>
                                        <p:tgtEl>
                                          <p:spTgt spid="3">
                                            <p:txEl>
                                              <p:pRg st="0" end="0"/>
                                            </p:txEl>
                                          </p:spTgt>
                                        </p:tgtEl>
                                      </p:cBhvr>
                                    </p:animEffect>
                                  </p:childTnLst>
                                </p:cTn>
                              </p:par>
                              <p:par>
                                <p:cTn id="12" presetID="21" presetClass="entr" presetSubtype="1"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heel(1)">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anim calcmode="lin" valueType="num">
                                      <p:cBhvr>
                                        <p:cTn id="20" dur="500" fill="hold"/>
                                        <p:tgtEl>
                                          <p:spTgt spid="2"/>
                                        </p:tgtEl>
                                        <p:attrNameLst>
                                          <p:attrName>ppt_w</p:attrName>
                                        </p:attrNameLst>
                                      </p:cBhvr>
                                      <p:tavLst>
                                        <p:tav tm="0" fmla="#ppt_w*sin(2.5*pi*$)">
                                          <p:val>
                                            <p:fltVal val="0"/>
                                          </p:val>
                                        </p:tav>
                                        <p:tav tm="100000">
                                          <p:val>
                                            <p:fltVal val="1"/>
                                          </p:val>
                                        </p:tav>
                                      </p:tavLst>
                                    </p:anim>
                                    <p:anim calcmode="lin" valueType="num">
                                      <p:cBhvr>
                                        <p:cTn id="21"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2"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7491" y="620688"/>
            <a:ext cx="2744910" cy="5328592"/>
          </a:xfrm>
          <a:prstGeom prst="round2DiagRect">
            <a:avLst>
              <a:gd name="adj1" fmla="val 16667"/>
              <a:gd name="adj2" fmla="val 0"/>
            </a:avLst>
          </a:prstGeom>
          <a:ln w="88900" cap="sq">
            <a:solidFill>
              <a:schemeClr val="accent3">
                <a:lumMod val="50000"/>
              </a:schemeClr>
            </a:solidFill>
            <a:miter lim="800000"/>
          </a:ln>
          <a:effectLst>
            <a:outerShdw blurRad="254000" algn="tl" rotWithShape="0">
              <a:srgbClr val="000000">
                <a:alpha val="43000"/>
              </a:srgbClr>
            </a:outerShdw>
          </a:effectLst>
        </p:spPr>
      </p:pic>
      <p:sp>
        <p:nvSpPr>
          <p:cNvPr id="3" name="TextBox 2"/>
          <p:cNvSpPr txBox="1"/>
          <p:nvPr/>
        </p:nvSpPr>
        <p:spPr>
          <a:xfrm>
            <a:off x="812776" y="1988840"/>
            <a:ext cx="3960440" cy="2862322"/>
          </a:xfrm>
          <a:prstGeom prst="rect">
            <a:avLst/>
          </a:prstGeom>
          <a:noFill/>
        </p:spPr>
        <p:txBody>
          <a:bodyPr wrap="square" rtlCol="0">
            <a:spAutoFit/>
          </a:bodyPr>
          <a:lstStyle/>
          <a:p>
            <a:r>
              <a:rPr lang="az-Latn-AZ" dirty="0" smtClean="0">
                <a:solidFill>
                  <a:schemeClr val="accent3">
                    <a:lumMod val="75000"/>
                  </a:schemeClr>
                </a:solidFill>
                <a:latin typeface="Times New Roman" pitchFamily="18" charset="0"/>
                <a:cs typeface="Times New Roman" pitchFamily="18" charset="0"/>
              </a:rPr>
              <a:t>Səbirli olmağı bacarıram. Səbir : nağıl-oyun : fəaliyyət : tamaşa. – Bakı : Altun kitab, 2015. – 64 s. -     (Əxlaqi dəyərlər).</a:t>
            </a:r>
          </a:p>
          <a:p>
            <a:r>
              <a:rPr lang="az-Latn-AZ" dirty="0" smtClean="0">
                <a:solidFill>
                  <a:schemeClr val="accent3">
                    <a:lumMod val="75000"/>
                  </a:schemeClr>
                </a:solidFill>
                <a:latin typeface="Times New Roman" pitchFamily="18" charset="0"/>
                <a:cs typeface="Times New Roman" pitchFamily="18" charset="0"/>
              </a:rPr>
              <a:t>«Paxla» oyunu, «Ayaqqabı bağı» oyunu və s. kitabdan bu oyunları öyrənib oynamaqla səbirli olmağın nədən ibarət olduğunu öyrənəcəksən. Kitabda verilən hekayə və nağıllar bu işdə sənə kömək edəcək.</a:t>
            </a:r>
            <a:endParaRPr lang="az-Latn-AZ" dirty="0">
              <a:solidFill>
                <a:schemeClr val="accent3">
                  <a:lumMod val="75000"/>
                </a:schemeClr>
              </a:solidFill>
              <a:latin typeface="Times New Roman" pitchFamily="18" charset="0"/>
              <a:cs typeface="Times New Roman" pitchFamily="18" charset="0"/>
            </a:endParaRPr>
          </a:p>
        </p:txBody>
      </p:sp>
      <p:pic>
        <p:nvPicPr>
          <p:cNvPr id="4" name="Звук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2777677915"/>
      </p:ext>
    </p:extLst>
  </p:cSld>
  <p:clrMapOvr>
    <a:masterClrMapping/>
  </p:clrMapOvr>
  <mc:AlternateContent xmlns:mc="http://schemas.openxmlformats.org/markup-compatibility/2006" xmlns:p14="http://schemas.microsoft.com/office/powerpoint/2010/main">
    <mc:Choice Requires="p14">
      <p:transition spd="slow" p14:dur="2000" advTm="26582"/>
    </mc:Choice>
    <mc:Fallback xmlns="">
      <p:transition spd="slow" advTm="265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1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fltVal val="0"/>
                                          </p:val>
                                        </p:tav>
                                        <p:tav tm="100000">
                                          <p:val>
                                            <p:strVal val="#ppt_w"/>
                                          </p:val>
                                        </p:tav>
                                      </p:tavLst>
                                    </p:anim>
                                    <p:anim calcmode="lin" valueType="num">
                                      <p:cBhvr>
                                        <p:cTn id="17" dur="1000" fill="hold"/>
                                        <p:tgtEl>
                                          <p:spTgt spid="3"/>
                                        </p:tgtEl>
                                        <p:attrNameLst>
                                          <p:attrName>ppt_h</p:attrName>
                                        </p:attrNameLst>
                                      </p:cBhvr>
                                      <p:tavLst>
                                        <p:tav tm="0">
                                          <p:val>
                                            <p:fltVal val="0"/>
                                          </p:val>
                                        </p:tav>
                                        <p:tav tm="100000">
                                          <p:val>
                                            <p:strVal val="#ppt_h"/>
                                          </p:val>
                                        </p:tav>
                                      </p:tavLst>
                                    </p:anim>
                                    <p:anim calcmode="lin" valueType="num">
                                      <p:cBhvr>
                                        <p:cTn id="18" dur="1000" fill="hold"/>
                                        <p:tgtEl>
                                          <p:spTgt spid="3"/>
                                        </p:tgtEl>
                                        <p:attrNameLst>
                                          <p:attrName>style.rotation</p:attrName>
                                        </p:attrNameLst>
                                      </p:cBhvr>
                                      <p:tavLst>
                                        <p:tav tm="0">
                                          <p:val>
                                            <p:fltVal val="90"/>
                                          </p:val>
                                        </p:tav>
                                        <p:tav tm="100000">
                                          <p:val>
                                            <p:fltVal val="0"/>
                                          </p:val>
                                        </p:tav>
                                      </p:tavLst>
                                    </p:anim>
                                    <p:animEffect transition="in" filter="fade">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0" fill="hold" display="0">
                  <p:stCondLst>
                    <p:cond delay="indefinite"/>
                  </p:stCondLst>
                  <p:endCondLst>
                    <p:cond evt="onStopAudio" delay="0">
                      <p:tgtEl>
                        <p:sldTgt/>
                      </p:tgtEl>
                    </p:cond>
                  </p:endCondLst>
                </p:cTn>
                <p:tgtEl>
                  <p:spTgt spid="4"/>
                </p:tgtEl>
              </p:cMediaNode>
            </p:audio>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9741" y="764704"/>
            <a:ext cx="3026829" cy="4221088"/>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4283968" y="836712"/>
            <a:ext cx="3888432" cy="2616101"/>
          </a:xfrm>
          <a:prstGeom prst="rect">
            <a:avLst/>
          </a:prstGeom>
          <a:noFill/>
        </p:spPr>
        <p:txBody>
          <a:bodyPr wrap="square" rtlCol="0">
            <a:spAutoFit/>
          </a:bodyPr>
          <a:lstStyle/>
          <a:p>
            <a:r>
              <a:rPr lang="az-Latn-AZ" sz="1600" dirty="0" smtClean="0">
                <a:solidFill>
                  <a:srgbClr val="00B050"/>
                </a:solidFill>
                <a:latin typeface="Times New Roman" pitchFamily="18" charset="0"/>
                <a:cs typeface="Times New Roman" pitchFamily="18" charset="0"/>
              </a:rPr>
              <a:t>Yaxşılıqları unutmuram. Vəfa </a:t>
            </a:r>
            <a:r>
              <a:rPr lang="az-Latn-AZ" sz="1600" dirty="0">
                <a:solidFill>
                  <a:srgbClr val="00B050"/>
                </a:solidFill>
                <a:latin typeface="Times New Roman" pitchFamily="18" charset="0"/>
                <a:cs typeface="Times New Roman" pitchFamily="18" charset="0"/>
              </a:rPr>
              <a:t>: nağıl-oyun : fəaliyyət : tamaşa. </a:t>
            </a:r>
            <a:r>
              <a:rPr lang="az-Latn-AZ" sz="1600" dirty="0" smtClean="0">
                <a:solidFill>
                  <a:srgbClr val="00B050"/>
                </a:solidFill>
                <a:latin typeface="Times New Roman" pitchFamily="18" charset="0"/>
                <a:cs typeface="Times New Roman" pitchFamily="18" charset="0"/>
              </a:rPr>
              <a:t>– Bakı : Altun kitab. – 64 s. – (Əxlaqi dəyərlər).</a:t>
            </a:r>
          </a:p>
          <a:p>
            <a:r>
              <a:rPr lang="az-Latn-AZ" sz="1600" dirty="0" smtClean="0">
                <a:solidFill>
                  <a:srgbClr val="00B050"/>
                </a:solidFill>
                <a:latin typeface="Times New Roman" pitchFamily="18" charset="0"/>
                <a:cs typeface="Times New Roman" pitchFamily="18" charset="0"/>
              </a:rPr>
              <a:t>Vəfalı insan dostlarını, tanışlarını və qohumlarını unutmaz. Mütəmadi olaraq onlara zəng edib hal-əhval tutar və ya baş çəkər. Və bir çox belə keyfiyyətlərə sahib olar. Bəs bu keyfiyyətlər hansılardır??? Kitabda buna misal olan hekayələr var. Balaca dostum, kitabı oxu, biləcəksən.</a:t>
            </a:r>
            <a:endParaRPr lang="az-Latn-AZ" sz="1600" dirty="0">
              <a:solidFill>
                <a:srgbClr val="00B050"/>
              </a:solidFill>
              <a:latin typeface="Times New Roman" pitchFamily="18" charset="0"/>
              <a:cs typeface="Times New Roman" pitchFamily="18" charset="0"/>
            </a:endParaRPr>
          </a:p>
        </p:txBody>
      </p:sp>
      <p:pic>
        <p:nvPicPr>
          <p:cNvPr id="4" name="Звук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2838595424"/>
      </p:ext>
    </p:extLst>
  </p:cSld>
  <p:clrMapOvr>
    <a:masterClrMapping/>
  </p:clrMapOvr>
  <mc:AlternateContent xmlns:mc="http://schemas.openxmlformats.org/markup-compatibility/2006" xmlns:p14="http://schemas.microsoft.com/office/powerpoint/2010/main">
    <mc:Choice Requires="p14">
      <p:transition spd="slow" p14:dur="2000" advTm="25238"/>
    </mc:Choice>
    <mc:Fallback xmlns="">
      <p:transition spd="slow" advTm="252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 calcmode="lin" valueType="num">
                                      <p:cBhvr>
                                        <p:cTn id="13" dur="500" fill="hold"/>
                                        <p:tgtEl>
                                          <p:spTgt spid="2"/>
                                        </p:tgtEl>
                                        <p:attrNameLst>
                                          <p:attrName>style.rotation</p:attrName>
                                        </p:attrNameLst>
                                      </p:cBhvr>
                                      <p:tavLst>
                                        <p:tav tm="0">
                                          <p:val>
                                            <p:fltVal val="90"/>
                                          </p:val>
                                        </p:tav>
                                        <p:tav tm="100000">
                                          <p:val>
                                            <p:fltVal val="0"/>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3">
                                            <p:txEl>
                                              <p:pRg st="0" end="0"/>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8566" y="2967335"/>
            <a:ext cx="8506881" cy="830997"/>
          </a:xfrm>
          <a:prstGeom prst="rect">
            <a:avLst/>
          </a:prstGeom>
          <a:noFill/>
        </p:spPr>
        <p:txBody>
          <a:bodyPr wrap="none" lIns="91440" tIns="45720" rIns="91440" bIns="45720">
            <a:spAutoFit/>
          </a:bodyPr>
          <a:lstStyle/>
          <a:p>
            <a:pPr algn="ctr"/>
            <a:r>
              <a:rPr lang="az-Latn-AZ" sz="48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YUXARI SİNİF ŞAGİRDLƏRİ ÜÇÜN</a:t>
            </a:r>
            <a:endParaRPr lang="ru-RU" sz="4800" b="1" i="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3" name="Звук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164165292"/>
      </p:ext>
    </p:extLst>
  </p:cSld>
  <p:clrMapOvr>
    <a:masterClrMapping/>
  </p:clrMapOvr>
  <mc:AlternateContent xmlns:mc="http://schemas.openxmlformats.org/markup-compatibility/2006" xmlns:p14="http://schemas.microsoft.com/office/powerpoint/2010/main">
    <mc:Choice Requires="p14">
      <p:transition spd="slow" p14:dur="2000" advTm="8068"/>
    </mc:Choice>
    <mc:Fallback xmlns="">
      <p:transition spd="slow" advTm="80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3"/>
                </p:tgtEl>
              </p:cMediaNode>
            </p:audio>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3|4.2|4.5"/>
</p:tagLst>
</file>

<file path=ppt/tags/tag10.xml><?xml version="1.0" encoding="utf-8"?>
<p:tagLst xmlns:a="http://schemas.openxmlformats.org/drawingml/2006/main" xmlns:r="http://schemas.openxmlformats.org/officeDocument/2006/relationships" xmlns:p="http://schemas.openxmlformats.org/presentationml/2006/main">
  <p:tag name="TIMING" val="|1.2"/>
</p:tagLst>
</file>

<file path=ppt/tags/tag11.xml><?xml version="1.0" encoding="utf-8"?>
<p:tagLst xmlns:a="http://schemas.openxmlformats.org/drawingml/2006/main" xmlns:r="http://schemas.openxmlformats.org/officeDocument/2006/relationships" xmlns:p="http://schemas.openxmlformats.org/presentationml/2006/main">
  <p:tag name="TIMING" val="|0.5|2.6"/>
</p:tagLst>
</file>

<file path=ppt/tags/tag12.xml><?xml version="1.0" encoding="utf-8"?>
<p:tagLst xmlns:a="http://schemas.openxmlformats.org/drawingml/2006/main" xmlns:r="http://schemas.openxmlformats.org/officeDocument/2006/relationships" xmlns:p="http://schemas.openxmlformats.org/presentationml/2006/main">
  <p:tag name="TIMING" val="|0.2|5.9"/>
</p:tagLst>
</file>

<file path=ppt/tags/tag13.xml><?xml version="1.0" encoding="utf-8"?>
<p:tagLst xmlns:a="http://schemas.openxmlformats.org/drawingml/2006/main" xmlns:r="http://schemas.openxmlformats.org/officeDocument/2006/relationships" xmlns:p="http://schemas.openxmlformats.org/presentationml/2006/main">
  <p:tag name="TIMING" val="|0.6|1.6"/>
</p:tagLst>
</file>

<file path=ppt/tags/tag14.xml><?xml version="1.0" encoding="utf-8"?>
<p:tagLst xmlns:a="http://schemas.openxmlformats.org/drawingml/2006/main" xmlns:r="http://schemas.openxmlformats.org/officeDocument/2006/relationships" xmlns:p="http://schemas.openxmlformats.org/presentationml/2006/main">
  <p:tag name="TIMING" val="|0.4|5"/>
</p:tagLst>
</file>

<file path=ppt/tags/tag15.xml><?xml version="1.0" encoding="utf-8"?>
<p:tagLst xmlns:a="http://schemas.openxmlformats.org/drawingml/2006/main" xmlns:r="http://schemas.openxmlformats.org/officeDocument/2006/relationships" xmlns:p="http://schemas.openxmlformats.org/presentationml/2006/main">
  <p:tag name="TIMING" val="|0.5|4.5"/>
</p:tagLst>
</file>

<file path=ppt/tags/tag16.xml><?xml version="1.0" encoding="utf-8"?>
<p:tagLst xmlns:a="http://schemas.openxmlformats.org/drawingml/2006/main" xmlns:r="http://schemas.openxmlformats.org/officeDocument/2006/relationships" xmlns:p="http://schemas.openxmlformats.org/presentationml/2006/main">
  <p:tag name="TIMING" val="|1"/>
</p:tagLst>
</file>

<file path=ppt/tags/tag17.xml><?xml version="1.0" encoding="utf-8"?>
<p:tagLst xmlns:a="http://schemas.openxmlformats.org/drawingml/2006/main" xmlns:r="http://schemas.openxmlformats.org/officeDocument/2006/relationships" xmlns:p="http://schemas.openxmlformats.org/presentationml/2006/main">
  <p:tag name="TIMING" val="|0.4|1.4"/>
</p:tagLst>
</file>

<file path=ppt/tags/tag18.xml><?xml version="1.0" encoding="utf-8"?>
<p:tagLst xmlns:a="http://schemas.openxmlformats.org/drawingml/2006/main" xmlns:r="http://schemas.openxmlformats.org/officeDocument/2006/relationships" xmlns:p="http://schemas.openxmlformats.org/presentationml/2006/main">
  <p:tag name="TIMING" val="|1.8|4.2"/>
</p:tagLst>
</file>

<file path=ppt/tags/tag19.xml><?xml version="1.0" encoding="utf-8"?>
<p:tagLst xmlns:a="http://schemas.openxmlformats.org/drawingml/2006/main" xmlns:r="http://schemas.openxmlformats.org/officeDocument/2006/relationships" xmlns:p="http://schemas.openxmlformats.org/presentationml/2006/main">
  <p:tag name="TIMING" val="|0.6|3.4"/>
</p:tagLst>
</file>

<file path=ppt/tags/tag2.xml><?xml version="1.0" encoding="utf-8"?>
<p:tagLst xmlns:a="http://schemas.openxmlformats.org/drawingml/2006/main" xmlns:r="http://schemas.openxmlformats.org/officeDocument/2006/relationships" xmlns:p="http://schemas.openxmlformats.org/presentationml/2006/main">
  <p:tag name="TIMING" val="|1.9|4.1"/>
</p:tagLst>
</file>

<file path=ppt/tags/tag20.xml><?xml version="1.0" encoding="utf-8"?>
<p:tagLst xmlns:a="http://schemas.openxmlformats.org/drawingml/2006/main" xmlns:r="http://schemas.openxmlformats.org/officeDocument/2006/relationships" xmlns:p="http://schemas.openxmlformats.org/presentationml/2006/main">
  <p:tag name="TIMING" val="|0.3"/>
</p:tagLst>
</file>

<file path=ppt/tags/tag3.xml><?xml version="1.0" encoding="utf-8"?>
<p:tagLst xmlns:a="http://schemas.openxmlformats.org/drawingml/2006/main" xmlns:r="http://schemas.openxmlformats.org/officeDocument/2006/relationships" xmlns:p="http://schemas.openxmlformats.org/presentationml/2006/main">
  <p:tag name="TIMING" val="|0.5|5.4"/>
</p:tagLst>
</file>

<file path=ppt/tags/tag4.xml><?xml version="1.0" encoding="utf-8"?>
<p:tagLst xmlns:a="http://schemas.openxmlformats.org/drawingml/2006/main" xmlns:r="http://schemas.openxmlformats.org/officeDocument/2006/relationships" xmlns:p="http://schemas.openxmlformats.org/presentationml/2006/main">
  <p:tag name="TIMING" val="|0.9|3.9"/>
</p:tagLst>
</file>

<file path=ppt/tags/tag5.xml><?xml version="1.0" encoding="utf-8"?>
<p:tagLst xmlns:a="http://schemas.openxmlformats.org/drawingml/2006/main" xmlns:r="http://schemas.openxmlformats.org/officeDocument/2006/relationships" xmlns:p="http://schemas.openxmlformats.org/presentationml/2006/main">
  <p:tag name="TIMING" val="|0.5|4.4"/>
</p:tagLst>
</file>

<file path=ppt/tags/tag6.xml><?xml version="1.0" encoding="utf-8"?>
<p:tagLst xmlns:a="http://schemas.openxmlformats.org/drawingml/2006/main" xmlns:r="http://schemas.openxmlformats.org/officeDocument/2006/relationships" xmlns:p="http://schemas.openxmlformats.org/presentationml/2006/main">
  <p:tag name="TIMING" val="|0.5|3.8"/>
</p:tagLst>
</file>

<file path=ppt/tags/tag7.xml><?xml version="1.0" encoding="utf-8"?>
<p:tagLst xmlns:a="http://schemas.openxmlformats.org/drawingml/2006/main" xmlns:r="http://schemas.openxmlformats.org/officeDocument/2006/relationships" xmlns:p="http://schemas.openxmlformats.org/presentationml/2006/main">
  <p:tag name="TIMING" val="|0.4|5"/>
</p:tagLst>
</file>

<file path=ppt/tags/tag8.xml><?xml version="1.0" encoding="utf-8"?>
<p:tagLst xmlns:a="http://schemas.openxmlformats.org/drawingml/2006/main" xmlns:r="http://schemas.openxmlformats.org/officeDocument/2006/relationships" xmlns:p="http://schemas.openxmlformats.org/presentationml/2006/main">
  <p:tag name="TIMING" val="|0.1|4.8"/>
</p:tagLst>
</file>

<file path=ppt/tags/tag9.xml><?xml version="1.0" encoding="utf-8"?>
<p:tagLst xmlns:a="http://schemas.openxmlformats.org/drawingml/2006/main" xmlns:r="http://schemas.openxmlformats.org/officeDocument/2006/relationships" xmlns:p="http://schemas.openxmlformats.org/presentationml/2006/main">
  <p:tag name="TIMING" val="|0.2"/>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979</TotalTime>
  <Words>1339</Words>
  <Application>Microsoft Office PowerPoint</Application>
  <PresentationFormat>Экран (4:3)</PresentationFormat>
  <Paragraphs>54</Paragraphs>
  <Slides>20</Slides>
  <Notes>0</Notes>
  <HiddenSlides>0</HiddenSlides>
  <MMClips>21</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DÜZ YOL İSTƏYİRSƏNSƏ...</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MBA2</dc:creator>
  <cp:lastModifiedBy>MBA2</cp:lastModifiedBy>
  <cp:revision>51</cp:revision>
  <dcterms:created xsi:type="dcterms:W3CDTF">2016-05-02T05:40:57Z</dcterms:created>
  <dcterms:modified xsi:type="dcterms:W3CDTF">2016-12-13T08:47:59Z</dcterms:modified>
</cp:coreProperties>
</file>