
<file path=[Content_Types].xml><?xml version="1.0" encoding="utf-8"?>
<Types xmlns="http://schemas.openxmlformats.org/package/2006/content-types">
  <Default Extension="mp3" ContentType="audio/unknown"/>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notesMasterIdLst>
    <p:notesMasterId r:id="rId22"/>
  </p:notesMasterIdLst>
  <p:sldIdLst>
    <p:sldId id="282" r:id="rId2"/>
    <p:sldId id="283" r:id="rId3"/>
    <p:sldId id="289" r:id="rId4"/>
    <p:sldId id="284" r:id="rId5"/>
    <p:sldId id="285" r:id="rId6"/>
    <p:sldId id="286" r:id="rId7"/>
    <p:sldId id="287" r:id="rId8"/>
    <p:sldId id="288" r:id="rId9"/>
    <p:sldId id="281" r:id="rId10"/>
    <p:sldId id="274" r:id="rId11"/>
    <p:sldId id="275" r:id="rId12"/>
    <p:sldId id="292" r:id="rId13"/>
    <p:sldId id="271" r:id="rId14"/>
    <p:sldId id="276" r:id="rId15"/>
    <p:sldId id="272" r:id="rId16"/>
    <p:sldId id="293" r:id="rId17"/>
    <p:sldId id="294" r:id="rId18"/>
    <p:sldId id="291" r:id="rId19"/>
    <p:sldId id="270" r:id="rId20"/>
    <p:sldId id="290" r:id="rId21"/>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autoAdjust="0"/>
    <p:restoredTop sz="65612" autoAdjust="0"/>
  </p:normalViewPr>
  <p:slideViewPr>
    <p:cSldViewPr>
      <p:cViewPr varScale="1">
        <p:scale>
          <a:sx n="75" d="100"/>
          <a:sy n="75" d="100"/>
        </p:scale>
        <p:origin x="-2076" y="-10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B0595ED-2702-4017-BE15-5408CF9E72B3}" type="datetimeFigureOut">
              <a:rPr lang="ru-RU" smtClean="0"/>
              <a:t>22.07.2016</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1E4B77A-D0BD-423C-90AD-C2A5955D765C}" type="slidenum">
              <a:rPr lang="ru-RU" smtClean="0"/>
              <a:t>‹#›</a:t>
            </a:fld>
            <a:endParaRPr lang="ru-RU"/>
          </a:p>
        </p:txBody>
      </p:sp>
    </p:spTree>
    <p:extLst>
      <p:ext uri="{BB962C8B-B14F-4D97-AF65-F5344CB8AC3E}">
        <p14:creationId xmlns:p14="http://schemas.microsoft.com/office/powerpoint/2010/main" val="12126530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az-Latn-AZ" dirty="0"/>
          </a:p>
        </p:txBody>
      </p:sp>
      <p:sp>
        <p:nvSpPr>
          <p:cNvPr id="4" name="Номер слайда 3"/>
          <p:cNvSpPr>
            <a:spLocks noGrp="1"/>
          </p:cNvSpPr>
          <p:nvPr>
            <p:ph type="sldNum" sz="quarter" idx="10"/>
          </p:nvPr>
        </p:nvSpPr>
        <p:spPr/>
        <p:txBody>
          <a:bodyPr/>
          <a:lstStyle/>
          <a:p>
            <a:fld id="{A1E4B77A-D0BD-423C-90AD-C2A5955D765C}" type="slidenum">
              <a:rPr lang="ru-RU" smtClean="0"/>
              <a:t>2</a:t>
            </a:fld>
            <a:endParaRPr lang="ru-RU"/>
          </a:p>
        </p:txBody>
      </p:sp>
    </p:spTree>
    <p:extLst>
      <p:ext uri="{BB962C8B-B14F-4D97-AF65-F5344CB8AC3E}">
        <p14:creationId xmlns:p14="http://schemas.microsoft.com/office/powerpoint/2010/main" val="28180808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az-Latn-AZ" dirty="0"/>
          </a:p>
        </p:txBody>
      </p:sp>
      <p:sp>
        <p:nvSpPr>
          <p:cNvPr id="4" name="Номер слайда 3"/>
          <p:cNvSpPr>
            <a:spLocks noGrp="1"/>
          </p:cNvSpPr>
          <p:nvPr>
            <p:ph type="sldNum" sz="quarter" idx="10"/>
          </p:nvPr>
        </p:nvSpPr>
        <p:spPr/>
        <p:txBody>
          <a:bodyPr/>
          <a:lstStyle/>
          <a:p>
            <a:fld id="{A1E4B77A-D0BD-423C-90AD-C2A5955D765C}" type="slidenum">
              <a:rPr lang="ru-RU" smtClean="0"/>
              <a:t>16</a:t>
            </a:fld>
            <a:endParaRPr lang="ru-RU"/>
          </a:p>
        </p:txBody>
      </p:sp>
    </p:spTree>
    <p:extLst>
      <p:ext uri="{BB962C8B-B14F-4D97-AF65-F5344CB8AC3E}">
        <p14:creationId xmlns:p14="http://schemas.microsoft.com/office/powerpoint/2010/main" val="12478632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az-Latn-AZ" dirty="0"/>
          </a:p>
        </p:txBody>
      </p:sp>
      <p:sp>
        <p:nvSpPr>
          <p:cNvPr id="4" name="Номер слайда 3"/>
          <p:cNvSpPr>
            <a:spLocks noGrp="1"/>
          </p:cNvSpPr>
          <p:nvPr>
            <p:ph type="sldNum" sz="quarter" idx="10"/>
          </p:nvPr>
        </p:nvSpPr>
        <p:spPr/>
        <p:txBody>
          <a:bodyPr/>
          <a:lstStyle/>
          <a:p>
            <a:fld id="{A1E4B77A-D0BD-423C-90AD-C2A5955D765C}" type="slidenum">
              <a:rPr lang="ru-RU" smtClean="0"/>
              <a:t>17</a:t>
            </a:fld>
            <a:endParaRPr lang="ru-RU"/>
          </a:p>
        </p:txBody>
      </p:sp>
    </p:spTree>
    <p:extLst>
      <p:ext uri="{BB962C8B-B14F-4D97-AF65-F5344CB8AC3E}">
        <p14:creationId xmlns:p14="http://schemas.microsoft.com/office/powerpoint/2010/main" val="2603361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1E4B77A-D0BD-423C-90AD-C2A5955D765C}" type="slidenum">
              <a:rPr lang="ru-RU" smtClean="0"/>
              <a:t>20</a:t>
            </a:fld>
            <a:endParaRPr lang="ru-RU"/>
          </a:p>
        </p:txBody>
      </p:sp>
    </p:spTree>
    <p:extLst>
      <p:ext uri="{BB962C8B-B14F-4D97-AF65-F5344CB8AC3E}">
        <p14:creationId xmlns:p14="http://schemas.microsoft.com/office/powerpoint/2010/main" val="20789942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az-Latn-AZ"/>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az-Latn-AZ"/>
          </a:p>
        </p:txBody>
      </p:sp>
      <p:sp>
        <p:nvSpPr>
          <p:cNvPr id="4" name="Дата 3"/>
          <p:cNvSpPr>
            <a:spLocks noGrp="1"/>
          </p:cNvSpPr>
          <p:nvPr>
            <p:ph type="dt" sz="half" idx="10"/>
          </p:nvPr>
        </p:nvSpPr>
        <p:spPr/>
        <p:txBody>
          <a:bodyPr/>
          <a:lstStyle/>
          <a:p>
            <a:fld id="{062B5FFB-78D1-4AE7-97E0-0E290A0CA2E4}" type="datetimeFigureOut">
              <a:rPr lang="ru-RU" smtClean="0"/>
              <a:t>22.07.2016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218384E-DB65-426E-986E-5383FEFF6AAF}" type="slidenum">
              <a:rPr lang="ru-RU" smtClean="0"/>
              <a:t>‹#›</a:t>
            </a:fld>
            <a:endParaRPr lang="ru-RU"/>
          </a:p>
        </p:txBody>
      </p:sp>
    </p:spTree>
    <p:extLst>
      <p:ext uri="{BB962C8B-B14F-4D97-AF65-F5344CB8AC3E}">
        <p14:creationId xmlns:p14="http://schemas.microsoft.com/office/powerpoint/2010/main" val="9229532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az-Latn-AZ"/>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az-Latn-AZ"/>
          </a:p>
        </p:txBody>
      </p:sp>
      <p:sp>
        <p:nvSpPr>
          <p:cNvPr id="4" name="Дата 3"/>
          <p:cNvSpPr>
            <a:spLocks noGrp="1"/>
          </p:cNvSpPr>
          <p:nvPr>
            <p:ph type="dt" sz="half" idx="10"/>
          </p:nvPr>
        </p:nvSpPr>
        <p:spPr/>
        <p:txBody>
          <a:bodyPr/>
          <a:lstStyle/>
          <a:p>
            <a:fld id="{062B5FFB-78D1-4AE7-97E0-0E290A0CA2E4}" type="datetimeFigureOut">
              <a:rPr lang="ru-RU" smtClean="0"/>
              <a:t>22.07.2016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218384E-DB65-426E-986E-5383FEFF6AAF}" type="slidenum">
              <a:rPr lang="ru-RU" smtClean="0"/>
              <a:t>‹#›</a:t>
            </a:fld>
            <a:endParaRPr lang="ru-RU"/>
          </a:p>
        </p:txBody>
      </p:sp>
    </p:spTree>
    <p:extLst>
      <p:ext uri="{BB962C8B-B14F-4D97-AF65-F5344CB8AC3E}">
        <p14:creationId xmlns:p14="http://schemas.microsoft.com/office/powerpoint/2010/main" val="18721621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az-Latn-AZ"/>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az-Latn-AZ"/>
          </a:p>
        </p:txBody>
      </p:sp>
      <p:sp>
        <p:nvSpPr>
          <p:cNvPr id="4" name="Дата 3"/>
          <p:cNvSpPr>
            <a:spLocks noGrp="1"/>
          </p:cNvSpPr>
          <p:nvPr>
            <p:ph type="dt" sz="half" idx="10"/>
          </p:nvPr>
        </p:nvSpPr>
        <p:spPr/>
        <p:txBody>
          <a:bodyPr/>
          <a:lstStyle/>
          <a:p>
            <a:fld id="{062B5FFB-78D1-4AE7-97E0-0E290A0CA2E4}" type="datetimeFigureOut">
              <a:rPr lang="ru-RU" smtClean="0"/>
              <a:t>22.07.2016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218384E-DB65-426E-986E-5383FEFF6AAF}" type="slidenum">
              <a:rPr lang="ru-RU" smtClean="0"/>
              <a:t>‹#›</a:t>
            </a:fld>
            <a:endParaRPr lang="ru-RU"/>
          </a:p>
        </p:txBody>
      </p:sp>
    </p:spTree>
    <p:extLst>
      <p:ext uri="{BB962C8B-B14F-4D97-AF65-F5344CB8AC3E}">
        <p14:creationId xmlns:p14="http://schemas.microsoft.com/office/powerpoint/2010/main" val="1094909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az-Latn-AZ"/>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az-Latn-AZ"/>
          </a:p>
        </p:txBody>
      </p:sp>
      <p:sp>
        <p:nvSpPr>
          <p:cNvPr id="4" name="Дата 3"/>
          <p:cNvSpPr>
            <a:spLocks noGrp="1"/>
          </p:cNvSpPr>
          <p:nvPr>
            <p:ph type="dt" sz="half" idx="10"/>
          </p:nvPr>
        </p:nvSpPr>
        <p:spPr/>
        <p:txBody>
          <a:bodyPr/>
          <a:lstStyle/>
          <a:p>
            <a:fld id="{062B5FFB-78D1-4AE7-97E0-0E290A0CA2E4}" type="datetimeFigureOut">
              <a:rPr lang="ru-RU" smtClean="0"/>
              <a:t>22.07.2016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218384E-DB65-426E-986E-5383FEFF6AAF}" type="slidenum">
              <a:rPr lang="ru-RU" smtClean="0"/>
              <a:t>‹#›</a:t>
            </a:fld>
            <a:endParaRPr lang="ru-RU"/>
          </a:p>
        </p:txBody>
      </p:sp>
    </p:spTree>
    <p:extLst>
      <p:ext uri="{BB962C8B-B14F-4D97-AF65-F5344CB8AC3E}">
        <p14:creationId xmlns:p14="http://schemas.microsoft.com/office/powerpoint/2010/main" val="167743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az-Latn-AZ"/>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062B5FFB-78D1-4AE7-97E0-0E290A0CA2E4}" type="datetimeFigureOut">
              <a:rPr lang="ru-RU" smtClean="0"/>
              <a:t>22.07.2016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218384E-DB65-426E-986E-5383FEFF6AAF}" type="slidenum">
              <a:rPr lang="ru-RU" smtClean="0"/>
              <a:t>‹#›</a:t>
            </a:fld>
            <a:endParaRPr lang="ru-RU"/>
          </a:p>
        </p:txBody>
      </p:sp>
    </p:spTree>
    <p:extLst>
      <p:ext uri="{BB962C8B-B14F-4D97-AF65-F5344CB8AC3E}">
        <p14:creationId xmlns:p14="http://schemas.microsoft.com/office/powerpoint/2010/main" val="31357840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az-Latn-AZ"/>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az-Latn-AZ"/>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az-Latn-AZ"/>
          </a:p>
        </p:txBody>
      </p:sp>
      <p:sp>
        <p:nvSpPr>
          <p:cNvPr id="5" name="Дата 4"/>
          <p:cNvSpPr>
            <a:spLocks noGrp="1"/>
          </p:cNvSpPr>
          <p:nvPr>
            <p:ph type="dt" sz="half" idx="10"/>
          </p:nvPr>
        </p:nvSpPr>
        <p:spPr/>
        <p:txBody>
          <a:bodyPr/>
          <a:lstStyle/>
          <a:p>
            <a:fld id="{062B5FFB-78D1-4AE7-97E0-0E290A0CA2E4}" type="datetimeFigureOut">
              <a:rPr lang="ru-RU" smtClean="0"/>
              <a:t>22.07.2016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218384E-DB65-426E-986E-5383FEFF6AAF}" type="slidenum">
              <a:rPr lang="ru-RU" smtClean="0"/>
              <a:t>‹#›</a:t>
            </a:fld>
            <a:endParaRPr lang="ru-RU"/>
          </a:p>
        </p:txBody>
      </p:sp>
    </p:spTree>
    <p:extLst>
      <p:ext uri="{BB962C8B-B14F-4D97-AF65-F5344CB8AC3E}">
        <p14:creationId xmlns:p14="http://schemas.microsoft.com/office/powerpoint/2010/main" val="1536488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az-Latn-AZ"/>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az-Latn-AZ"/>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az-Latn-AZ"/>
          </a:p>
        </p:txBody>
      </p:sp>
      <p:sp>
        <p:nvSpPr>
          <p:cNvPr id="7" name="Дата 6"/>
          <p:cNvSpPr>
            <a:spLocks noGrp="1"/>
          </p:cNvSpPr>
          <p:nvPr>
            <p:ph type="dt" sz="half" idx="10"/>
          </p:nvPr>
        </p:nvSpPr>
        <p:spPr/>
        <p:txBody>
          <a:bodyPr/>
          <a:lstStyle/>
          <a:p>
            <a:fld id="{062B5FFB-78D1-4AE7-97E0-0E290A0CA2E4}" type="datetimeFigureOut">
              <a:rPr lang="ru-RU" smtClean="0"/>
              <a:t>22.07.2016</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4218384E-DB65-426E-986E-5383FEFF6AAF}" type="slidenum">
              <a:rPr lang="ru-RU" smtClean="0"/>
              <a:t>‹#›</a:t>
            </a:fld>
            <a:endParaRPr lang="ru-RU"/>
          </a:p>
        </p:txBody>
      </p:sp>
    </p:spTree>
    <p:extLst>
      <p:ext uri="{BB962C8B-B14F-4D97-AF65-F5344CB8AC3E}">
        <p14:creationId xmlns:p14="http://schemas.microsoft.com/office/powerpoint/2010/main" val="36617730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az-Latn-AZ"/>
          </a:p>
        </p:txBody>
      </p:sp>
      <p:sp>
        <p:nvSpPr>
          <p:cNvPr id="3" name="Дата 2"/>
          <p:cNvSpPr>
            <a:spLocks noGrp="1"/>
          </p:cNvSpPr>
          <p:nvPr>
            <p:ph type="dt" sz="half" idx="10"/>
          </p:nvPr>
        </p:nvSpPr>
        <p:spPr/>
        <p:txBody>
          <a:bodyPr/>
          <a:lstStyle/>
          <a:p>
            <a:fld id="{062B5FFB-78D1-4AE7-97E0-0E290A0CA2E4}" type="datetimeFigureOut">
              <a:rPr lang="ru-RU" smtClean="0"/>
              <a:t>22.07.2016</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4218384E-DB65-426E-986E-5383FEFF6AAF}" type="slidenum">
              <a:rPr lang="ru-RU" smtClean="0"/>
              <a:t>‹#›</a:t>
            </a:fld>
            <a:endParaRPr lang="ru-RU"/>
          </a:p>
        </p:txBody>
      </p:sp>
    </p:spTree>
    <p:extLst>
      <p:ext uri="{BB962C8B-B14F-4D97-AF65-F5344CB8AC3E}">
        <p14:creationId xmlns:p14="http://schemas.microsoft.com/office/powerpoint/2010/main" val="18762728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062B5FFB-78D1-4AE7-97E0-0E290A0CA2E4}" type="datetimeFigureOut">
              <a:rPr lang="ru-RU" smtClean="0"/>
              <a:t>22.07.2016</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4218384E-DB65-426E-986E-5383FEFF6AAF}" type="slidenum">
              <a:rPr lang="ru-RU" smtClean="0"/>
              <a:t>‹#›</a:t>
            </a:fld>
            <a:endParaRPr lang="ru-RU"/>
          </a:p>
        </p:txBody>
      </p:sp>
    </p:spTree>
    <p:extLst>
      <p:ext uri="{BB962C8B-B14F-4D97-AF65-F5344CB8AC3E}">
        <p14:creationId xmlns:p14="http://schemas.microsoft.com/office/powerpoint/2010/main" val="16415207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az-Latn-AZ"/>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az-Latn-AZ"/>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062B5FFB-78D1-4AE7-97E0-0E290A0CA2E4}" type="datetimeFigureOut">
              <a:rPr lang="ru-RU" smtClean="0"/>
              <a:t>22.07.2016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218384E-DB65-426E-986E-5383FEFF6AAF}" type="slidenum">
              <a:rPr lang="ru-RU" smtClean="0"/>
              <a:t>‹#›</a:t>
            </a:fld>
            <a:endParaRPr lang="ru-RU"/>
          </a:p>
        </p:txBody>
      </p:sp>
    </p:spTree>
    <p:extLst>
      <p:ext uri="{BB962C8B-B14F-4D97-AF65-F5344CB8AC3E}">
        <p14:creationId xmlns:p14="http://schemas.microsoft.com/office/powerpoint/2010/main" val="32957750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az-Latn-AZ"/>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z-Latn-AZ"/>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062B5FFB-78D1-4AE7-97E0-0E290A0CA2E4}" type="datetimeFigureOut">
              <a:rPr lang="ru-RU" smtClean="0"/>
              <a:t>22.07.2016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218384E-DB65-426E-986E-5383FEFF6AAF}" type="slidenum">
              <a:rPr lang="ru-RU" smtClean="0"/>
              <a:t>‹#›</a:t>
            </a:fld>
            <a:endParaRPr lang="ru-RU"/>
          </a:p>
        </p:txBody>
      </p:sp>
    </p:spTree>
    <p:extLst>
      <p:ext uri="{BB962C8B-B14F-4D97-AF65-F5344CB8AC3E}">
        <p14:creationId xmlns:p14="http://schemas.microsoft.com/office/powerpoint/2010/main" val="19217629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dotGrid">
          <a:fgClr>
            <a:schemeClr val="bg2">
              <a:lumMod val="90000"/>
            </a:schemeClr>
          </a:fgClr>
          <a:bgClr>
            <a:schemeClr val="bg1"/>
          </a:bgClr>
        </a:patt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az-Latn-AZ"/>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az-Latn-AZ"/>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2B5FFB-78D1-4AE7-97E0-0E290A0CA2E4}" type="datetimeFigureOut">
              <a:rPr lang="ru-RU" smtClean="0"/>
              <a:t>22.07.2016</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18384E-DB65-426E-986E-5383FEFF6AAF}" type="slidenum">
              <a:rPr lang="ru-RU" smtClean="0"/>
              <a:t>‹#›</a:t>
            </a:fld>
            <a:endParaRPr lang="ru-RU"/>
          </a:p>
        </p:txBody>
      </p:sp>
    </p:spTree>
    <p:extLst>
      <p:ext uri="{BB962C8B-B14F-4D97-AF65-F5344CB8AC3E}">
        <p14:creationId xmlns:p14="http://schemas.microsoft.com/office/powerpoint/2010/main" val="1651662250"/>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z-Latn-A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p3"/><Relationship Id="rId2" Type="http://schemas.microsoft.com/office/2007/relationships/media" Target="../media/media1.mp3"/><Relationship Id="rId1" Type="http://schemas.openxmlformats.org/officeDocument/2006/relationships/tags" Target="../tags/tag1.xml"/><Relationship Id="rId5" Type="http://schemas.openxmlformats.org/officeDocument/2006/relationships/image" Target="../media/image1.png"/><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7.xml"/><Relationship Id="rId1" Type="http://schemas.openxmlformats.org/officeDocument/2006/relationships/tags" Target="../tags/tag10.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7.xml"/><Relationship Id="rId1" Type="http://schemas.openxmlformats.org/officeDocument/2006/relationships/tags" Target="../tags/tag11.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7.xml"/><Relationship Id="rId1" Type="http://schemas.openxmlformats.org/officeDocument/2006/relationships/tags" Target="../tags/tag12.xml"/><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7.xml"/><Relationship Id="rId1" Type="http://schemas.openxmlformats.org/officeDocument/2006/relationships/tags" Target="../tags/tag13.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slideLayout" Target="../slideLayouts/slideLayout7.xml"/><Relationship Id="rId1" Type="http://schemas.openxmlformats.org/officeDocument/2006/relationships/tags" Target="../tags/tag14.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7.xml"/><Relationship Id="rId1" Type="http://schemas.openxmlformats.org/officeDocument/2006/relationships/tags" Target="../tags/tag15.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16.xml"/><Relationship Id="rId6" Type="http://schemas.openxmlformats.org/officeDocument/2006/relationships/image" Target="../media/image21.png"/><Relationship Id="rId5" Type="http://schemas.openxmlformats.org/officeDocument/2006/relationships/image" Target="../media/image20.emf"/><Relationship Id="rId4" Type="http://schemas.openxmlformats.org/officeDocument/2006/relationships/image" Target="../media/image19.emf"/></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7.xml"/><Relationship Id="rId1" Type="http://schemas.openxmlformats.org/officeDocument/2006/relationships/tags" Target="../tags/tag17.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7.xml"/><Relationship Id="rId1" Type="http://schemas.openxmlformats.org/officeDocument/2006/relationships/tags" Target="../tags/tag18.xml"/><Relationship Id="rId4" Type="http://schemas.openxmlformats.org/officeDocument/2006/relationships/image" Target="../media/image26.jp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19.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3.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tags" Target="../tags/tag5.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7.xml"/><Relationship Id="rId1" Type="http://schemas.openxmlformats.org/officeDocument/2006/relationships/tags" Target="../tags/tag7.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8.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tags" Target="../tags/tag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az-Latn-AZ" i="1" dirty="0" smtClean="0">
                <a:ln>
                  <a:solidFill>
                    <a:schemeClr val="accent6">
                      <a:lumMod val="50000"/>
                    </a:schemeClr>
                  </a:solidFill>
                </a:ln>
                <a:solidFill>
                  <a:srgbClr val="FF0000"/>
                </a:solidFill>
                <a:latin typeface="Times New Roman" pitchFamily="18" charset="0"/>
                <a:cs typeface="Times New Roman" pitchFamily="18" charset="0"/>
              </a:rPr>
              <a:t>23 May Ümumdünya Tısbağa günü</a:t>
            </a:r>
            <a:endParaRPr lang="ru-RU" i="1" dirty="0">
              <a:ln>
                <a:solidFill>
                  <a:schemeClr val="accent6">
                    <a:lumMod val="50000"/>
                  </a:schemeClr>
                </a:solidFill>
              </a:ln>
              <a:solidFill>
                <a:srgbClr val="FF0000"/>
              </a:solidFill>
              <a:latin typeface="Times New Roman" pitchFamily="18" charset="0"/>
              <a:cs typeface="Times New Roman" pitchFamily="18" charset="0"/>
            </a:endParaRPr>
          </a:p>
        </p:txBody>
      </p:sp>
      <p:sp>
        <p:nvSpPr>
          <p:cNvPr id="3" name="Подзаголовок 2"/>
          <p:cNvSpPr>
            <a:spLocks noGrp="1"/>
          </p:cNvSpPr>
          <p:nvPr>
            <p:ph type="subTitle" idx="1"/>
          </p:nvPr>
        </p:nvSpPr>
        <p:spPr/>
        <p:txBody>
          <a:bodyPr>
            <a:normAutofit/>
          </a:bodyPr>
          <a:lstStyle/>
          <a:p>
            <a:r>
              <a:rPr lang="az-Latn-AZ" b="1" i="1" dirty="0" smtClean="0">
                <a:ln>
                  <a:solidFill>
                    <a:schemeClr val="accent6">
                      <a:lumMod val="50000"/>
                    </a:schemeClr>
                  </a:solidFill>
                </a:ln>
                <a:solidFill>
                  <a:schemeClr val="accent2">
                    <a:lumMod val="60000"/>
                    <a:lumOff val="40000"/>
                  </a:schemeClr>
                </a:solidFill>
                <a:latin typeface="Times New Roman" pitchFamily="18" charset="0"/>
                <a:cs typeface="Times New Roman" pitchFamily="18" charset="0"/>
              </a:rPr>
              <a:t>Kiçik yaşlı məktəblilər üçün ədəbiyyat siyahısı</a:t>
            </a:r>
            <a:endParaRPr lang="ru-RU" b="1" i="1" dirty="0">
              <a:ln>
                <a:solidFill>
                  <a:schemeClr val="accent6">
                    <a:lumMod val="50000"/>
                  </a:schemeClr>
                </a:solidFill>
              </a:ln>
              <a:solidFill>
                <a:schemeClr val="accent2">
                  <a:lumMod val="60000"/>
                  <a:lumOff val="40000"/>
                </a:schemeClr>
              </a:solidFill>
              <a:latin typeface="Times New Roman" pitchFamily="18" charset="0"/>
              <a:cs typeface="Times New Roman" pitchFamily="18" charset="0"/>
            </a:endParaRPr>
          </a:p>
        </p:txBody>
      </p:sp>
      <p:pic>
        <p:nvPicPr>
          <p:cNvPr id="4" name="МЕЛОДИИ+ДЕТСКИЕ+-+МЕДЛЕННЫЙ+ВАЛЬС+(ТОРТИЛЛА)(music.nur.kz).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34400" y="6197600"/>
            <a:ext cx="609600" cy="609600"/>
          </a:xfrm>
          <a:prstGeom prst="rect">
            <a:avLst/>
          </a:prstGeom>
        </p:spPr>
      </p:pic>
    </p:spTree>
    <p:custDataLst>
      <p:tags r:id="rId1"/>
    </p:custDataLst>
    <p:extLst>
      <p:ext uri="{BB962C8B-B14F-4D97-AF65-F5344CB8AC3E}">
        <p14:creationId xmlns:p14="http://schemas.microsoft.com/office/powerpoint/2010/main" val="3766259946"/>
      </p:ext>
    </p:extLst>
  </p:cSld>
  <p:clrMapOvr>
    <a:masterClrMapping/>
  </p:clrMapOvr>
  <mc:AlternateContent xmlns:mc="http://schemas.openxmlformats.org/markup-compatibility/2006" xmlns:p14="http://schemas.microsoft.com/office/powerpoint/2010/main">
    <mc:Choice Requires="p14">
      <p:transition spd="slow" p14:dur="2000" advTm="15655"/>
    </mc:Choice>
    <mc:Fallback xmlns="">
      <p:transition spd="slow" advTm="156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heel(1)">
                                      <p:cBhvr>
                                        <p:cTn id="11" dur="20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6" presetClass="entr" presetSubtype="0" fill="hold"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wipe(down)">
                                      <p:cBhvr>
                                        <p:cTn id="16" dur="580">
                                          <p:stCondLst>
                                            <p:cond delay="0"/>
                                          </p:stCondLst>
                                        </p:cTn>
                                        <p:tgtEl>
                                          <p:spTgt spid="3">
                                            <p:txEl>
                                              <p:pRg st="0" end="0"/>
                                            </p:txEl>
                                          </p:spTgt>
                                        </p:tgtEl>
                                      </p:cBhvr>
                                    </p:animEffect>
                                    <p:anim calcmode="lin" valueType="num">
                                      <p:cBhvr>
                                        <p:cTn id="17"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22" dur="26">
                                          <p:stCondLst>
                                            <p:cond delay="650"/>
                                          </p:stCondLst>
                                        </p:cTn>
                                        <p:tgtEl>
                                          <p:spTgt spid="3">
                                            <p:txEl>
                                              <p:pRg st="0" end="0"/>
                                            </p:txEl>
                                          </p:spTgt>
                                        </p:tgtEl>
                                      </p:cBhvr>
                                      <p:to x="100000" y="60000"/>
                                    </p:animScale>
                                    <p:animScale>
                                      <p:cBhvr>
                                        <p:cTn id="23" dur="166" decel="50000">
                                          <p:stCondLst>
                                            <p:cond delay="676"/>
                                          </p:stCondLst>
                                        </p:cTn>
                                        <p:tgtEl>
                                          <p:spTgt spid="3">
                                            <p:txEl>
                                              <p:pRg st="0" end="0"/>
                                            </p:txEl>
                                          </p:spTgt>
                                        </p:tgtEl>
                                      </p:cBhvr>
                                      <p:to x="100000" y="100000"/>
                                    </p:animScale>
                                    <p:animScale>
                                      <p:cBhvr>
                                        <p:cTn id="24" dur="26">
                                          <p:stCondLst>
                                            <p:cond delay="1312"/>
                                          </p:stCondLst>
                                        </p:cTn>
                                        <p:tgtEl>
                                          <p:spTgt spid="3">
                                            <p:txEl>
                                              <p:pRg st="0" end="0"/>
                                            </p:txEl>
                                          </p:spTgt>
                                        </p:tgtEl>
                                      </p:cBhvr>
                                      <p:to x="100000" y="80000"/>
                                    </p:animScale>
                                    <p:animScale>
                                      <p:cBhvr>
                                        <p:cTn id="25" dur="166" decel="50000">
                                          <p:stCondLst>
                                            <p:cond delay="1338"/>
                                          </p:stCondLst>
                                        </p:cTn>
                                        <p:tgtEl>
                                          <p:spTgt spid="3">
                                            <p:txEl>
                                              <p:pRg st="0" end="0"/>
                                            </p:txEl>
                                          </p:spTgt>
                                        </p:tgtEl>
                                      </p:cBhvr>
                                      <p:to x="100000" y="100000"/>
                                    </p:animScale>
                                    <p:animScale>
                                      <p:cBhvr>
                                        <p:cTn id="26" dur="26">
                                          <p:stCondLst>
                                            <p:cond delay="1642"/>
                                          </p:stCondLst>
                                        </p:cTn>
                                        <p:tgtEl>
                                          <p:spTgt spid="3">
                                            <p:txEl>
                                              <p:pRg st="0" end="0"/>
                                            </p:txEl>
                                          </p:spTgt>
                                        </p:tgtEl>
                                      </p:cBhvr>
                                      <p:to x="100000" y="90000"/>
                                    </p:animScale>
                                    <p:animScale>
                                      <p:cBhvr>
                                        <p:cTn id="27" dur="166" decel="50000">
                                          <p:stCondLst>
                                            <p:cond delay="1668"/>
                                          </p:stCondLst>
                                        </p:cTn>
                                        <p:tgtEl>
                                          <p:spTgt spid="3">
                                            <p:txEl>
                                              <p:pRg st="0" end="0"/>
                                            </p:txEl>
                                          </p:spTgt>
                                        </p:tgtEl>
                                      </p:cBhvr>
                                      <p:to x="100000" y="100000"/>
                                    </p:animScale>
                                    <p:animScale>
                                      <p:cBhvr>
                                        <p:cTn id="28" dur="26">
                                          <p:stCondLst>
                                            <p:cond delay="1808"/>
                                          </p:stCondLst>
                                        </p:cTn>
                                        <p:tgtEl>
                                          <p:spTgt spid="3">
                                            <p:txEl>
                                              <p:pRg st="0" end="0"/>
                                            </p:txEl>
                                          </p:spTgt>
                                        </p:tgtEl>
                                      </p:cBhvr>
                                      <p:to x="100000" y="95000"/>
                                    </p:animScale>
                                    <p:animScale>
                                      <p:cBhvr>
                                        <p:cTn id="29" dur="166" decel="50000">
                                          <p:stCondLst>
                                            <p:cond delay="1834"/>
                                          </p:stCondLst>
                                        </p:cTn>
                                        <p:tgtEl>
                                          <p:spTgt spid="3">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0" repeatCount="indefinite" fill="remove" display="0">
                  <p:stCondLst>
                    <p:cond delay="indefinite"/>
                  </p:stCondLst>
                  <p:endCondLst>
                    <p:cond evt="onStopAudio" delay="0">
                      <p:tgtEl>
                        <p:sldTgt/>
                      </p:tgtEl>
                    </p:cond>
                  </p:endCondLst>
                </p:cTn>
                <p:tgtEl>
                  <p:spTgt spid="4"/>
                </p:tgtEl>
              </p:cMediaNode>
            </p:audio>
          </p:childTnLst>
        </p:cTn>
      </p:par>
    </p:tnLst>
    <p:bldLst>
      <p:bldP spid="2" grpId="0"/>
    </p:bldLst>
  </p:timing>
  <p:extLst mod="1">
    <p:ext uri="{E180D4A7-C9FB-4DFB-919C-405C955672EB}">
      <p14:showEvtLst xmlns:p14="http://schemas.microsoft.com/office/powerpoint/2010/main">
        <p14:playEvt time="12547" objId="4"/>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3568" y="1690062"/>
            <a:ext cx="4320480" cy="3477875"/>
          </a:xfrm>
          <a:prstGeom prst="rect">
            <a:avLst/>
          </a:prstGeom>
          <a:noFill/>
        </p:spPr>
        <p:txBody>
          <a:bodyPr wrap="square" rtlCol="0">
            <a:spAutoFit/>
          </a:bodyPr>
          <a:lstStyle/>
          <a:p>
            <a:r>
              <a:rPr lang="az-Latn-AZ" sz="2000" b="1" i="1" dirty="0" smtClean="0">
                <a:solidFill>
                  <a:schemeClr val="accent6">
                    <a:lumMod val="50000"/>
                  </a:schemeClr>
                </a:solidFill>
                <a:latin typeface="Times New Roman" pitchFamily="18" charset="0"/>
                <a:cs typeface="Times New Roman" pitchFamily="18" charset="0"/>
              </a:rPr>
              <a:t>Dovşan və tısbağa : nağıl // Dovşanla tısbağanın əhvalatı və başqa nağıllar. – Bakı : 2009. – S. 10-11. </a:t>
            </a:r>
          </a:p>
          <a:p>
            <a:r>
              <a:rPr lang="az-Latn-AZ" sz="2000" b="1" i="1" dirty="0" smtClean="0">
                <a:solidFill>
                  <a:schemeClr val="accent6">
                    <a:lumMod val="50000"/>
                  </a:schemeClr>
                </a:solidFill>
                <a:latin typeface="Times New Roman" pitchFamily="18" charset="0"/>
                <a:cs typeface="Times New Roman" pitchFamily="18" charset="0"/>
              </a:rPr>
              <a:t>Biri vari idi, biri yox idi, bir lovğa dovşan var idi. Bu dovşan  hamıdan bərk qaçmağına görə fəxr edir, tısbağanı isə ləng olmasına görə lağa qoyurdu. Əgər sizə də maraqlıdırsa, dovşanın lovğalığının nəticəsi haqqında bu kitabda oxuya bilərsiniz.</a:t>
            </a:r>
          </a:p>
          <a:p>
            <a:endParaRPr lang="ru-RU" sz="2000" dirty="0"/>
          </a:p>
        </p:txBody>
      </p:sp>
      <p:pic>
        <p:nvPicPr>
          <p:cNvPr id="1026" name="Picture 2" descr="C:\Users\MBA2_2\Desktop\t;sba]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4048" y="836712"/>
            <a:ext cx="3312368" cy="5184576"/>
          </a:xfrm>
          <a:prstGeom prst="snip2DiagRect">
            <a:avLst/>
          </a:prstGeom>
          <a:solidFill>
            <a:srgbClr val="FFFFFF">
              <a:shade val="85000"/>
            </a:srgbClr>
          </a:solidFill>
          <a:ln w="88900" cap="sq">
            <a:solidFill>
              <a:schemeClr val="accent1"/>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spTree>
    <p:custDataLst>
      <p:tags r:id="rId1"/>
    </p:custDataLst>
    <p:extLst>
      <p:ext uri="{BB962C8B-B14F-4D97-AF65-F5344CB8AC3E}">
        <p14:creationId xmlns:p14="http://schemas.microsoft.com/office/powerpoint/2010/main" val="984956288"/>
      </p:ext>
    </p:extLst>
  </p:cSld>
  <p:clrMapOvr>
    <a:masterClrMapping/>
  </p:clrMapOvr>
  <mc:AlternateContent xmlns:mc="http://schemas.openxmlformats.org/markup-compatibility/2006" xmlns:p14="http://schemas.microsoft.com/office/powerpoint/2010/main">
    <mc:Choice Requires="p14">
      <p:transition spd="slow" p14:dur="2000" advTm="25835"/>
    </mc:Choice>
    <mc:Fallback xmlns="">
      <p:transition spd="slow" advTm="2583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026"/>
                                        </p:tgtEl>
                                        <p:attrNameLst>
                                          <p:attrName>style.visibility</p:attrName>
                                        </p:attrNameLst>
                                      </p:cBhvr>
                                      <p:to>
                                        <p:strVal val="visible"/>
                                      </p:to>
                                    </p:set>
                                    <p:anim calcmode="lin" valueType="num">
                                      <p:cBhvr additive="base">
                                        <p:cTn id="23" dur="500" fill="hold"/>
                                        <p:tgtEl>
                                          <p:spTgt spid="1026"/>
                                        </p:tgtEl>
                                        <p:attrNameLst>
                                          <p:attrName>ppt_x</p:attrName>
                                        </p:attrNameLst>
                                      </p:cBhvr>
                                      <p:tavLst>
                                        <p:tav tm="0">
                                          <p:val>
                                            <p:strVal val="#ppt_x"/>
                                          </p:val>
                                        </p:tav>
                                        <p:tav tm="100000">
                                          <p:val>
                                            <p:strVal val="#ppt_x"/>
                                          </p:val>
                                        </p:tav>
                                      </p:tavLst>
                                    </p:anim>
                                    <p:anim calcmode="lin" valueType="num">
                                      <p:cBhvr additive="base">
                                        <p:cTn id="24"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568" y="908720"/>
            <a:ext cx="2792526" cy="3703282"/>
          </a:xfrm>
          <a:prstGeom prst="snip2DiagRect">
            <a:avLst/>
          </a:prstGeom>
          <a:solidFill>
            <a:srgbClr val="FFFFFF">
              <a:shade val="85000"/>
            </a:srgbClr>
          </a:solidFill>
          <a:ln w="88900" cap="sq">
            <a:solidFill>
              <a:srgbClr val="00B0F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84168" y="3864423"/>
            <a:ext cx="2655885" cy="2568094"/>
          </a:xfrm>
          <a:prstGeom prst="rect">
            <a:avLst/>
          </a:prstGeom>
          <a:solidFill>
            <a:srgbClr val="FFFFFF">
              <a:shade val="85000"/>
            </a:srgbClr>
          </a:solidFill>
          <a:ln w="1905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4" name="TextBox 3"/>
          <p:cNvSpPr txBox="1"/>
          <p:nvPr/>
        </p:nvSpPr>
        <p:spPr>
          <a:xfrm>
            <a:off x="3635896" y="681128"/>
            <a:ext cx="4752528" cy="3170099"/>
          </a:xfrm>
          <a:prstGeom prst="rect">
            <a:avLst/>
          </a:prstGeom>
          <a:noFill/>
        </p:spPr>
        <p:txBody>
          <a:bodyPr wrap="square" rtlCol="0">
            <a:spAutoFit/>
          </a:bodyPr>
          <a:lstStyle/>
          <a:p>
            <a:r>
              <a:rPr lang="az-Latn-AZ" sz="2000" i="1" dirty="0" smtClean="0">
                <a:solidFill>
                  <a:srgbClr val="0070C0"/>
                </a:solidFill>
                <a:latin typeface="Times New Roman" pitchFamily="18" charset="0"/>
                <a:cs typeface="Times New Roman" pitchFamily="18" charset="0"/>
              </a:rPr>
              <a:t>Harris Ç. Tısbağa qardaş hamını necə təəccübləndirdi // Rimus dayının nağılları. – Bakı : Çaşıoğlu – Multimedia, 2009. S. 120-124.</a:t>
            </a:r>
          </a:p>
          <a:p>
            <a:r>
              <a:rPr lang="az-Latn-AZ" sz="2000" i="1" dirty="0" smtClean="0">
                <a:solidFill>
                  <a:srgbClr val="0070C0"/>
                </a:solidFill>
                <a:latin typeface="Times New Roman" pitchFamily="18" charset="0"/>
                <a:cs typeface="Times New Roman" pitchFamily="18" charset="0"/>
              </a:rPr>
              <a:t>Amerika</a:t>
            </a:r>
            <a:r>
              <a:rPr lang="en-US" sz="2000" i="1" dirty="0" smtClean="0">
                <a:solidFill>
                  <a:srgbClr val="0070C0"/>
                </a:solidFill>
                <a:latin typeface="Times New Roman" pitchFamily="18" charset="0"/>
                <a:cs typeface="Times New Roman" pitchFamily="18" charset="0"/>
              </a:rPr>
              <a:t>l</a:t>
            </a:r>
            <a:r>
              <a:rPr lang="az-Latn-AZ" sz="2000" i="1" dirty="0" smtClean="0">
                <a:solidFill>
                  <a:srgbClr val="0070C0"/>
                </a:solidFill>
                <a:latin typeface="Times New Roman" pitchFamily="18" charset="0"/>
                <a:cs typeface="Times New Roman" pitchFamily="18" charset="0"/>
              </a:rPr>
              <a:t>ı yazıçı Coel Harrisin «Rimus dayının nağılları kitabına daxil edilmiş «Tısbağa qardaş hamını necə təəccübləndirdi» adlı nağılda balaca bir tısbağanın öz ağlı ilə ayıya üstün gəlməsindən  bəhs olunur.</a:t>
            </a:r>
            <a:endParaRPr lang="ru-RU" sz="2000" i="1" dirty="0">
              <a:solidFill>
                <a:srgbClr val="0070C0"/>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3061332017"/>
      </p:ext>
    </p:extLst>
  </p:cSld>
  <p:clrMapOvr>
    <a:masterClrMapping/>
  </p:clrMapOvr>
  <mc:AlternateContent xmlns:mc="http://schemas.openxmlformats.org/markup-compatibility/2006" xmlns:p14="http://schemas.microsoft.com/office/powerpoint/2010/main">
    <mc:Choice Requires="p14">
      <p:transition spd="slow" p14:dur="2000" advTm="31219"/>
    </mc:Choice>
    <mc:Fallback xmlns="">
      <p:transition spd="slow" advTm="3121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098"/>
                                        </p:tgtEl>
                                        <p:attrNameLst>
                                          <p:attrName>style.visibility</p:attrName>
                                        </p:attrNameLst>
                                      </p:cBhvr>
                                      <p:to>
                                        <p:strVal val="visible"/>
                                      </p:to>
                                    </p:set>
                                    <p:animEffect transition="in" filter="wipe(down)">
                                      <p:cBhvr>
                                        <p:cTn id="13" dur="500"/>
                                        <p:tgtEl>
                                          <p:spTgt spid="4098"/>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wipe(down)">
                                      <p:cBhvr>
                                        <p:cTn id="18" dur="580">
                                          <p:stCondLst>
                                            <p:cond delay="0"/>
                                          </p:stCondLst>
                                        </p:cTn>
                                        <p:tgtEl>
                                          <p:spTgt spid="4">
                                            <p:txEl>
                                              <p:pRg st="0" end="0"/>
                                            </p:txEl>
                                          </p:spTgt>
                                        </p:tgtEl>
                                      </p:cBhvr>
                                    </p:animEffect>
                                    <p:anim calcmode="lin" valueType="num">
                                      <p:cBhvr>
                                        <p:cTn id="19" dur="1822" tmFilter="0,0; 0.14,0.36; 0.43,0.73; 0.71,0.91; 1.0,1.0">
                                          <p:stCondLst>
                                            <p:cond delay="0"/>
                                          </p:stCondLst>
                                        </p:cTn>
                                        <p:tgtEl>
                                          <p:spTgt spid="4">
                                            <p:txEl>
                                              <p:pRg st="0" end="0"/>
                                            </p:txEl>
                                          </p:spTgt>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4">
                                            <p:txEl>
                                              <p:pRg st="0" end="0"/>
                                            </p:txEl>
                                          </p:spTgt>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4">
                                            <p:txEl>
                                              <p:pRg st="0" end="0"/>
                                            </p:txEl>
                                          </p:spTgt>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4">
                                            <p:txEl>
                                              <p:pRg st="0" end="0"/>
                                            </p:txEl>
                                          </p:spTgt>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4">
                                            <p:txEl>
                                              <p:pRg st="0" end="0"/>
                                            </p:txEl>
                                          </p:spTgt>
                                        </p:tgtEl>
                                        <p:attrNameLst>
                                          <p:attrName>ppt_y</p:attrName>
                                        </p:attrNameLst>
                                      </p:cBhvr>
                                      <p:tavLst>
                                        <p:tav tm="0" fmla="#ppt_y-sin(pi*$)/81">
                                          <p:val>
                                            <p:fltVal val="0"/>
                                          </p:val>
                                        </p:tav>
                                        <p:tav tm="100000">
                                          <p:val>
                                            <p:fltVal val="1"/>
                                          </p:val>
                                        </p:tav>
                                      </p:tavLst>
                                    </p:anim>
                                    <p:animScale>
                                      <p:cBhvr>
                                        <p:cTn id="24" dur="26">
                                          <p:stCondLst>
                                            <p:cond delay="650"/>
                                          </p:stCondLst>
                                        </p:cTn>
                                        <p:tgtEl>
                                          <p:spTgt spid="4">
                                            <p:txEl>
                                              <p:pRg st="0" end="0"/>
                                            </p:txEl>
                                          </p:spTgt>
                                        </p:tgtEl>
                                      </p:cBhvr>
                                      <p:to x="100000" y="60000"/>
                                    </p:animScale>
                                    <p:animScale>
                                      <p:cBhvr>
                                        <p:cTn id="25" dur="166" decel="50000">
                                          <p:stCondLst>
                                            <p:cond delay="676"/>
                                          </p:stCondLst>
                                        </p:cTn>
                                        <p:tgtEl>
                                          <p:spTgt spid="4">
                                            <p:txEl>
                                              <p:pRg st="0" end="0"/>
                                            </p:txEl>
                                          </p:spTgt>
                                        </p:tgtEl>
                                      </p:cBhvr>
                                      <p:to x="100000" y="100000"/>
                                    </p:animScale>
                                    <p:animScale>
                                      <p:cBhvr>
                                        <p:cTn id="26" dur="26">
                                          <p:stCondLst>
                                            <p:cond delay="1312"/>
                                          </p:stCondLst>
                                        </p:cTn>
                                        <p:tgtEl>
                                          <p:spTgt spid="4">
                                            <p:txEl>
                                              <p:pRg st="0" end="0"/>
                                            </p:txEl>
                                          </p:spTgt>
                                        </p:tgtEl>
                                      </p:cBhvr>
                                      <p:to x="100000" y="80000"/>
                                    </p:animScale>
                                    <p:animScale>
                                      <p:cBhvr>
                                        <p:cTn id="27" dur="166" decel="50000">
                                          <p:stCondLst>
                                            <p:cond delay="1338"/>
                                          </p:stCondLst>
                                        </p:cTn>
                                        <p:tgtEl>
                                          <p:spTgt spid="4">
                                            <p:txEl>
                                              <p:pRg st="0" end="0"/>
                                            </p:txEl>
                                          </p:spTgt>
                                        </p:tgtEl>
                                      </p:cBhvr>
                                      <p:to x="100000" y="100000"/>
                                    </p:animScale>
                                    <p:animScale>
                                      <p:cBhvr>
                                        <p:cTn id="28" dur="26">
                                          <p:stCondLst>
                                            <p:cond delay="1642"/>
                                          </p:stCondLst>
                                        </p:cTn>
                                        <p:tgtEl>
                                          <p:spTgt spid="4">
                                            <p:txEl>
                                              <p:pRg st="0" end="0"/>
                                            </p:txEl>
                                          </p:spTgt>
                                        </p:tgtEl>
                                      </p:cBhvr>
                                      <p:to x="100000" y="90000"/>
                                    </p:animScale>
                                    <p:animScale>
                                      <p:cBhvr>
                                        <p:cTn id="29" dur="166" decel="50000">
                                          <p:stCondLst>
                                            <p:cond delay="1668"/>
                                          </p:stCondLst>
                                        </p:cTn>
                                        <p:tgtEl>
                                          <p:spTgt spid="4">
                                            <p:txEl>
                                              <p:pRg st="0" end="0"/>
                                            </p:txEl>
                                          </p:spTgt>
                                        </p:tgtEl>
                                      </p:cBhvr>
                                      <p:to x="100000" y="100000"/>
                                    </p:animScale>
                                    <p:animScale>
                                      <p:cBhvr>
                                        <p:cTn id="30" dur="26">
                                          <p:stCondLst>
                                            <p:cond delay="1808"/>
                                          </p:stCondLst>
                                        </p:cTn>
                                        <p:tgtEl>
                                          <p:spTgt spid="4">
                                            <p:txEl>
                                              <p:pRg st="0" end="0"/>
                                            </p:txEl>
                                          </p:spTgt>
                                        </p:tgtEl>
                                      </p:cBhvr>
                                      <p:to x="100000" y="95000"/>
                                    </p:animScale>
                                    <p:animScale>
                                      <p:cBhvr>
                                        <p:cTn id="31" dur="166" decel="50000">
                                          <p:stCondLst>
                                            <p:cond delay="1834"/>
                                          </p:stCondLst>
                                        </p:cTn>
                                        <p:tgtEl>
                                          <p:spTgt spid="4">
                                            <p:txEl>
                                              <p:pRg st="0" end="0"/>
                                            </p:txEl>
                                          </p:spTgt>
                                        </p:tgtEl>
                                      </p:cBhvr>
                                      <p:to x="100000" y="100000"/>
                                    </p:animScale>
                                  </p:childTnLst>
                                </p:cTn>
                              </p:par>
                              <p:par>
                                <p:cTn id="32" presetID="26" presetClass="entr" presetSubtype="0" fill="hold" nodeType="withEffect">
                                  <p:stCondLst>
                                    <p:cond delay="0"/>
                                  </p:stCondLst>
                                  <p:childTnLst>
                                    <p:set>
                                      <p:cBhvr>
                                        <p:cTn id="33" dur="1" fill="hold">
                                          <p:stCondLst>
                                            <p:cond delay="0"/>
                                          </p:stCondLst>
                                        </p:cTn>
                                        <p:tgtEl>
                                          <p:spTgt spid="4">
                                            <p:txEl>
                                              <p:pRg st="1" end="1"/>
                                            </p:txEl>
                                          </p:spTgt>
                                        </p:tgtEl>
                                        <p:attrNameLst>
                                          <p:attrName>style.visibility</p:attrName>
                                        </p:attrNameLst>
                                      </p:cBhvr>
                                      <p:to>
                                        <p:strVal val="visible"/>
                                      </p:to>
                                    </p:set>
                                    <p:animEffect transition="in" filter="wipe(down)">
                                      <p:cBhvr>
                                        <p:cTn id="34" dur="580">
                                          <p:stCondLst>
                                            <p:cond delay="0"/>
                                          </p:stCondLst>
                                        </p:cTn>
                                        <p:tgtEl>
                                          <p:spTgt spid="4">
                                            <p:txEl>
                                              <p:pRg st="1" end="1"/>
                                            </p:txEl>
                                          </p:spTgt>
                                        </p:tgtEl>
                                      </p:cBhvr>
                                    </p:animEffect>
                                    <p:anim calcmode="lin" valueType="num">
                                      <p:cBhvr>
                                        <p:cTn id="35" dur="1822" tmFilter="0,0; 0.14,0.36; 0.43,0.73; 0.71,0.91; 1.0,1.0">
                                          <p:stCondLst>
                                            <p:cond delay="0"/>
                                          </p:stCondLst>
                                        </p:cTn>
                                        <p:tgtEl>
                                          <p:spTgt spid="4">
                                            <p:txEl>
                                              <p:pRg st="1" end="1"/>
                                            </p:txEl>
                                          </p:spTgt>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4">
                                            <p:txEl>
                                              <p:pRg st="1" end="1"/>
                                            </p:txEl>
                                          </p:spTgt>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4">
                                            <p:txEl>
                                              <p:pRg st="1" end="1"/>
                                            </p:txEl>
                                          </p:spTgt>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4">
                                            <p:txEl>
                                              <p:pRg st="1" end="1"/>
                                            </p:txEl>
                                          </p:spTgt>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4">
                                            <p:txEl>
                                              <p:pRg st="1" end="1"/>
                                            </p:txEl>
                                          </p:spTgt>
                                        </p:tgtEl>
                                        <p:attrNameLst>
                                          <p:attrName>ppt_y</p:attrName>
                                        </p:attrNameLst>
                                      </p:cBhvr>
                                      <p:tavLst>
                                        <p:tav tm="0" fmla="#ppt_y-sin(pi*$)/81">
                                          <p:val>
                                            <p:fltVal val="0"/>
                                          </p:val>
                                        </p:tav>
                                        <p:tav tm="100000">
                                          <p:val>
                                            <p:fltVal val="1"/>
                                          </p:val>
                                        </p:tav>
                                      </p:tavLst>
                                    </p:anim>
                                    <p:animScale>
                                      <p:cBhvr>
                                        <p:cTn id="40" dur="26">
                                          <p:stCondLst>
                                            <p:cond delay="650"/>
                                          </p:stCondLst>
                                        </p:cTn>
                                        <p:tgtEl>
                                          <p:spTgt spid="4">
                                            <p:txEl>
                                              <p:pRg st="1" end="1"/>
                                            </p:txEl>
                                          </p:spTgt>
                                        </p:tgtEl>
                                      </p:cBhvr>
                                      <p:to x="100000" y="60000"/>
                                    </p:animScale>
                                    <p:animScale>
                                      <p:cBhvr>
                                        <p:cTn id="41" dur="166" decel="50000">
                                          <p:stCondLst>
                                            <p:cond delay="676"/>
                                          </p:stCondLst>
                                        </p:cTn>
                                        <p:tgtEl>
                                          <p:spTgt spid="4">
                                            <p:txEl>
                                              <p:pRg st="1" end="1"/>
                                            </p:txEl>
                                          </p:spTgt>
                                        </p:tgtEl>
                                      </p:cBhvr>
                                      <p:to x="100000" y="100000"/>
                                    </p:animScale>
                                    <p:animScale>
                                      <p:cBhvr>
                                        <p:cTn id="42" dur="26">
                                          <p:stCondLst>
                                            <p:cond delay="1312"/>
                                          </p:stCondLst>
                                        </p:cTn>
                                        <p:tgtEl>
                                          <p:spTgt spid="4">
                                            <p:txEl>
                                              <p:pRg st="1" end="1"/>
                                            </p:txEl>
                                          </p:spTgt>
                                        </p:tgtEl>
                                      </p:cBhvr>
                                      <p:to x="100000" y="80000"/>
                                    </p:animScale>
                                    <p:animScale>
                                      <p:cBhvr>
                                        <p:cTn id="43" dur="166" decel="50000">
                                          <p:stCondLst>
                                            <p:cond delay="1338"/>
                                          </p:stCondLst>
                                        </p:cTn>
                                        <p:tgtEl>
                                          <p:spTgt spid="4">
                                            <p:txEl>
                                              <p:pRg st="1" end="1"/>
                                            </p:txEl>
                                          </p:spTgt>
                                        </p:tgtEl>
                                      </p:cBhvr>
                                      <p:to x="100000" y="100000"/>
                                    </p:animScale>
                                    <p:animScale>
                                      <p:cBhvr>
                                        <p:cTn id="44" dur="26">
                                          <p:stCondLst>
                                            <p:cond delay="1642"/>
                                          </p:stCondLst>
                                        </p:cTn>
                                        <p:tgtEl>
                                          <p:spTgt spid="4">
                                            <p:txEl>
                                              <p:pRg st="1" end="1"/>
                                            </p:txEl>
                                          </p:spTgt>
                                        </p:tgtEl>
                                      </p:cBhvr>
                                      <p:to x="100000" y="90000"/>
                                    </p:animScale>
                                    <p:animScale>
                                      <p:cBhvr>
                                        <p:cTn id="45" dur="166" decel="50000">
                                          <p:stCondLst>
                                            <p:cond delay="1668"/>
                                          </p:stCondLst>
                                        </p:cTn>
                                        <p:tgtEl>
                                          <p:spTgt spid="4">
                                            <p:txEl>
                                              <p:pRg st="1" end="1"/>
                                            </p:txEl>
                                          </p:spTgt>
                                        </p:tgtEl>
                                      </p:cBhvr>
                                      <p:to x="100000" y="100000"/>
                                    </p:animScale>
                                    <p:animScale>
                                      <p:cBhvr>
                                        <p:cTn id="46" dur="26">
                                          <p:stCondLst>
                                            <p:cond delay="1808"/>
                                          </p:stCondLst>
                                        </p:cTn>
                                        <p:tgtEl>
                                          <p:spTgt spid="4">
                                            <p:txEl>
                                              <p:pRg st="1" end="1"/>
                                            </p:txEl>
                                          </p:spTgt>
                                        </p:tgtEl>
                                      </p:cBhvr>
                                      <p:to x="100000" y="95000"/>
                                    </p:animScale>
                                    <p:animScale>
                                      <p:cBhvr>
                                        <p:cTn id="47" dur="166" decel="50000">
                                          <p:stCondLst>
                                            <p:cond delay="1834"/>
                                          </p:stCondLst>
                                        </p:cTn>
                                        <p:tgtEl>
                                          <p:spTgt spid="4">
                                            <p:txEl>
                                              <p:pRg st="1" end="1"/>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4248" y="3645024"/>
            <a:ext cx="1846907" cy="2535643"/>
          </a:xfrm>
          <a:prstGeom prst="rect">
            <a:avLst/>
          </a:prstGeom>
          <a:solidFill>
            <a:srgbClr val="FFFFFF">
              <a:shade val="85000"/>
            </a:srgbClr>
          </a:solidFill>
          <a:ln w="190500" cap="rnd">
            <a:solidFill>
              <a:srgbClr val="00B050"/>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a:extLst/>
        </p:spPr>
      </p:pic>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3568" y="764704"/>
            <a:ext cx="1992463" cy="2637936"/>
          </a:xfrm>
          <a:prstGeom prst="rect">
            <a:avLst/>
          </a:prstGeom>
          <a:solidFill>
            <a:srgbClr val="FFFFFF">
              <a:shade val="85000"/>
            </a:srgbClr>
          </a:solidFill>
          <a:ln w="190500" cap="sq">
            <a:solidFill>
              <a:srgbClr val="00B050"/>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TextBox 3"/>
          <p:cNvSpPr txBox="1"/>
          <p:nvPr/>
        </p:nvSpPr>
        <p:spPr>
          <a:xfrm>
            <a:off x="3438004" y="652511"/>
            <a:ext cx="5112568" cy="2862322"/>
          </a:xfrm>
          <a:prstGeom prst="rect">
            <a:avLst/>
          </a:prstGeom>
          <a:noFill/>
        </p:spPr>
        <p:txBody>
          <a:bodyPr wrap="square" rtlCol="0">
            <a:spAutoFit/>
          </a:bodyPr>
          <a:lstStyle/>
          <a:p>
            <a:r>
              <a:rPr lang="az-Latn-AZ" sz="2000" b="1" i="1" dirty="0" smtClean="0">
                <a:solidFill>
                  <a:srgbClr val="00B050"/>
                </a:solidFill>
                <a:latin typeface="Times New Roman" pitchFamily="18" charset="0"/>
                <a:cs typeface="Times New Roman" pitchFamily="18" charset="0"/>
              </a:rPr>
              <a:t>İsgəndər K. Qonaqlığa gedən tısbağa : mənzum nağıl // Nağla bax, nağıla.– Bakı : Aspoliqraf, 2012. </a:t>
            </a:r>
            <a:r>
              <a:rPr lang="az-Latn-AZ" sz="2000" b="1" i="1" dirty="0">
                <a:solidFill>
                  <a:srgbClr val="00B050"/>
                </a:solidFill>
                <a:latin typeface="Times New Roman" pitchFamily="18" charset="0"/>
                <a:cs typeface="Times New Roman" pitchFamily="18" charset="0"/>
              </a:rPr>
              <a:t>- I hissə. </a:t>
            </a:r>
            <a:r>
              <a:rPr lang="az-Latn-AZ" sz="2000" b="1" i="1" dirty="0" smtClean="0">
                <a:solidFill>
                  <a:srgbClr val="00B050"/>
                </a:solidFill>
                <a:latin typeface="Times New Roman" pitchFamily="18" charset="0"/>
                <a:cs typeface="Times New Roman" pitchFamily="18" charset="0"/>
              </a:rPr>
              <a:t>– S. 61-62. – (Məktəb kitabxanası. Dünya uşaq ədəbiyyatından seçmələr).</a:t>
            </a:r>
          </a:p>
          <a:p>
            <a:r>
              <a:rPr lang="az-Latn-AZ" sz="2000" b="1" i="1" dirty="0" smtClean="0">
                <a:solidFill>
                  <a:srgbClr val="00B050"/>
                </a:solidFill>
                <a:latin typeface="Times New Roman" pitchFamily="18" charset="0"/>
                <a:cs typeface="Times New Roman" pitchFamily="18" charset="0"/>
              </a:rPr>
              <a:t>Səhər tezdən evdən çıxıb qonaqlığa gedən tısbağa görəsən qonaq getdiyi yerə nə vaxt çatdı? Çox məzəli nağıldır. Oxu həm biləcəksən, həm güləcəksən. </a:t>
            </a:r>
            <a:endParaRPr lang="az-Latn-AZ" sz="2000" b="1" i="1" dirty="0">
              <a:solidFill>
                <a:srgbClr val="00B050"/>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690449874"/>
      </p:ext>
    </p:extLst>
  </p:cSld>
  <p:clrMapOvr>
    <a:masterClrMapping/>
  </p:clrMapOvr>
  <mc:AlternateContent xmlns:mc="http://schemas.openxmlformats.org/markup-compatibility/2006" xmlns:p14="http://schemas.microsoft.com/office/powerpoint/2010/main">
    <mc:Choice Requires="p14">
      <p:transition spd="slow" p14:dur="2000" advTm="31509"/>
    </mc:Choice>
    <mc:Fallback xmlns="">
      <p:transition spd="slow" advTm="3150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heel(1)">
                                      <p:cBhvr>
                                        <p:cTn id="12" dur="20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wipe(down)">
                                      <p:cBhvr>
                                        <p:cTn id="17" dur="580">
                                          <p:stCondLst>
                                            <p:cond delay="0"/>
                                          </p:stCondLst>
                                        </p:cTn>
                                        <p:tgtEl>
                                          <p:spTgt spid="4">
                                            <p:txEl>
                                              <p:pRg st="0" end="0"/>
                                            </p:txEl>
                                          </p:spTgt>
                                        </p:tgtEl>
                                      </p:cBhvr>
                                    </p:animEffect>
                                    <p:anim calcmode="lin" valueType="num">
                                      <p:cBhvr>
                                        <p:cTn id="18" dur="1822" tmFilter="0,0; 0.14,0.36; 0.43,0.73; 0.71,0.91; 1.0,1.0">
                                          <p:stCondLst>
                                            <p:cond delay="0"/>
                                          </p:stCondLst>
                                        </p:cTn>
                                        <p:tgtEl>
                                          <p:spTgt spid="4">
                                            <p:txEl>
                                              <p:pRg st="0" end="0"/>
                                            </p:txEl>
                                          </p:spTgt>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4">
                                            <p:txEl>
                                              <p:pRg st="0" end="0"/>
                                            </p:txEl>
                                          </p:spTgt>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4">
                                            <p:txEl>
                                              <p:pRg st="0" end="0"/>
                                            </p:txEl>
                                          </p:spTgt>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4">
                                            <p:txEl>
                                              <p:pRg st="0" end="0"/>
                                            </p:txEl>
                                          </p:spTgt>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4">
                                            <p:txEl>
                                              <p:pRg st="0" end="0"/>
                                            </p:txEl>
                                          </p:spTgt>
                                        </p:tgtEl>
                                        <p:attrNameLst>
                                          <p:attrName>ppt_y</p:attrName>
                                        </p:attrNameLst>
                                      </p:cBhvr>
                                      <p:tavLst>
                                        <p:tav tm="0" fmla="#ppt_y-sin(pi*$)/81">
                                          <p:val>
                                            <p:fltVal val="0"/>
                                          </p:val>
                                        </p:tav>
                                        <p:tav tm="100000">
                                          <p:val>
                                            <p:fltVal val="1"/>
                                          </p:val>
                                        </p:tav>
                                      </p:tavLst>
                                    </p:anim>
                                    <p:animScale>
                                      <p:cBhvr>
                                        <p:cTn id="23" dur="26">
                                          <p:stCondLst>
                                            <p:cond delay="650"/>
                                          </p:stCondLst>
                                        </p:cTn>
                                        <p:tgtEl>
                                          <p:spTgt spid="4">
                                            <p:txEl>
                                              <p:pRg st="0" end="0"/>
                                            </p:txEl>
                                          </p:spTgt>
                                        </p:tgtEl>
                                      </p:cBhvr>
                                      <p:to x="100000" y="60000"/>
                                    </p:animScale>
                                    <p:animScale>
                                      <p:cBhvr>
                                        <p:cTn id="24" dur="166" decel="50000">
                                          <p:stCondLst>
                                            <p:cond delay="676"/>
                                          </p:stCondLst>
                                        </p:cTn>
                                        <p:tgtEl>
                                          <p:spTgt spid="4">
                                            <p:txEl>
                                              <p:pRg st="0" end="0"/>
                                            </p:txEl>
                                          </p:spTgt>
                                        </p:tgtEl>
                                      </p:cBhvr>
                                      <p:to x="100000" y="100000"/>
                                    </p:animScale>
                                    <p:animScale>
                                      <p:cBhvr>
                                        <p:cTn id="25" dur="26">
                                          <p:stCondLst>
                                            <p:cond delay="1312"/>
                                          </p:stCondLst>
                                        </p:cTn>
                                        <p:tgtEl>
                                          <p:spTgt spid="4">
                                            <p:txEl>
                                              <p:pRg st="0" end="0"/>
                                            </p:txEl>
                                          </p:spTgt>
                                        </p:tgtEl>
                                      </p:cBhvr>
                                      <p:to x="100000" y="80000"/>
                                    </p:animScale>
                                    <p:animScale>
                                      <p:cBhvr>
                                        <p:cTn id="26" dur="166" decel="50000">
                                          <p:stCondLst>
                                            <p:cond delay="1338"/>
                                          </p:stCondLst>
                                        </p:cTn>
                                        <p:tgtEl>
                                          <p:spTgt spid="4">
                                            <p:txEl>
                                              <p:pRg st="0" end="0"/>
                                            </p:txEl>
                                          </p:spTgt>
                                        </p:tgtEl>
                                      </p:cBhvr>
                                      <p:to x="100000" y="100000"/>
                                    </p:animScale>
                                    <p:animScale>
                                      <p:cBhvr>
                                        <p:cTn id="27" dur="26">
                                          <p:stCondLst>
                                            <p:cond delay="1642"/>
                                          </p:stCondLst>
                                        </p:cTn>
                                        <p:tgtEl>
                                          <p:spTgt spid="4">
                                            <p:txEl>
                                              <p:pRg st="0" end="0"/>
                                            </p:txEl>
                                          </p:spTgt>
                                        </p:tgtEl>
                                      </p:cBhvr>
                                      <p:to x="100000" y="90000"/>
                                    </p:animScale>
                                    <p:animScale>
                                      <p:cBhvr>
                                        <p:cTn id="28" dur="166" decel="50000">
                                          <p:stCondLst>
                                            <p:cond delay="1668"/>
                                          </p:stCondLst>
                                        </p:cTn>
                                        <p:tgtEl>
                                          <p:spTgt spid="4">
                                            <p:txEl>
                                              <p:pRg st="0" end="0"/>
                                            </p:txEl>
                                          </p:spTgt>
                                        </p:tgtEl>
                                      </p:cBhvr>
                                      <p:to x="100000" y="100000"/>
                                    </p:animScale>
                                    <p:animScale>
                                      <p:cBhvr>
                                        <p:cTn id="29" dur="26">
                                          <p:stCondLst>
                                            <p:cond delay="1808"/>
                                          </p:stCondLst>
                                        </p:cTn>
                                        <p:tgtEl>
                                          <p:spTgt spid="4">
                                            <p:txEl>
                                              <p:pRg st="0" end="0"/>
                                            </p:txEl>
                                          </p:spTgt>
                                        </p:tgtEl>
                                      </p:cBhvr>
                                      <p:to x="100000" y="95000"/>
                                    </p:animScale>
                                    <p:animScale>
                                      <p:cBhvr>
                                        <p:cTn id="30" dur="166" decel="50000">
                                          <p:stCondLst>
                                            <p:cond delay="1834"/>
                                          </p:stCondLst>
                                        </p:cTn>
                                        <p:tgtEl>
                                          <p:spTgt spid="4">
                                            <p:txEl>
                                              <p:pRg st="0" end="0"/>
                                            </p:txEl>
                                          </p:spTgt>
                                        </p:tgtEl>
                                      </p:cBhvr>
                                      <p:to x="100000" y="100000"/>
                                    </p:animScale>
                                  </p:childTnLst>
                                </p:cTn>
                              </p:par>
                              <p:par>
                                <p:cTn id="31" presetID="26" presetClass="entr" presetSubtype="0" fill="hold" nodeType="withEffect">
                                  <p:stCondLst>
                                    <p:cond delay="0"/>
                                  </p:stCondLst>
                                  <p:childTnLst>
                                    <p:set>
                                      <p:cBhvr>
                                        <p:cTn id="32" dur="1" fill="hold">
                                          <p:stCondLst>
                                            <p:cond delay="0"/>
                                          </p:stCondLst>
                                        </p:cTn>
                                        <p:tgtEl>
                                          <p:spTgt spid="4">
                                            <p:txEl>
                                              <p:pRg st="1" end="1"/>
                                            </p:txEl>
                                          </p:spTgt>
                                        </p:tgtEl>
                                        <p:attrNameLst>
                                          <p:attrName>style.visibility</p:attrName>
                                        </p:attrNameLst>
                                      </p:cBhvr>
                                      <p:to>
                                        <p:strVal val="visible"/>
                                      </p:to>
                                    </p:set>
                                    <p:animEffect transition="in" filter="wipe(down)">
                                      <p:cBhvr>
                                        <p:cTn id="33" dur="580">
                                          <p:stCondLst>
                                            <p:cond delay="0"/>
                                          </p:stCondLst>
                                        </p:cTn>
                                        <p:tgtEl>
                                          <p:spTgt spid="4">
                                            <p:txEl>
                                              <p:pRg st="1" end="1"/>
                                            </p:txEl>
                                          </p:spTgt>
                                        </p:tgtEl>
                                      </p:cBhvr>
                                    </p:animEffect>
                                    <p:anim calcmode="lin" valueType="num">
                                      <p:cBhvr>
                                        <p:cTn id="34" dur="1822" tmFilter="0,0; 0.14,0.36; 0.43,0.73; 0.71,0.91; 1.0,1.0">
                                          <p:stCondLst>
                                            <p:cond delay="0"/>
                                          </p:stCondLst>
                                        </p:cTn>
                                        <p:tgtEl>
                                          <p:spTgt spid="4">
                                            <p:txEl>
                                              <p:pRg st="1" end="1"/>
                                            </p:txEl>
                                          </p:spTgt>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4">
                                            <p:txEl>
                                              <p:pRg st="1" end="1"/>
                                            </p:txEl>
                                          </p:spTgt>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4">
                                            <p:txEl>
                                              <p:pRg st="1" end="1"/>
                                            </p:txEl>
                                          </p:spTgt>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4">
                                            <p:txEl>
                                              <p:pRg st="1" end="1"/>
                                            </p:txEl>
                                          </p:spTgt>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4">
                                            <p:txEl>
                                              <p:pRg st="1" end="1"/>
                                            </p:txEl>
                                          </p:spTgt>
                                        </p:tgtEl>
                                        <p:attrNameLst>
                                          <p:attrName>ppt_y</p:attrName>
                                        </p:attrNameLst>
                                      </p:cBhvr>
                                      <p:tavLst>
                                        <p:tav tm="0" fmla="#ppt_y-sin(pi*$)/81">
                                          <p:val>
                                            <p:fltVal val="0"/>
                                          </p:val>
                                        </p:tav>
                                        <p:tav tm="100000">
                                          <p:val>
                                            <p:fltVal val="1"/>
                                          </p:val>
                                        </p:tav>
                                      </p:tavLst>
                                    </p:anim>
                                    <p:animScale>
                                      <p:cBhvr>
                                        <p:cTn id="39" dur="26">
                                          <p:stCondLst>
                                            <p:cond delay="650"/>
                                          </p:stCondLst>
                                        </p:cTn>
                                        <p:tgtEl>
                                          <p:spTgt spid="4">
                                            <p:txEl>
                                              <p:pRg st="1" end="1"/>
                                            </p:txEl>
                                          </p:spTgt>
                                        </p:tgtEl>
                                      </p:cBhvr>
                                      <p:to x="100000" y="60000"/>
                                    </p:animScale>
                                    <p:animScale>
                                      <p:cBhvr>
                                        <p:cTn id="40" dur="166" decel="50000">
                                          <p:stCondLst>
                                            <p:cond delay="676"/>
                                          </p:stCondLst>
                                        </p:cTn>
                                        <p:tgtEl>
                                          <p:spTgt spid="4">
                                            <p:txEl>
                                              <p:pRg st="1" end="1"/>
                                            </p:txEl>
                                          </p:spTgt>
                                        </p:tgtEl>
                                      </p:cBhvr>
                                      <p:to x="100000" y="100000"/>
                                    </p:animScale>
                                    <p:animScale>
                                      <p:cBhvr>
                                        <p:cTn id="41" dur="26">
                                          <p:stCondLst>
                                            <p:cond delay="1312"/>
                                          </p:stCondLst>
                                        </p:cTn>
                                        <p:tgtEl>
                                          <p:spTgt spid="4">
                                            <p:txEl>
                                              <p:pRg st="1" end="1"/>
                                            </p:txEl>
                                          </p:spTgt>
                                        </p:tgtEl>
                                      </p:cBhvr>
                                      <p:to x="100000" y="80000"/>
                                    </p:animScale>
                                    <p:animScale>
                                      <p:cBhvr>
                                        <p:cTn id="42" dur="166" decel="50000">
                                          <p:stCondLst>
                                            <p:cond delay="1338"/>
                                          </p:stCondLst>
                                        </p:cTn>
                                        <p:tgtEl>
                                          <p:spTgt spid="4">
                                            <p:txEl>
                                              <p:pRg st="1" end="1"/>
                                            </p:txEl>
                                          </p:spTgt>
                                        </p:tgtEl>
                                      </p:cBhvr>
                                      <p:to x="100000" y="100000"/>
                                    </p:animScale>
                                    <p:animScale>
                                      <p:cBhvr>
                                        <p:cTn id="43" dur="26">
                                          <p:stCondLst>
                                            <p:cond delay="1642"/>
                                          </p:stCondLst>
                                        </p:cTn>
                                        <p:tgtEl>
                                          <p:spTgt spid="4">
                                            <p:txEl>
                                              <p:pRg st="1" end="1"/>
                                            </p:txEl>
                                          </p:spTgt>
                                        </p:tgtEl>
                                      </p:cBhvr>
                                      <p:to x="100000" y="90000"/>
                                    </p:animScale>
                                    <p:animScale>
                                      <p:cBhvr>
                                        <p:cTn id="44" dur="166" decel="50000">
                                          <p:stCondLst>
                                            <p:cond delay="1668"/>
                                          </p:stCondLst>
                                        </p:cTn>
                                        <p:tgtEl>
                                          <p:spTgt spid="4">
                                            <p:txEl>
                                              <p:pRg st="1" end="1"/>
                                            </p:txEl>
                                          </p:spTgt>
                                        </p:tgtEl>
                                      </p:cBhvr>
                                      <p:to x="100000" y="100000"/>
                                    </p:animScale>
                                    <p:animScale>
                                      <p:cBhvr>
                                        <p:cTn id="45" dur="26">
                                          <p:stCondLst>
                                            <p:cond delay="1808"/>
                                          </p:stCondLst>
                                        </p:cTn>
                                        <p:tgtEl>
                                          <p:spTgt spid="4">
                                            <p:txEl>
                                              <p:pRg st="1" end="1"/>
                                            </p:txEl>
                                          </p:spTgt>
                                        </p:tgtEl>
                                      </p:cBhvr>
                                      <p:to x="100000" y="95000"/>
                                    </p:animScale>
                                    <p:animScale>
                                      <p:cBhvr>
                                        <p:cTn id="46" dur="166" decel="50000">
                                          <p:stCondLst>
                                            <p:cond delay="1834"/>
                                          </p:stCondLst>
                                        </p:cTn>
                                        <p:tgtEl>
                                          <p:spTgt spid="4">
                                            <p:txEl>
                                              <p:pRg st="1" end="1"/>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552" y="620688"/>
            <a:ext cx="3024336" cy="5112568"/>
          </a:xfrm>
          <a:prstGeom prst="rect">
            <a:avLst/>
          </a:prstGeom>
          <a:solidFill>
            <a:srgbClr val="FFFFFF">
              <a:shade val="85000"/>
            </a:srgbClr>
          </a:solidFill>
          <a:ln w="190500" cap="sq">
            <a:solidFill>
              <a:schemeClr val="accent3">
                <a:lumMod val="60000"/>
                <a:lumOff val="40000"/>
              </a:schemeClr>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TextBox 2"/>
          <p:cNvSpPr txBox="1"/>
          <p:nvPr/>
        </p:nvSpPr>
        <p:spPr>
          <a:xfrm flipH="1">
            <a:off x="4499992" y="2348880"/>
            <a:ext cx="3597322" cy="3477875"/>
          </a:xfrm>
          <a:prstGeom prst="rect">
            <a:avLst/>
          </a:prstGeom>
          <a:noFill/>
        </p:spPr>
        <p:txBody>
          <a:bodyPr wrap="square" rtlCol="0">
            <a:spAutoFit/>
          </a:bodyPr>
          <a:lstStyle/>
          <a:p>
            <a:r>
              <a:rPr lang="az-Latn-AZ" sz="2200" b="1" i="1" dirty="0" smtClean="0">
                <a:solidFill>
                  <a:srgbClr val="00B050"/>
                </a:solidFill>
                <a:latin typeface="Times New Roman" pitchFamily="18" charset="0"/>
                <a:cs typeface="Times New Roman" pitchFamily="18" charset="0"/>
              </a:rPr>
              <a:t>Salahzadə Ə. Dağa çıxan bağanın nağılı. – Bakı :  Beşik, 2008. – 34 s. </a:t>
            </a:r>
          </a:p>
          <a:p>
            <a:r>
              <a:rPr lang="az-Latn-AZ" sz="2200" b="1" i="1" dirty="0" smtClean="0">
                <a:solidFill>
                  <a:srgbClr val="00B050"/>
                </a:solidFill>
                <a:latin typeface="Times New Roman" pitchFamily="18" charset="0"/>
                <a:cs typeface="Times New Roman" pitchFamily="18" charset="0"/>
              </a:rPr>
              <a:t>İndi də «Dağa çıxan bağanın nağılı»nı oxuyacaqsan. Onunla birlikdə səyahətə çıxacaq, təzə dostlar tapacaqsan. Bir də öyrənəcəksən ki, hər kəsə öz yurdu, öz məskəni əzizdir</a:t>
            </a:r>
            <a:r>
              <a:rPr lang="az-Latn-AZ" sz="2000" b="1" i="1" dirty="0" smtClean="0">
                <a:solidFill>
                  <a:srgbClr val="00B050"/>
                </a:solidFill>
                <a:latin typeface="Times New Roman" pitchFamily="18" charset="0"/>
                <a:cs typeface="Times New Roman" pitchFamily="18" charset="0"/>
              </a:rPr>
              <a:t>.</a:t>
            </a:r>
            <a:endParaRPr lang="ru-RU" sz="2000" b="1" i="1" dirty="0">
              <a:solidFill>
                <a:srgbClr val="00B050"/>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334323224"/>
      </p:ext>
    </p:extLst>
  </p:cSld>
  <p:clrMapOvr>
    <a:masterClrMapping/>
  </p:clrMapOvr>
  <mc:AlternateContent xmlns:mc="http://schemas.openxmlformats.org/markup-compatibility/2006" xmlns:p14="http://schemas.microsoft.com/office/powerpoint/2010/main">
    <mc:Choice Requires="p14">
      <p:transition spd="slow" p14:dur="2000" advTm="26510"/>
    </mc:Choice>
    <mc:Fallback xmlns="">
      <p:transition spd="slow" advTm="2651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4008" y="3717032"/>
            <a:ext cx="4087368" cy="2601472"/>
          </a:xfrm>
          <a:prstGeom prst="rect">
            <a:avLst/>
          </a:prstGeom>
          <a:effectLst>
            <a:glow rad="228600">
              <a:schemeClr val="accent4">
                <a:satMod val="175000"/>
                <a:alpha val="40000"/>
              </a:schemeClr>
            </a:glow>
          </a:effec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584" y="548680"/>
            <a:ext cx="3295650" cy="5688632"/>
          </a:xfrm>
          <a:prstGeom prst="rect">
            <a:avLst/>
          </a:prstGeom>
          <a:noFill/>
          <a:ln>
            <a:noFill/>
          </a:ln>
          <a:effectLst>
            <a:glow rad="228600">
              <a:schemeClr val="accent4">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Прямоугольник 2"/>
          <p:cNvSpPr/>
          <p:nvPr/>
        </p:nvSpPr>
        <p:spPr>
          <a:xfrm>
            <a:off x="4707472" y="980728"/>
            <a:ext cx="3960440" cy="2246769"/>
          </a:xfrm>
          <a:prstGeom prst="rect">
            <a:avLst/>
          </a:prstGeom>
        </p:spPr>
        <p:txBody>
          <a:bodyPr wrap="square">
            <a:spAutoFit/>
          </a:bodyPr>
          <a:lstStyle/>
          <a:p>
            <a:r>
              <a:rPr lang="az-Latn-AZ" sz="2000" b="1" i="1" dirty="0">
                <a:solidFill>
                  <a:srgbClr val="92D050"/>
                </a:solidFill>
                <a:latin typeface="Times New Roman" pitchFamily="18" charset="0"/>
                <a:cs typeface="Times New Roman" pitchFamily="18" charset="0"/>
              </a:rPr>
              <a:t>Sehrli tısbağa // Çin nağılları. – </a:t>
            </a:r>
            <a:r>
              <a:rPr lang="az-Latn-AZ" sz="2000" b="1" i="1" dirty="0" smtClean="0">
                <a:solidFill>
                  <a:srgbClr val="92D050"/>
                </a:solidFill>
                <a:latin typeface="Times New Roman" pitchFamily="18" charset="0"/>
                <a:cs typeface="Times New Roman" pitchFamily="18" charset="0"/>
              </a:rPr>
              <a:t>Bakı : </a:t>
            </a:r>
            <a:r>
              <a:rPr lang="az-Latn-AZ" sz="2000" b="1" i="1" dirty="0">
                <a:solidFill>
                  <a:srgbClr val="92D050"/>
                </a:solidFill>
                <a:latin typeface="Times New Roman" pitchFamily="18" charset="0"/>
                <a:cs typeface="Times New Roman" pitchFamily="18" charset="0"/>
              </a:rPr>
              <a:t>Turan, 2001. – S.28-35.</a:t>
            </a:r>
          </a:p>
          <a:p>
            <a:r>
              <a:rPr lang="az-Latn-AZ" sz="2000" b="1" i="1" dirty="0">
                <a:solidFill>
                  <a:srgbClr val="92D050"/>
                </a:solidFill>
                <a:latin typeface="Times New Roman" pitchFamily="18" charset="0"/>
                <a:cs typeface="Times New Roman" pitchFamily="18" charset="0"/>
              </a:rPr>
              <a:t>Sehrli tısbağa rəssam olmaq arzusunda olan balaca oğlan Tyao Syaonun </a:t>
            </a:r>
            <a:r>
              <a:rPr lang="az-Latn-AZ" sz="2000" b="1" i="1" dirty="0" smtClean="0">
                <a:solidFill>
                  <a:srgbClr val="92D050"/>
                </a:solidFill>
                <a:latin typeface="Times New Roman" pitchFamily="18" charset="0"/>
                <a:cs typeface="Times New Roman" pitchFamily="18" charset="0"/>
              </a:rPr>
              <a:t>öz mətləbinə çatmasına kömək </a:t>
            </a:r>
            <a:r>
              <a:rPr lang="az-Latn-AZ" sz="2000" b="1" i="1" dirty="0">
                <a:solidFill>
                  <a:srgbClr val="92D050"/>
                </a:solidFill>
                <a:latin typeface="Times New Roman" pitchFamily="18" charset="0"/>
                <a:cs typeface="Times New Roman" pitchFamily="18" charset="0"/>
              </a:rPr>
              <a:t>etdi. O, bunu necə etdi? Nağılı oxu, bu, çox maraqlıdır.</a:t>
            </a:r>
          </a:p>
        </p:txBody>
      </p:sp>
    </p:spTree>
    <p:custDataLst>
      <p:tags r:id="rId1"/>
    </p:custDataLst>
    <p:extLst>
      <p:ext uri="{BB962C8B-B14F-4D97-AF65-F5344CB8AC3E}">
        <p14:creationId xmlns:p14="http://schemas.microsoft.com/office/powerpoint/2010/main" val="2214194541"/>
      </p:ext>
    </p:extLst>
  </p:cSld>
  <p:clrMapOvr>
    <a:masterClrMapping/>
  </p:clrMapOvr>
  <mc:AlternateContent xmlns:mc="http://schemas.openxmlformats.org/markup-compatibility/2006" xmlns:p14="http://schemas.microsoft.com/office/powerpoint/2010/main">
    <mc:Choice Requires="p14">
      <p:transition spd="slow" p14:dur="2000" advTm="21064"/>
    </mc:Choice>
    <mc:Fallback xmlns="">
      <p:transition spd="slow" advTm="2106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552" y="764704"/>
            <a:ext cx="2808312" cy="5472607"/>
          </a:xfrm>
          <a:prstGeom prst="rect">
            <a:avLst/>
          </a:prstGeom>
          <a:effectLst>
            <a:glow rad="228600">
              <a:schemeClr val="accent4">
                <a:satMod val="175000"/>
                <a:alpha val="40000"/>
              </a:schemeClr>
            </a:glow>
          </a:effectLst>
        </p:spPr>
      </p:pic>
      <p:sp>
        <p:nvSpPr>
          <p:cNvPr id="4" name="Прямоугольник 3"/>
          <p:cNvSpPr/>
          <p:nvPr/>
        </p:nvSpPr>
        <p:spPr>
          <a:xfrm>
            <a:off x="3779912" y="1700808"/>
            <a:ext cx="4572000" cy="4093428"/>
          </a:xfrm>
          <a:prstGeom prst="rect">
            <a:avLst/>
          </a:prstGeom>
        </p:spPr>
        <p:txBody>
          <a:bodyPr>
            <a:spAutoFit/>
          </a:bodyPr>
          <a:lstStyle/>
          <a:p>
            <a:r>
              <a:rPr lang="az-Latn-AZ" sz="2000" b="1" i="1" dirty="0">
                <a:solidFill>
                  <a:srgbClr val="99CC00"/>
                </a:solidFill>
                <a:latin typeface="Times New Roman" pitchFamily="18" charset="0"/>
                <a:cs typeface="Times New Roman" pitchFamily="18" charset="0"/>
              </a:rPr>
              <a:t>Şirin M. Ağıllı dovşan və hiyləgər tülkü : nağıl // Zəngli saatın qumrusu. – Bakı : Şirvannəşr, 2006. – S. 16-23.</a:t>
            </a:r>
          </a:p>
          <a:p>
            <a:r>
              <a:rPr lang="az-Latn-AZ" sz="2000" b="1" i="1" dirty="0">
                <a:solidFill>
                  <a:srgbClr val="99CC00"/>
                </a:solidFill>
                <a:latin typeface="Times New Roman" pitchFamily="18" charset="0"/>
                <a:cs typeface="Times New Roman" pitchFamily="18" charset="0"/>
              </a:rPr>
              <a:t>«Ağıllı dovşan və hiyləgər tülkü» - nağılın belə adlandırılmasına baxmayaraq onun qəhrəmanı Fıs-fıs adlı tısbağadır. Yatağanlığına görə adadan qovulan tısbağa dovşanla adaya qayıdır, özünü kral </a:t>
            </a:r>
            <a:r>
              <a:rPr lang="az-Latn-AZ" sz="2000" b="1" i="1" dirty="0" smtClean="0">
                <a:solidFill>
                  <a:srgbClr val="99CC00"/>
                </a:solidFill>
                <a:latin typeface="Times New Roman" pitchFamily="18" charset="0"/>
                <a:cs typeface="Times New Roman" pitchFamily="18" charset="0"/>
              </a:rPr>
              <a:t>elan edən </a:t>
            </a:r>
            <a:r>
              <a:rPr lang="az-Latn-AZ" sz="2000" b="1" i="1" dirty="0">
                <a:solidFill>
                  <a:srgbClr val="99CC00"/>
                </a:solidFill>
                <a:latin typeface="Times New Roman" pitchFamily="18" charset="0"/>
                <a:cs typeface="Times New Roman" pitchFamily="18" charset="0"/>
              </a:rPr>
              <a:t>dovşan tısbağaları incidir. Tülkü isə adaya gəlib dovşanı məğlub edir, tısbağalar öz krallıqlarını bərpa edir və həmin günü Tısbağalar Günü kimi qeyd edirlər.</a:t>
            </a:r>
          </a:p>
        </p:txBody>
      </p:sp>
    </p:spTree>
    <p:custDataLst>
      <p:tags r:id="rId1"/>
    </p:custDataLst>
    <p:extLst>
      <p:ext uri="{BB962C8B-B14F-4D97-AF65-F5344CB8AC3E}">
        <p14:creationId xmlns:p14="http://schemas.microsoft.com/office/powerpoint/2010/main" val="2760599058"/>
      </p:ext>
    </p:extLst>
  </p:cSld>
  <p:clrMapOvr>
    <a:masterClrMapping/>
  </p:clrMapOvr>
  <mc:AlternateContent xmlns:mc="http://schemas.openxmlformats.org/markup-compatibility/2006" xmlns:p14="http://schemas.microsoft.com/office/powerpoint/2010/main">
    <mc:Choice Requires="p14">
      <p:transition spd="slow" p14:dur="2000" advTm="26082"/>
    </mc:Choice>
    <mc:Fallback xmlns="">
      <p:transition spd="slow" advTm="2608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8098" y="492448"/>
            <a:ext cx="2091952" cy="2952328"/>
          </a:xfrm>
          <a:prstGeom prst="rect">
            <a:avLst/>
          </a:prstGeom>
          <a:noFill/>
          <a:ln>
            <a:noFill/>
          </a:ln>
          <a:effectLst>
            <a:glow rad="228600">
              <a:schemeClr val="accent4">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52120" y="1484784"/>
            <a:ext cx="1728192" cy="3234854"/>
          </a:xfrm>
          <a:prstGeom prst="rect">
            <a:avLst/>
          </a:prstGeom>
          <a:noFill/>
          <a:ln>
            <a:noFill/>
          </a:ln>
          <a:effectLst>
            <a:glow rad="139700">
              <a:schemeClr val="accent4">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76256" y="3062288"/>
            <a:ext cx="1759843" cy="3314700"/>
          </a:xfrm>
          <a:prstGeom prst="rect">
            <a:avLst/>
          </a:prstGeom>
          <a:noFill/>
          <a:ln>
            <a:noFill/>
          </a:ln>
          <a:effectLst>
            <a:glow rad="228600">
              <a:schemeClr val="accent4">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899592" y="3514666"/>
            <a:ext cx="4536504" cy="2862322"/>
          </a:xfrm>
          <a:prstGeom prst="rect">
            <a:avLst/>
          </a:prstGeom>
          <a:noFill/>
        </p:spPr>
        <p:txBody>
          <a:bodyPr wrap="square" rtlCol="0">
            <a:spAutoFit/>
          </a:bodyPr>
          <a:lstStyle/>
          <a:p>
            <a:r>
              <a:rPr lang="az-Latn-AZ" sz="2000" b="1" i="1" dirty="0" smtClean="0">
                <a:solidFill>
                  <a:schemeClr val="accent6">
                    <a:lumMod val="50000"/>
                  </a:schemeClr>
                </a:solidFill>
                <a:latin typeface="Times New Roman" pitchFamily="18" charset="0"/>
                <a:cs typeface="Times New Roman" pitchFamily="18" charset="0"/>
              </a:rPr>
              <a:t>Tələsən təndirə düşər : Polşa xalq nağılı // Nağıla bax, nağıla.– Bakı : Aspoliqraf, 2012. </a:t>
            </a:r>
            <a:r>
              <a:rPr lang="az-Latn-AZ" sz="2000" b="1" i="1" dirty="0">
                <a:solidFill>
                  <a:schemeClr val="accent6">
                    <a:lumMod val="50000"/>
                  </a:schemeClr>
                </a:solidFill>
                <a:latin typeface="Times New Roman" pitchFamily="18" charset="0"/>
                <a:cs typeface="Times New Roman" pitchFamily="18" charset="0"/>
              </a:rPr>
              <a:t>- II hissə. </a:t>
            </a:r>
            <a:r>
              <a:rPr lang="az-Latn-AZ" sz="2000" b="1" i="1" dirty="0" smtClean="0">
                <a:solidFill>
                  <a:schemeClr val="accent6">
                    <a:lumMod val="50000"/>
                  </a:schemeClr>
                </a:solidFill>
                <a:latin typeface="Times New Roman" pitchFamily="18" charset="0"/>
                <a:cs typeface="Times New Roman" pitchFamily="18" charset="0"/>
              </a:rPr>
              <a:t>– S.27-30. -(Məktəb kitabxanası. Dünya uşaq ədəbiyyatından seçmələr). </a:t>
            </a:r>
          </a:p>
          <a:p>
            <a:r>
              <a:rPr lang="az-Latn-AZ" sz="2000" b="1" i="1" dirty="0" smtClean="0">
                <a:solidFill>
                  <a:schemeClr val="accent6">
                    <a:lumMod val="50000"/>
                  </a:schemeClr>
                </a:solidFill>
                <a:latin typeface="Times New Roman" pitchFamily="18" charset="0"/>
                <a:cs typeface="Times New Roman" pitchFamily="18" charset="0"/>
              </a:rPr>
              <a:t>Tısbağa xala ərini maya almaq üçün dovşanın yanına göndərdi və tapşırdı ki, tez olsun. Görəsən tısbağa əmi tısbağa xalanın tapşırığını yerinə yetirə bildi?</a:t>
            </a:r>
            <a:endParaRPr lang="az-Latn-AZ" sz="2000" b="1" i="1" dirty="0">
              <a:solidFill>
                <a:schemeClr val="accent6">
                  <a:lumMod val="50000"/>
                </a:schemeClr>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617206765"/>
      </p:ext>
    </p:extLst>
  </p:cSld>
  <p:clrMapOvr>
    <a:masterClrMapping/>
  </p:clrMapOvr>
  <mc:AlternateContent xmlns:mc="http://schemas.openxmlformats.org/markup-compatibility/2006" xmlns:p14="http://schemas.microsoft.com/office/powerpoint/2010/main">
    <mc:Choice Requires="p14">
      <p:transition spd="slow" p14:dur="2000" advTm="32203"/>
    </mc:Choice>
    <mc:Fallback xmlns="">
      <p:transition spd="slow" advTm="3220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circle(in)">
                                      <p:cBhvr>
                                        <p:cTn id="7" dur="20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2051"/>
                                        </p:tgtEl>
                                        <p:attrNameLst>
                                          <p:attrName>style.visibility</p:attrName>
                                        </p:attrNameLst>
                                      </p:cBhvr>
                                      <p:to>
                                        <p:strVal val="visible"/>
                                      </p:to>
                                    </p:set>
                                    <p:anim calcmode="lin" valueType="num">
                                      <p:cBhvr>
                                        <p:cTn id="12" dur="1000" fill="hold"/>
                                        <p:tgtEl>
                                          <p:spTgt spid="2051"/>
                                        </p:tgtEl>
                                        <p:attrNameLst>
                                          <p:attrName>ppt_w</p:attrName>
                                        </p:attrNameLst>
                                      </p:cBhvr>
                                      <p:tavLst>
                                        <p:tav tm="0">
                                          <p:val>
                                            <p:fltVal val="0"/>
                                          </p:val>
                                        </p:tav>
                                        <p:tav tm="100000">
                                          <p:val>
                                            <p:strVal val="#ppt_w"/>
                                          </p:val>
                                        </p:tav>
                                      </p:tavLst>
                                    </p:anim>
                                    <p:anim calcmode="lin" valueType="num">
                                      <p:cBhvr>
                                        <p:cTn id="13" dur="1000" fill="hold"/>
                                        <p:tgtEl>
                                          <p:spTgt spid="2051"/>
                                        </p:tgtEl>
                                        <p:attrNameLst>
                                          <p:attrName>ppt_h</p:attrName>
                                        </p:attrNameLst>
                                      </p:cBhvr>
                                      <p:tavLst>
                                        <p:tav tm="0">
                                          <p:val>
                                            <p:fltVal val="0"/>
                                          </p:val>
                                        </p:tav>
                                        <p:tav tm="100000">
                                          <p:val>
                                            <p:strVal val="#ppt_h"/>
                                          </p:val>
                                        </p:tav>
                                      </p:tavLst>
                                    </p:anim>
                                    <p:anim calcmode="lin" valueType="num">
                                      <p:cBhvr>
                                        <p:cTn id="14" dur="1000" fill="hold"/>
                                        <p:tgtEl>
                                          <p:spTgt spid="2051"/>
                                        </p:tgtEl>
                                        <p:attrNameLst>
                                          <p:attrName>style.rotation</p:attrName>
                                        </p:attrNameLst>
                                      </p:cBhvr>
                                      <p:tavLst>
                                        <p:tav tm="0">
                                          <p:val>
                                            <p:fltVal val="90"/>
                                          </p:val>
                                        </p:tav>
                                        <p:tav tm="100000">
                                          <p:val>
                                            <p:fltVal val="0"/>
                                          </p:val>
                                        </p:tav>
                                      </p:tavLst>
                                    </p:anim>
                                    <p:animEffect transition="in" filter="fade">
                                      <p:cBhvr>
                                        <p:cTn id="15" dur="1000"/>
                                        <p:tgtEl>
                                          <p:spTgt spid="2051"/>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2052"/>
                                        </p:tgtEl>
                                        <p:attrNameLst>
                                          <p:attrName>style.visibility</p:attrName>
                                        </p:attrNameLst>
                                      </p:cBhvr>
                                      <p:to>
                                        <p:strVal val="visible"/>
                                      </p:to>
                                    </p:set>
                                    <p:anim calcmode="lin" valueType="num">
                                      <p:cBhvr>
                                        <p:cTn id="20" dur="1000" fill="hold"/>
                                        <p:tgtEl>
                                          <p:spTgt spid="2052"/>
                                        </p:tgtEl>
                                        <p:attrNameLst>
                                          <p:attrName>ppt_w</p:attrName>
                                        </p:attrNameLst>
                                      </p:cBhvr>
                                      <p:tavLst>
                                        <p:tav tm="0">
                                          <p:val>
                                            <p:fltVal val="0"/>
                                          </p:val>
                                        </p:tav>
                                        <p:tav tm="100000">
                                          <p:val>
                                            <p:strVal val="#ppt_w"/>
                                          </p:val>
                                        </p:tav>
                                      </p:tavLst>
                                    </p:anim>
                                    <p:anim calcmode="lin" valueType="num">
                                      <p:cBhvr>
                                        <p:cTn id="21" dur="1000" fill="hold"/>
                                        <p:tgtEl>
                                          <p:spTgt spid="2052"/>
                                        </p:tgtEl>
                                        <p:attrNameLst>
                                          <p:attrName>ppt_h</p:attrName>
                                        </p:attrNameLst>
                                      </p:cBhvr>
                                      <p:tavLst>
                                        <p:tav tm="0">
                                          <p:val>
                                            <p:fltVal val="0"/>
                                          </p:val>
                                        </p:tav>
                                        <p:tav tm="100000">
                                          <p:val>
                                            <p:strVal val="#ppt_h"/>
                                          </p:val>
                                        </p:tav>
                                      </p:tavLst>
                                    </p:anim>
                                    <p:anim calcmode="lin" valueType="num">
                                      <p:cBhvr>
                                        <p:cTn id="22" dur="1000" fill="hold"/>
                                        <p:tgtEl>
                                          <p:spTgt spid="2052"/>
                                        </p:tgtEl>
                                        <p:attrNameLst>
                                          <p:attrName>style.rotation</p:attrName>
                                        </p:attrNameLst>
                                      </p:cBhvr>
                                      <p:tavLst>
                                        <p:tav tm="0">
                                          <p:val>
                                            <p:fltVal val="90"/>
                                          </p:val>
                                        </p:tav>
                                        <p:tav tm="100000">
                                          <p:val>
                                            <p:fltVal val="0"/>
                                          </p:val>
                                        </p:tav>
                                      </p:tavLst>
                                    </p:anim>
                                    <p:animEffect transition="in" filter="fade">
                                      <p:cBhvr>
                                        <p:cTn id="23" dur="1000"/>
                                        <p:tgtEl>
                                          <p:spTgt spid="2052"/>
                                        </p:tgtEl>
                                      </p:cBhvr>
                                    </p:animEffect>
                                  </p:childTnLst>
                                </p:cTn>
                              </p:par>
                            </p:childTnLst>
                          </p:cTn>
                        </p:par>
                      </p:childTnLst>
                    </p:cTn>
                  </p:par>
                  <p:par>
                    <p:cTn id="24" fill="hold">
                      <p:stCondLst>
                        <p:cond delay="indefinite"/>
                      </p:stCondLst>
                      <p:childTnLst>
                        <p:par>
                          <p:cTn id="25" fill="hold">
                            <p:stCondLst>
                              <p:cond delay="0"/>
                            </p:stCondLst>
                            <p:childTnLst>
                              <p:par>
                                <p:cTn id="26" presetID="26" presetClass="entr" presetSubtype="0" fill="hold" nodeType="clickEffect">
                                  <p:stCondLst>
                                    <p:cond delay="0"/>
                                  </p:stCondLst>
                                  <p:childTnLst>
                                    <p:set>
                                      <p:cBhvr>
                                        <p:cTn id="27" dur="1" fill="hold">
                                          <p:stCondLst>
                                            <p:cond delay="0"/>
                                          </p:stCondLst>
                                        </p:cTn>
                                        <p:tgtEl>
                                          <p:spTgt spid="2">
                                            <p:txEl>
                                              <p:pRg st="0" end="0"/>
                                            </p:txEl>
                                          </p:spTgt>
                                        </p:tgtEl>
                                        <p:attrNameLst>
                                          <p:attrName>style.visibility</p:attrName>
                                        </p:attrNameLst>
                                      </p:cBhvr>
                                      <p:to>
                                        <p:strVal val="visible"/>
                                      </p:to>
                                    </p:set>
                                    <p:animEffect transition="in" filter="wipe(down)">
                                      <p:cBhvr>
                                        <p:cTn id="28" dur="580">
                                          <p:stCondLst>
                                            <p:cond delay="0"/>
                                          </p:stCondLst>
                                        </p:cTn>
                                        <p:tgtEl>
                                          <p:spTgt spid="2">
                                            <p:txEl>
                                              <p:pRg st="0" end="0"/>
                                            </p:txEl>
                                          </p:spTgt>
                                        </p:tgtEl>
                                      </p:cBhvr>
                                    </p:animEffect>
                                    <p:anim calcmode="lin" valueType="num">
                                      <p:cBhvr>
                                        <p:cTn id="29" dur="1822" tmFilter="0,0; 0.14,0.36; 0.43,0.73; 0.71,0.91; 1.0,1.0">
                                          <p:stCondLst>
                                            <p:cond delay="0"/>
                                          </p:stCondLst>
                                        </p:cTn>
                                        <p:tgtEl>
                                          <p:spTgt spid="2">
                                            <p:txEl>
                                              <p:pRg st="0" end="0"/>
                                            </p:txEl>
                                          </p:spTgt>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2">
                                            <p:txEl>
                                              <p:pRg st="0" end="0"/>
                                            </p:txEl>
                                          </p:spTgt>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2">
                                            <p:txEl>
                                              <p:pRg st="0" end="0"/>
                                            </p:txEl>
                                          </p:spTgt>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2">
                                            <p:txEl>
                                              <p:pRg st="0" end="0"/>
                                            </p:txEl>
                                          </p:spTgt>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2">
                                            <p:txEl>
                                              <p:pRg st="0" end="0"/>
                                            </p:txEl>
                                          </p:spTgt>
                                        </p:tgtEl>
                                        <p:attrNameLst>
                                          <p:attrName>ppt_y</p:attrName>
                                        </p:attrNameLst>
                                      </p:cBhvr>
                                      <p:tavLst>
                                        <p:tav tm="0" fmla="#ppt_y-sin(pi*$)/81">
                                          <p:val>
                                            <p:fltVal val="0"/>
                                          </p:val>
                                        </p:tav>
                                        <p:tav tm="100000">
                                          <p:val>
                                            <p:fltVal val="1"/>
                                          </p:val>
                                        </p:tav>
                                      </p:tavLst>
                                    </p:anim>
                                    <p:animScale>
                                      <p:cBhvr>
                                        <p:cTn id="34" dur="26">
                                          <p:stCondLst>
                                            <p:cond delay="650"/>
                                          </p:stCondLst>
                                        </p:cTn>
                                        <p:tgtEl>
                                          <p:spTgt spid="2">
                                            <p:txEl>
                                              <p:pRg st="0" end="0"/>
                                            </p:txEl>
                                          </p:spTgt>
                                        </p:tgtEl>
                                      </p:cBhvr>
                                      <p:to x="100000" y="60000"/>
                                    </p:animScale>
                                    <p:animScale>
                                      <p:cBhvr>
                                        <p:cTn id="35" dur="166" decel="50000">
                                          <p:stCondLst>
                                            <p:cond delay="676"/>
                                          </p:stCondLst>
                                        </p:cTn>
                                        <p:tgtEl>
                                          <p:spTgt spid="2">
                                            <p:txEl>
                                              <p:pRg st="0" end="0"/>
                                            </p:txEl>
                                          </p:spTgt>
                                        </p:tgtEl>
                                      </p:cBhvr>
                                      <p:to x="100000" y="100000"/>
                                    </p:animScale>
                                    <p:animScale>
                                      <p:cBhvr>
                                        <p:cTn id="36" dur="26">
                                          <p:stCondLst>
                                            <p:cond delay="1312"/>
                                          </p:stCondLst>
                                        </p:cTn>
                                        <p:tgtEl>
                                          <p:spTgt spid="2">
                                            <p:txEl>
                                              <p:pRg st="0" end="0"/>
                                            </p:txEl>
                                          </p:spTgt>
                                        </p:tgtEl>
                                      </p:cBhvr>
                                      <p:to x="100000" y="80000"/>
                                    </p:animScale>
                                    <p:animScale>
                                      <p:cBhvr>
                                        <p:cTn id="37" dur="166" decel="50000">
                                          <p:stCondLst>
                                            <p:cond delay="1338"/>
                                          </p:stCondLst>
                                        </p:cTn>
                                        <p:tgtEl>
                                          <p:spTgt spid="2">
                                            <p:txEl>
                                              <p:pRg st="0" end="0"/>
                                            </p:txEl>
                                          </p:spTgt>
                                        </p:tgtEl>
                                      </p:cBhvr>
                                      <p:to x="100000" y="100000"/>
                                    </p:animScale>
                                    <p:animScale>
                                      <p:cBhvr>
                                        <p:cTn id="38" dur="26">
                                          <p:stCondLst>
                                            <p:cond delay="1642"/>
                                          </p:stCondLst>
                                        </p:cTn>
                                        <p:tgtEl>
                                          <p:spTgt spid="2">
                                            <p:txEl>
                                              <p:pRg st="0" end="0"/>
                                            </p:txEl>
                                          </p:spTgt>
                                        </p:tgtEl>
                                      </p:cBhvr>
                                      <p:to x="100000" y="90000"/>
                                    </p:animScale>
                                    <p:animScale>
                                      <p:cBhvr>
                                        <p:cTn id="39" dur="166" decel="50000">
                                          <p:stCondLst>
                                            <p:cond delay="1668"/>
                                          </p:stCondLst>
                                        </p:cTn>
                                        <p:tgtEl>
                                          <p:spTgt spid="2">
                                            <p:txEl>
                                              <p:pRg st="0" end="0"/>
                                            </p:txEl>
                                          </p:spTgt>
                                        </p:tgtEl>
                                      </p:cBhvr>
                                      <p:to x="100000" y="100000"/>
                                    </p:animScale>
                                    <p:animScale>
                                      <p:cBhvr>
                                        <p:cTn id="40" dur="26">
                                          <p:stCondLst>
                                            <p:cond delay="1808"/>
                                          </p:stCondLst>
                                        </p:cTn>
                                        <p:tgtEl>
                                          <p:spTgt spid="2">
                                            <p:txEl>
                                              <p:pRg st="0" end="0"/>
                                            </p:txEl>
                                          </p:spTgt>
                                        </p:tgtEl>
                                      </p:cBhvr>
                                      <p:to x="100000" y="95000"/>
                                    </p:animScale>
                                    <p:animScale>
                                      <p:cBhvr>
                                        <p:cTn id="41" dur="166" decel="50000">
                                          <p:stCondLst>
                                            <p:cond delay="1834"/>
                                          </p:stCondLst>
                                        </p:cTn>
                                        <p:tgtEl>
                                          <p:spTgt spid="2">
                                            <p:txEl>
                                              <p:pRg st="0" end="0"/>
                                            </p:txEl>
                                          </p:spTgt>
                                        </p:tgtEl>
                                      </p:cBhvr>
                                      <p:to x="100000" y="100000"/>
                                    </p:animScale>
                                  </p:childTnLst>
                                </p:cTn>
                              </p:par>
                              <p:par>
                                <p:cTn id="42" presetID="26" presetClass="entr" presetSubtype="0" fill="hold" nodeType="withEffect">
                                  <p:stCondLst>
                                    <p:cond delay="0"/>
                                  </p:stCondLst>
                                  <p:childTnLst>
                                    <p:set>
                                      <p:cBhvr>
                                        <p:cTn id="43" dur="1" fill="hold">
                                          <p:stCondLst>
                                            <p:cond delay="0"/>
                                          </p:stCondLst>
                                        </p:cTn>
                                        <p:tgtEl>
                                          <p:spTgt spid="2">
                                            <p:txEl>
                                              <p:pRg st="1" end="1"/>
                                            </p:txEl>
                                          </p:spTgt>
                                        </p:tgtEl>
                                        <p:attrNameLst>
                                          <p:attrName>style.visibility</p:attrName>
                                        </p:attrNameLst>
                                      </p:cBhvr>
                                      <p:to>
                                        <p:strVal val="visible"/>
                                      </p:to>
                                    </p:set>
                                    <p:animEffect transition="in" filter="wipe(down)">
                                      <p:cBhvr>
                                        <p:cTn id="44" dur="580">
                                          <p:stCondLst>
                                            <p:cond delay="0"/>
                                          </p:stCondLst>
                                        </p:cTn>
                                        <p:tgtEl>
                                          <p:spTgt spid="2">
                                            <p:txEl>
                                              <p:pRg st="1" end="1"/>
                                            </p:txEl>
                                          </p:spTgt>
                                        </p:tgtEl>
                                      </p:cBhvr>
                                    </p:animEffect>
                                    <p:anim calcmode="lin" valueType="num">
                                      <p:cBhvr>
                                        <p:cTn id="45" dur="1822" tmFilter="0,0; 0.14,0.36; 0.43,0.73; 0.71,0.91; 1.0,1.0">
                                          <p:stCondLst>
                                            <p:cond delay="0"/>
                                          </p:stCondLst>
                                        </p:cTn>
                                        <p:tgtEl>
                                          <p:spTgt spid="2">
                                            <p:txEl>
                                              <p:pRg st="1" end="1"/>
                                            </p:txEl>
                                          </p:spTgt>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2">
                                            <p:txEl>
                                              <p:pRg st="1" end="1"/>
                                            </p:txEl>
                                          </p:spTgt>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2">
                                            <p:txEl>
                                              <p:pRg st="1" end="1"/>
                                            </p:txEl>
                                          </p:spTgt>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2">
                                            <p:txEl>
                                              <p:pRg st="1" end="1"/>
                                            </p:txEl>
                                          </p:spTgt>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2">
                                            <p:txEl>
                                              <p:pRg st="1" end="1"/>
                                            </p:txEl>
                                          </p:spTgt>
                                        </p:tgtEl>
                                        <p:attrNameLst>
                                          <p:attrName>ppt_y</p:attrName>
                                        </p:attrNameLst>
                                      </p:cBhvr>
                                      <p:tavLst>
                                        <p:tav tm="0" fmla="#ppt_y-sin(pi*$)/81">
                                          <p:val>
                                            <p:fltVal val="0"/>
                                          </p:val>
                                        </p:tav>
                                        <p:tav tm="100000">
                                          <p:val>
                                            <p:fltVal val="1"/>
                                          </p:val>
                                        </p:tav>
                                      </p:tavLst>
                                    </p:anim>
                                    <p:animScale>
                                      <p:cBhvr>
                                        <p:cTn id="50" dur="26">
                                          <p:stCondLst>
                                            <p:cond delay="650"/>
                                          </p:stCondLst>
                                        </p:cTn>
                                        <p:tgtEl>
                                          <p:spTgt spid="2">
                                            <p:txEl>
                                              <p:pRg st="1" end="1"/>
                                            </p:txEl>
                                          </p:spTgt>
                                        </p:tgtEl>
                                      </p:cBhvr>
                                      <p:to x="100000" y="60000"/>
                                    </p:animScale>
                                    <p:animScale>
                                      <p:cBhvr>
                                        <p:cTn id="51" dur="166" decel="50000">
                                          <p:stCondLst>
                                            <p:cond delay="676"/>
                                          </p:stCondLst>
                                        </p:cTn>
                                        <p:tgtEl>
                                          <p:spTgt spid="2">
                                            <p:txEl>
                                              <p:pRg st="1" end="1"/>
                                            </p:txEl>
                                          </p:spTgt>
                                        </p:tgtEl>
                                      </p:cBhvr>
                                      <p:to x="100000" y="100000"/>
                                    </p:animScale>
                                    <p:animScale>
                                      <p:cBhvr>
                                        <p:cTn id="52" dur="26">
                                          <p:stCondLst>
                                            <p:cond delay="1312"/>
                                          </p:stCondLst>
                                        </p:cTn>
                                        <p:tgtEl>
                                          <p:spTgt spid="2">
                                            <p:txEl>
                                              <p:pRg st="1" end="1"/>
                                            </p:txEl>
                                          </p:spTgt>
                                        </p:tgtEl>
                                      </p:cBhvr>
                                      <p:to x="100000" y="80000"/>
                                    </p:animScale>
                                    <p:animScale>
                                      <p:cBhvr>
                                        <p:cTn id="53" dur="166" decel="50000">
                                          <p:stCondLst>
                                            <p:cond delay="1338"/>
                                          </p:stCondLst>
                                        </p:cTn>
                                        <p:tgtEl>
                                          <p:spTgt spid="2">
                                            <p:txEl>
                                              <p:pRg st="1" end="1"/>
                                            </p:txEl>
                                          </p:spTgt>
                                        </p:tgtEl>
                                      </p:cBhvr>
                                      <p:to x="100000" y="100000"/>
                                    </p:animScale>
                                    <p:animScale>
                                      <p:cBhvr>
                                        <p:cTn id="54" dur="26">
                                          <p:stCondLst>
                                            <p:cond delay="1642"/>
                                          </p:stCondLst>
                                        </p:cTn>
                                        <p:tgtEl>
                                          <p:spTgt spid="2">
                                            <p:txEl>
                                              <p:pRg st="1" end="1"/>
                                            </p:txEl>
                                          </p:spTgt>
                                        </p:tgtEl>
                                      </p:cBhvr>
                                      <p:to x="100000" y="90000"/>
                                    </p:animScale>
                                    <p:animScale>
                                      <p:cBhvr>
                                        <p:cTn id="55" dur="166" decel="50000">
                                          <p:stCondLst>
                                            <p:cond delay="1668"/>
                                          </p:stCondLst>
                                        </p:cTn>
                                        <p:tgtEl>
                                          <p:spTgt spid="2">
                                            <p:txEl>
                                              <p:pRg st="1" end="1"/>
                                            </p:txEl>
                                          </p:spTgt>
                                        </p:tgtEl>
                                      </p:cBhvr>
                                      <p:to x="100000" y="100000"/>
                                    </p:animScale>
                                    <p:animScale>
                                      <p:cBhvr>
                                        <p:cTn id="56" dur="26">
                                          <p:stCondLst>
                                            <p:cond delay="1808"/>
                                          </p:stCondLst>
                                        </p:cTn>
                                        <p:tgtEl>
                                          <p:spTgt spid="2">
                                            <p:txEl>
                                              <p:pRg st="1" end="1"/>
                                            </p:txEl>
                                          </p:spTgt>
                                        </p:tgtEl>
                                      </p:cBhvr>
                                      <p:to x="100000" y="95000"/>
                                    </p:animScale>
                                    <p:animScale>
                                      <p:cBhvr>
                                        <p:cTn id="57" dur="166" decel="50000">
                                          <p:stCondLst>
                                            <p:cond delay="1834"/>
                                          </p:stCondLst>
                                        </p:cTn>
                                        <p:tgtEl>
                                          <p:spTgt spid="2">
                                            <p:txEl>
                                              <p:pRg st="1" end="1"/>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5" y="548680"/>
            <a:ext cx="2448272" cy="3310954"/>
          </a:xfrm>
          <a:prstGeom prst="round2DiagRect">
            <a:avLst>
              <a:gd name="adj1" fmla="val 16667"/>
              <a:gd name="adj2" fmla="val 0"/>
            </a:avLst>
          </a:prstGeom>
          <a:ln w="88900" cap="sq">
            <a:solidFill>
              <a:schemeClr val="accent1"/>
            </a:solidFill>
            <a:miter lim="800000"/>
          </a:ln>
          <a:effectLst>
            <a:outerShdw blurRad="254000" algn="tl" rotWithShape="0">
              <a:srgbClr val="000000">
                <a:alpha val="43000"/>
              </a:srgbClr>
            </a:outerShdw>
          </a:effectLst>
        </p:spPr>
      </p:pic>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00192" y="3356992"/>
            <a:ext cx="2350488" cy="3240360"/>
          </a:xfrm>
          <a:prstGeom prst="round2DiagRect">
            <a:avLst>
              <a:gd name="adj1" fmla="val 16667"/>
              <a:gd name="adj2" fmla="val 0"/>
            </a:avLst>
          </a:prstGeom>
          <a:ln w="88900" cap="sq">
            <a:solidFill>
              <a:schemeClr val="accent1"/>
            </a:solidFill>
            <a:miter lim="800000"/>
          </a:ln>
          <a:effectLst>
            <a:outerShdw blurRad="254000" algn="tl" rotWithShape="0">
              <a:srgbClr val="000000">
                <a:alpha val="43000"/>
              </a:srgbClr>
            </a:outerShdw>
          </a:effectLst>
        </p:spPr>
      </p:pic>
      <p:sp>
        <p:nvSpPr>
          <p:cNvPr id="4" name="TextBox 3"/>
          <p:cNvSpPr txBox="1"/>
          <p:nvPr/>
        </p:nvSpPr>
        <p:spPr>
          <a:xfrm>
            <a:off x="3131840" y="836712"/>
            <a:ext cx="5400600" cy="1938992"/>
          </a:xfrm>
          <a:prstGeom prst="rect">
            <a:avLst/>
          </a:prstGeom>
          <a:noFill/>
        </p:spPr>
        <p:txBody>
          <a:bodyPr wrap="square" rtlCol="0">
            <a:spAutoFit/>
          </a:bodyPr>
          <a:lstStyle/>
          <a:p>
            <a:r>
              <a:rPr lang="az-Latn-AZ" sz="2000" b="1" i="1" dirty="0" smtClean="0">
                <a:solidFill>
                  <a:srgbClr val="00B050"/>
                </a:solidFill>
                <a:latin typeface="Times New Roman" pitchFamily="18" charset="0"/>
                <a:cs typeface="Times New Roman" pitchFamily="18" charset="0"/>
              </a:rPr>
              <a:t>Tısbağa və dovşanın yarışması : nağıl // Dahilərdən 30 nağıl. – Bakı : Qələm, 2016. – S.16-17.</a:t>
            </a:r>
          </a:p>
          <a:p>
            <a:endParaRPr lang="az-Latn-AZ" sz="2000" b="1" i="1" dirty="0">
              <a:solidFill>
                <a:srgbClr val="00B050"/>
              </a:solidFill>
              <a:latin typeface="Times New Roman" pitchFamily="18" charset="0"/>
              <a:cs typeface="Times New Roman" pitchFamily="18" charset="0"/>
            </a:endParaRPr>
          </a:p>
          <a:p>
            <a:r>
              <a:rPr lang="az-Latn-AZ" sz="2000" b="1" i="1" dirty="0" smtClean="0">
                <a:solidFill>
                  <a:srgbClr val="00B050"/>
                </a:solidFill>
                <a:latin typeface="Times New Roman" pitchFamily="18" charset="0"/>
                <a:cs typeface="Times New Roman" pitchFamily="18" charset="0"/>
              </a:rPr>
              <a:t>Tısbağa yarışda dovşanı uddu. Axı, bu necə oldu?  Nağılı oxu və nəticə çıxart.</a:t>
            </a:r>
            <a:endParaRPr lang="az-Latn-AZ" sz="2000" b="1" i="1" dirty="0">
              <a:solidFill>
                <a:srgbClr val="00B050"/>
              </a:solidFill>
              <a:latin typeface="Times New Roman" pitchFamily="18" charset="0"/>
              <a:cs typeface="Times New Roman" pitchFamily="18" charset="0"/>
            </a:endParaRPr>
          </a:p>
        </p:txBody>
      </p:sp>
    </p:spTree>
    <p:extLst>
      <p:ext uri="{BB962C8B-B14F-4D97-AF65-F5344CB8AC3E}">
        <p14:creationId xmlns:p14="http://schemas.microsoft.com/office/powerpoint/2010/main" val="3720384052"/>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 calcmode="lin" valueType="num">
                                      <p:cBhvr>
                                        <p:cTn id="9" dur="2000" fill="hold"/>
                                        <p:tgtEl>
                                          <p:spTgt spid="2"/>
                                        </p:tgtEl>
                                        <p:attrNameLst>
                                          <p:attrName>style.rotation</p:attrName>
                                        </p:attrNameLst>
                                      </p:cBhvr>
                                      <p:tavLst>
                                        <p:tav tm="0">
                                          <p:val>
                                            <p:fltVal val="90"/>
                                          </p:val>
                                        </p:tav>
                                        <p:tav tm="100000">
                                          <p:val>
                                            <p:fltVal val="0"/>
                                          </p:val>
                                        </p:tav>
                                      </p:tavLst>
                                    </p:anim>
                                    <p:animEffect transition="in" filter="fade">
                                      <p:cBhvr>
                                        <p:cTn id="10" dur="2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2000" fill="hold"/>
                                        <p:tgtEl>
                                          <p:spTgt spid="3"/>
                                        </p:tgtEl>
                                        <p:attrNameLst>
                                          <p:attrName>ppt_w</p:attrName>
                                        </p:attrNameLst>
                                      </p:cBhvr>
                                      <p:tavLst>
                                        <p:tav tm="0">
                                          <p:val>
                                            <p:fltVal val="0"/>
                                          </p:val>
                                        </p:tav>
                                        <p:tav tm="100000">
                                          <p:val>
                                            <p:strVal val="#ppt_w"/>
                                          </p:val>
                                        </p:tav>
                                      </p:tavLst>
                                    </p:anim>
                                    <p:anim calcmode="lin" valueType="num">
                                      <p:cBhvr>
                                        <p:cTn id="16" dur="2000" fill="hold"/>
                                        <p:tgtEl>
                                          <p:spTgt spid="3"/>
                                        </p:tgtEl>
                                        <p:attrNameLst>
                                          <p:attrName>ppt_h</p:attrName>
                                        </p:attrNameLst>
                                      </p:cBhvr>
                                      <p:tavLst>
                                        <p:tav tm="0">
                                          <p:val>
                                            <p:fltVal val="0"/>
                                          </p:val>
                                        </p:tav>
                                        <p:tav tm="100000">
                                          <p:val>
                                            <p:strVal val="#ppt_h"/>
                                          </p:val>
                                        </p:tav>
                                      </p:tavLst>
                                    </p:anim>
                                    <p:anim calcmode="lin" valueType="num">
                                      <p:cBhvr>
                                        <p:cTn id="17" dur="2000" fill="hold"/>
                                        <p:tgtEl>
                                          <p:spTgt spid="3"/>
                                        </p:tgtEl>
                                        <p:attrNameLst>
                                          <p:attrName>style.rotation</p:attrName>
                                        </p:attrNameLst>
                                      </p:cBhvr>
                                      <p:tavLst>
                                        <p:tav tm="0">
                                          <p:val>
                                            <p:fltVal val="90"/>
                                          </p:val>
                                        </p:tav>
                                        <p:tav tm="100000">
                                          <p:val>
                                            <p:fltVal val="0"/>
                                          </p:val>
                                        </p:tav>
                                      </p:tavLst>
                                    </p:anim>
                                    <p:animEffect transition="in" filter="fade">
                                      <p:cBhvr>
                                        <p:cTn id="18" dur="20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anim calcmode="lin" valueType="num">
                                      <p:cBhvr>
                                        <p:cTn id="23" dur="4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24" dur="40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25" dur="4000"/>
                                        <p:tgtEl>
                                          <p:spTgt spid="4">
                                            <p:txEl>
                                              <p:pRg st="0" end="0"/>
                                            </p:txEl>
                                          </p:spTgt>
                                        </p:tgtEl>
                                      </p:cBhvr>
                                    </p:animEffect>
                                  </p:childTnLst>
                                </p:cTn>
                              </p:par>
                              <p:par>
                                <p:cTn id="26" presetID="53" presetClass="entr" presetSubtype="16" fill="hold" nodeType="with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 calcmode="lin" valueType="num">
                                      <p:cBhvr>
                                        <p:cTn id="28" dur="40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9" dur="40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30" dur="4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MBA2_2\Desktop\buratin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92080" y="836712"/>
            <a:ext cx="3096344" cy="5112568"/>
          </a:xfrm>
          <a:prstGeom prst="round2DiagRect">
            <a:avLst>
              <a:gd name="adj1" fmla="val 16667"/>
              <a:gd name="adj2" fmla="val 0"/>
            </a:avLst>
          </a:prstGeom>
          <a:ln w="88900" cap="sq">
            <a:solidFill>
              <a:srgbClr val="0070C0"/>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83568" y="1916832"/>
            <a:ext cx="4320480" cy="2831544"/>
          </a:xfrm>
          <a:prstGeom prst="rect">
            <a:avLst/>
          </a:prstGeom>
          <a:noFill/>
        </p:spPr>
        <p:txBody>
          <a:bodyPr wrap="square" rtlCol="0">
            <a:spAutoFit/>
          </a:bodyPr>
          <a:lstStyle/>
          <a:p>
            <a:r>
              <a:rPr lang="az-Latn-AZ" sz="2000" dirty="0" smtClean="0">
                <a:solidFill>
                  <a:srgbClr val="0070C0"/>
                </a:solidFill>
                <a:latin typeface="Times New Roman" pitchFamily="18" charset="0"/>
                <a:cs typeface="Times New Roman" pitchFamily="18" charset="0"/>
              </a:rPr>
              <a:t>Tolstoy A. Qızıl açar, yaxud Buratinonun macəraları.- Bakı : ADPU-nun nəşriyyatı, 2011. – 72 s</a:t>
            </a:r>
            <a:r>
              <a:rPr lang="az-Latn-AZ" dirty="0" smtClean="0">
                <a:solidFill>
                  <a:srgbClr val="0070C0"/>
                </a:solidFill>
              </a:rPr>
              <a:t>.</a:t>
            </a:r>
          </a:p>
          <a:p>
            <a:endParaRPr lang="az-Latn-AZ" dirty="0">
              <a:solidFill>
                <a:srgbClr val="0070C0"/>
              </a:solidFill>
            </a:endParaRPr>
          </a:p>
          <a:p>
            <a:r>
              <a:rPr lang="az-Latn-AZ" sz="2000" i="1" dirty="0" smtClean="0">
                <a:solidFill>
                  <a:srgbClr val="0070C0"/>
                </a:solidFill>
                <a:latin typeface="Times New Roman" pitchFamily="18" charset="0"/>
                <a:cs typeface="Times New Roman" pitchFamily="18" charset="0"/>
              </a:rPr>
              <a:t>Bu kitabda ağıllı tısbağa – Tortila Buratinoya Qızıl açarı verir və onu açarın sirrindən agah edir. Bundan sonra Buratinonun sərgüzəştləri daha maraqlı olur.</a:t>
            </a:r>
            <a:endParaRPr lang="az-Latn-AZ" sz="2000" i="1" dirty="0">
              <a:solidFill>
                <a:srgbClr val="0070C0"/>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4149215729"/>
      </p:ext>
    </p:extLst>
  </p:cSld>
  <p:clrMapOvr>
    <a:masterClrMapping/>
  </p:clrMapOvr>
  <mc:AlternateContent xmlns:mc="http://schemas.openxmlformats.org/markup-compatibility/2006" xmlns:p14="http://schemas.microsoft.com/office/powerpoint/2010/main">
    <mc:Choice Requires="p14">
      <p:transition spd="slow" p14:dur="2000" advTm="18571"/>
    </mc:Choice>
    <mc:Fallback xmlns="">
      <p:transition spd="slow" advTm="1857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80">
                                          <p:stCondLst>
                                            <p:cond delay="0"/>
                                          </p:stCondLst>
                                        </p:cTn>
                                        <p:tgtEl>
                                          <p:spTgt spid="2">
                                            <p:txEl>
                                              <p:pRg st="0" end="0"/>
                                            </p:txEl>
                                          </p:spTgt>
                                        </p:tgtEl>
                                      </p:cBhvr>
                                    </p:animEffect>
                                    <p:anim calcmode="lin" valueType="num">
                                      <p:cBhvr>
                                        <p:cTn id="13" dur="1822" tmFilter="0,0; 0.14,0.36; 0.43,0.73; 0.71,0.91; 1.0,1.0">
                                          <p:stCondLst>
                                            <p:cond delay="0"/>
                                          </p:stCondLst>
                                        </p:cTn>
                                        <p:tgtEl>
                                          <p:spTgt spid="2">
                                            <p:txEl>
                                              <p:pRg st="0" end="0"/>
                                            </p:txEl>
                                          </p:spTgt>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
                                            <p:txEl>
                                              <p:pRg st="0" end="0"/>
                                            </p:txEl>
                                          </p:spTgt>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
                                            <p:txEl>
                                              <p:pRg st="0" end="0"/>
                                            </p:txEl>
                                          </p:spTgt>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
                                            <p:txEl>
                                              <p:pRg st="0" end="0"/>
                                            </p:txEl>
                                          </p:spTgt>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
                                            <p:txEl>
                                              <p:pRg st="0" end="0"/>
                                            </p:txEl>
                                          </p:spTgt>
                                        </p:tgtEl>
                                        <p:attrNameLst>
                                          <p:attrName>ppt_y</p:attrName>
                                        </p:attrNameLst>
                                      </p:cBhvr>
                                      <p:tavLst>
                                        <p:tav tm="0" fmla="#ppt_y-sin(pi*$)/81">
                                          <p:val>
                                            <p:fltVal val="0"/>
                                          </p:val>
                                        </p:tav>
                                        <p:tav tm="100000">
                                          <p:val>
                                            <p:fltVal val="1"/>
                                          </p:val>
                                        </p:tav>
                                      </p:tavLst>
                                    </p:anim>
                                    <p:animScale>
                                      <p:cBhvr>
                                        <p:cTn id="18" dur="26">
                                          <p:stCondLst>
                                            <p:cond delay="650"/>
                                          </p:stCondLst>
                                        </p:cTn>
                                        <p:tgtEl>
                                          <p:spTgt spid="2">
                                            <p:txEl>
                                              <p:pRg st="0" end="0"/>
                                            </p:txEl>
                                          </p:spTgt>
                                        </p:tgtEl>
                                      </p:cBhvr>
                                      <p:to x="100000" y="60000"/>
                                    </p:animScale>
                                    <p:animScale>
                                      <p:cBhvr>
                                        <p:cTn id="19" dur="166" decel="50000">
                                          <p:stCondLst>
                                            <p:cond delay="676"/>
                                          </p:stCondLst>
                                        </p:cTn>
                                        <p:tgtEl>
                                          <p:spTgt spid="2">
                                            <p:txEl>
                                              <p:pRg st="0" end="0"/>
                                            </p:txEl>
                                          </p:spTgt>
                                        </p:tgtEl>
                                      </p:cBhvr>
                                      <p:to x="100000" y="100000"/>
                                    </p:animScale>
                                    <p:animScale>
                                      <p:cBhvr>
                                        <p:cTn id="20" dur="26">
                                          <p:stCondLst>
                                            <p:cond delay="1312"/>
                                          </p:stCondLst>
                                        </p:cTn>
                                        <p:tgtEl>
                                          <p:spTgt spid="2">
                                            <p:txEl>
                                              <p:pRg st="0" end="0"/>
                                            </p:txEl>
                                          </p:spTgt>
                                        </p:tgtEl>
                                      </p:cBhvr>
                                      <p:to x="100000" y="80000"/>
                                    </p:animScale>
                                    <p:animScale>
                                      <p:cBhvr>
                                        <p:cTn id="21" dur="166" decel="50000">
                                          <p:stCondLst>
                                            <p:cond delay="1338"/>
                                          </p:stCondLst>
                                        </p:cTn>
                                        <p:tgtEl>
                                          <p:spTgt spid="2">
                                            <p:txEl>
                                              <p:pRg st="0" end="0"/>
                                            </p:txEl>
                                          </p:spTgt>
                                        </p:tgtEl>
                                      </p:cBhvr>
                                      <p:to x="100000" y="100000"/>
                                    </p:animScale>
                                    <p:animScale>
                                      <p:cBhvr>
                                        <p:cTn id="22" dur="26">
                                          <p:stCondLst>
                                            <p:cond delay="1642"/>
                                          </p:stCondLst>
                                        </p:cTn>
                                        <p:tgtEl>
                                          <p:spTgt spid="2">
                                            <p:txEl>
                                              <p:pRg st="0" end="0"/>
                                            </p:txEl>
                                          </p:spTgt>
                                        </p:tgtEl>
                                      </p:cBhvr>
                                      <p:to x="100000" y="90000"/>
                                    </p:animScale>
                                    <p:animScale>
                                      <p:cBhvr>
                                        <p:cTn id="23" dur="166" decel="50000">
                                          <p:stCondLst>
                                            <p:cond delay="1668"/>
                                          </p:stCondLst>
                                        </p:cTn>
                                        <p:tgtEl>
                                          <p:spTgt spid="2">
                                            <p:txEl>
                                              <p:pRg st="0" end="0"/>
                                            </p:txEl>
                                          </p:spTgt>
                                        </p:tgtEl>
                                      </p:cBhvr>
                                      <p:to x="100000" y="100000"/>
                                    </p:animScale>
                                    <p:animScale>
                                      <p:cBhvr>
                                        <p:cTn id="24" dur="26">
                                          <p:stCondLst>
                                            <p:cond delay="1808"/>
                                          </p:stCondLst>
                                        </p:cTn>
                                        <p:tgtEl>
                                          <p:spTgt spid="2">
                                            <p:txEl>
                                              <p:pRg st="0" end="0"/>
                                            </p:txEl>
                                          </p:spTgt>
                                        </p:tgtEl>
                                      </p:cBhvr>
                                      <p:to x="100000" y="95000"/>
                                    </p:animScale>
                                    <p:animScale>
                                      <p:cBhvr>
                                        <p:cTn id="25" dur="166" decel="50000">
                                          <p:stCondLst>
                                            <p:cond delay="1834"/>
                                          </p:stCondLst>
                                        </p:cTn>
                                        <p:tgtEl>
                                          <p:spTgt spid="2">
                                            <p:txEl>
                                              <p:pRg st="0" end="0"/>
                                            </p:txEl>
                                          </p:spTgt>
                                        </p:tgtEl>
                                      </p:cBhvr>
                                      <p:to x="100000" y="100000"/>
                                    </p:animScale>
                                  </p:childTnLst>
                                </p:cTn>
                              </p:par>
                              <p:par>
                                <p:cTn id="26" presetID="26" presetClass="entr" presetSubtype="0" fill="hold" nodeType="withEffect">
                                  <p:stCondLst>
                                    <p:cond delay="0"/>
                                  </p:stCondLst>
                                  <p:childTnLst>
                                    <p:set>
                                      <p:cBhvr>
                                        <p:cTn id="27" dur="1" fill="hold">
                                          <p:stCondLst>
                                            <p:cond delay="0"/>
                                          </p:stCondLst>
                                        </p:cTn>
                                        <p:tgtEl>
                                          <p:spTgt spid="2">
                                            <p:txEl>
                                              <p:pRg st="2" end="2"/>
                                            </p:txEl>
                                          </p:spTgt>
                                        </p:tgtEl>
                                        <p:attrNameLst>
                                          <p:attrName>style.visibility</p:attrName>
                                        </p:attrNameLst>
                                      </p:cBhvr>
                                      <p:to>
                                        <p:strVal val="visible"/>
                                      </p:to>
                                    </p:set>
                                    <p:animEffect transition="in" filter="wipe(down)">
                                      <p:cBhvr>
                                        <p:cTn id="28" dur="580">
                                          <p:stCondLst>
                                            <p:cond delay="0"/>
                                          </p:stCondLst>
                                        </p:cTn>
                                        <p:tgtEl>
                                          <p:spTgt spid="2">
                                            <p:txEl>
                                              <p:pRg st="2" end="2"/>
                                            </p:txEl>
                                          </p:spTgt>
                                        </p:tgtEl>
                                      </p:cBhvr>
                                    </p:animEffect>
                                    <p:anim calcmode="lin" valueType="num">
                                      <p:cBhvr>
                                        <p:cTn id="29" dur="1822" tmFilter="0,0; 0.14,0.36; 0.43,0.73; 0.71,0.91; 1.0,1.0">
                                          <p:stCondLst>
                                            <p:cond delay="0"/>
                                          </p:stCondLst>
                                        </p:cTn>
                                        <p:tgtEl>
                                          <p:spTgt spid="2">
                                            <p:txEl>
                                              <p:pRg st="2" end="2"/>
                                            </p:txEl>
                                          </p:spTgt>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2">
                                            <p:txEl>
                                              <p:pRg st="2" end="2"/>
                                            </p:txEl>
                                          </p:spTgt>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2">
                                            <p:txEl>
                                              <p:pRg st="2" end="2"/>
                                            </p:txEl>
                                          </p:spTgt>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2">
                                            <p:txEl>
                                              <p:pRg st="2" end="2"/>
                                            </p:txEl>
                                          </p:spTgt>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2">
                                            <p:txEl>
                                              <p:pRg st="2" end="2"/>
                                            </p:txEl>
                                          </p:spTgt>
                                        </p:tgtEl>
                                        <p:attrNameLst>
                                          <p:attrName>ppt_y</p:attrName>
                                        </p:attrNameLst>
                                      </p:cBhvr>
                                      <p:tavLst>
                                        <p:tav tm="0" fmla="#ppt_y-sin(pi*$)/81">
                                          <p:val>
                                            <p:fltVal val="0"/>
                                          </p:val>
                                        </p:tav>
                                        <p:tav tm="100000">
                                          <p:val>
                                            <p:fltVal val="1"/>
                                          </p:val>
                                        </p:tav>
                                      </p:tavLst>
                                    </p:anim>
                                    <p:animScale>
                                      <p:cBhvr>
                                        <p:cTn id="34" dur="26">
                                          <p:stCondLst>
                                            <p:cond delay="650"/>
                                          </p:stCondLst>
                                        </p:cTn>
                                        <p:tgtEl>
                                          <p:spTgt spid="2">
                                            <p:txEl>
                                              <p:pRg st="2" end="2"/>
                                            </p:txEl>
                                          </p:spTgt>
                                        </p:tgtEl>
                                      </p:cBhvr>
                                      <p:to x="100000" y="60000"/>
                                    </p:animScale>
                                    <p:animScale>
                                      <p:cBhvr>
                                        <p:cTn id="35" dur="166" decel="50000">
                                          <p:stCondLst>
                                            <p:cond delay="676"/>
                                          </p:stCondLst>
                                        </p:cTn>
                                        <p:tgtEl>
                                          <p:spTgt spid="2">
                                            <p:txEl>
                                              <p:pRg st="2" end="2"/>
                                            </p:txEl>
                                          </p:spTgt>
                                        </p:tgtEl>
                                      </p:cBhvr>
                                      <p:to x="100000" y="100000"/>
                                    </p:animScale>
                                    <p:animScale>
                                      <p:cBhvr>
                                        <p:cTn id="36" dur="26">
                                          <p:stCondLst>
                                            <p:cond delay="1312"/>
                                          </p:stCondLst>
                                        </p:cTn>
                                        <p:tgtEl>
                                          <p:spTgt spid="2">
                                            <p:txEl>
                                              <p:pRg st="2" end="2"/>
                                            </p:txEl>
                                          </p:spTgt>
                                        </p:tgtEl>
                                      </p:cBhvr>
                                      <p:to x="100000" y="80000"/>
                                    </p:animScale>
                                    <p:animScale>
                                      <p:cBhvr>
                                        <p:cTn id="37" dur="166" decel="50000">
                                          <p:stCondLst>
                                            <p:cond delay="1338"/>
                                          </p:stCondLst>
                                        </p:cTn>
                                        <p:tgtEl>
                                          <p:spTgt spid="2">
                                            <p:txEl>
                                              <p:pRg st="2" end="2"/>
                                            </p:txEl>
                                          </p:spTgt>
                                        </p:tgtEl>
                                      </p:cBhvr>
                                      <p:to x="100000" y="100000"/>
                                    </p:animScale>
                                    <p:animScale>
                                      <p:cBhvr>
                                        <p:cTn id="38" dur="26">
                                          <p:stCondLst>
                                            <p:cond delay="1642"/>
                                          </p:stCondLst>
                                        </p:cTn>
                                        <p:tgtEl>
                                          <p:spTgt spid="2">
                                            <p:txEl>
                                              <p:pRg st="2" end="2"/>
                                            </p:txEl>
                                          </p:spTgt>
                                        </p:tgtEl>
                                      </p:cBhvr>
                                      <p:to x="100000" y="90000"/>
                                    </p:animScale>
                                    <p:animScale>
                                      <p:cBhvr>
                                        <p:cTn id="39" dur="166" decel="50000">
                                          <p:stCondLst>
                                            <p:cond delay="1668"/>
                                          </p:stCondLst>
                                        </p:cTn>
                                        <p:tgtEl>
                                          <p:spTgt spid="2">
                                            <p:txEl>
                                              <p:pRg st="2" end="2"/>
                                            </p:txEl>
                                          </p:spTgt>
                                        </p:tgtEl>
                                      </p:cBhvr>
                                      <p:to x="100000" y="100000"/>
                                    </p:animScale>
                                    <p:animScale>
                                      <p:cBhvr>
                                        <p:cTn id="40" dur="26">
                                          <p:stCondLst>
                                            <p:cond delay="1808"/>
                                          </p:stCondLst>
                                        </p:cTn>
                                        <p:tgtEl>
                                          <p:spTgt spid="2">
                                            <p:txEl>
                                              <p:pRg st="2" end="2"/>
                                            </p:txEl>
                                          </p:spTgt>
                                        </p:tgtEl>
                                      </p:cBhvr>
                                      <p:to x="100000" y="95000"/>
                                    </p:animScale>
                                    <p:animScale>
                                      <p:cBhvr>
                                        <p:cTn id="41" dur="166" decel="50000">
                                          <p:stCondLst>
                                            <p:cond delay="1834"/>
                                          </p:stCondLst>
                                        </p:cTn>
                                        <p:tgtEl>
                                          <p:spTgt spid="2">
                                            <p:txEl>
                                              <p:pRg st="2" end="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755576" y="764704"/>
            <a:ext cx="2808312" cy="3717032"/>
          </a:xfrm>
          <a:prstGeom prst="rect">
            <a:avLst/>
          </a:prstGeom>
          <a:solidFill>
            <a:srgbClr val="FFFFFF">
              <a:shade val="85000"/>
            </a:srgbClr>
          </a:solidFill>
          <a:ln w="190500" cap="sq">
            <a:solidFill>
              <a:schemeClr val="accent3">
                <a:lumMod val="60000"/>
                <a:lumOff val="40000"/>
              </a:schemeClr>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80112" y="3284984"/>
            <a:ext cx="2703306" cy="2852935"/>
          </a:xfrm>
          <a:prstGeom prst="rect">
            <a:avLst/>
          </a:prstGeom>
          <a:solidFill>
            <a:srgbClr val="FFFFFF">
              <a:shade val="85000"/>
            </a:srgbClr>
          </a:solidFill>
          <a:ln w="190500" cap="rnd">
            <a:solidFill>
              <a:schemeClr val="accent3">
                <a:lumMod val="60000"/>
                <a:lumOff val="40000"/>
              </a:schemeClr>
            </a:solidFill>
          </a:ln>
          <a:effectLst>
            <a:glow rad="228600">
              <a:schemeClr val="accent3">
                <a:satMod val="175000"/>
                <a:alpha val="40000"/>
              </a:schemeClr>
            </a:glow>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4" name="TextBox 3"/>
          <p:cNvSpPr txBox="1"/>
          <p:nvPr/>
        </p:nvSpPr>
        <p:spPr>
          <a:xfrm>
            <a:off x="3995936" y="548679"/>
            <a:ext cx="4287482" cy="1938992"/>
          </a:xfrm>
          <a:prstGeom prst="rect">
            <a:avLst/>
          </a:prstGeom>
          <a:noFill/>
        </p:spPr>
        <p:txBody>
          <a:bodyPr wrap="square" rtlCol="0">
            <a:spAutoFit/>
          </a:bodyPr>
          <a:lstStyle/>
          <a:p>
            <a:r>
              <a:rPr lang="az-Latn-AZ" sz="2000" b="1" i="1" dirty="0" smtClean="0">
                <a:solidFill>
                  <a:srgbClr val="0070C0"/>
                </a:solidFill>
                <a:latin typeface="Times New Roman" pitchFamily="18" charset="0"/>
                <a:cs typeface="Times New Roman" pitchFamily="18" charset="0"/>
              </a:rPr>
              <a:t>Tülkü, Tülkü, Tünbəki : Azərbaycan xalq nağılı. – Bakı : Nərgiz nəşriyyatı, 2013. – 16 s. </a:t>
            </a:r>
          </a:p>
          <a:p>
            <a:r>
              <a:rPr lang="az-Latn-AZ" sz="2000" b="1" i="1" dirty="0" smtClean="0">
                <a:solidFill>
                  <a:srgbClr val="0070C0"/>
                </a:solidFill>
                <a:latin typeface="Times New Roman" pitchFamily="18" charset="0"/>
                <a:cs typeface="Times New Roman" pitchFamily="18" charset="0"/>
              </a:rPr>
              <a:t>Tamah ucundan digər heyvanlarla bir yerdə quyuya düşmüş tısbağa birinci olaraq dostları tərəfindən yeyilir.  </a:t>
            </a:r>
            <a:endParaRPr lang="ru-RU" sz="2000" b="1" i="1" dirty="0">
              <a:solidFill>
                <a:srgbClr val="0070C0"/>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3617448216"/>
      </p:ext>
    </p:extLst>
  </p:cSld>
  <p:clrMapOvr>
    <a:masterClrMapping/>
  </p:clrMapOvr>
  <mc:AlternateContent xmlns:mc="http://schemas.openxmlformats.org/markup-compatibility/2006" xmlns:p14="http://schemas.microsoft.com/office/powerpoint/2010/main">
    <mc:Choice Requires="p14">
      <p:transition spd="slow" p14:dur="2000" advTm="25912"/>
    </mc:Choice>
    <mc:Fallback xmlns="">
      <p:transition spd="slow" advTm="2591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5"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2000"/>
                                        <p:tgtEl>
                                          <p:spTgt spid="4">
                                            <p:txEl>
                                              <p:pRg st="0" end="0"/>
                                            </p:txEl>
                                          </p:spTgt>
                                        </p:tgtEl>
                                      </p:cBhvr>
                                    </p:animEffect>
                                    <p:anim calcmode="lin" valueType="num">
                                      <p:cBhvr>
                                        <p:cTn id="18" dur="2000" fill="hold"/>
                                        <p:tgtEl>
                                          <p:spTgt spid="4">
                                            <p:txEl>
                                              <p:pRg st="0" end="0"/>
                                            </p:txEl>
                                          </p:spTgt>
                                        </p:tgtEl>
                                        <p:attrNameLst>
                                          <p:attrName>ppt_w</p:attrName>
                                        </p:attrNameLst>
                                      </p:cBhvr>
                                      <p:tavLst>
                                        <p:tav tm="0" fmla="#ppt_w*sin(2.5*pi*$)">
                                          <p:val>
                                            <p:fltVal val="0"/>
                                          </p:val>
                                        </p:tav>
                                        <p:tav tm="100000">
                                          <p:val>
                                            <p:fltVal val="1"/>
                                          </p:val>
                                        </p:tav>
                                      </p:tavLst>
                                    </p:anim>
                                    <p:anim calcmode="lin" valueType="num">
                                      <p:cBhvr>
                                        <p:cTn id="19" dur="2000" fill="hold"/>
                                        <p:tgtEl>
                                          <p:spTgt spid="4">
                                            <p:txEl>
                                              <p:pRg st="0" end="0"/>
                                            </p:txEl>
                                          </p:spTgt>
                                        </p:tgtEl>
                                        <p:attrNameLst>
                                          <p:attrName>ppt_h</p:attrName>
                                        </p:attrNameLst>
                                      </p:cBhvr>
                                      <p:tavLst>
                                        <p:tav tm="0">
                                          <p:val>
                                            <p:strVal val="#ppt_h"/>
                                          </p:val>
                                        </p:tav>
                                        <p:tav tm="100000">
                                          <p:val>
                                            <p:strVal val="#ppt_h"/>
                                          </p:val>
                                        </p:tav>
                                      </p:tavLst>
                                    </p:anim>
                                  </p:childTnLst>
                                </p:cTn>
                              </p:par>
                              <p:par>
                                <p:cTn id="20" presetID="45" presetClass="entr" presetSubtype="0" fill="hold" nodeType="with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fade">
                                      <p:cBhvr>
                                        <p:cTn id="22" dur="2000"/>
                                        <p:tgtEl>
                                          <p:spTgt spid="4">
                                            <p:txEl>
                                              <p:pRg st="1" end="1"/>
                                            </p:txEl>
                                          </p:spTgt>
                                        </p:tgtEl>
                                      </p:cBhvr>
                                    </p:animEffect>
                                    <p:anim calcmode="lin" valueType="num">
                                      <p:cBhvr>
                                        <p:cTn id="23" dur="2000" fill="hold"/>
                                        <p:tgtEl>
                                          <p:spTgt spid="4">
                                            <p:txEl>
                                              <p:pRg st="1" end="1"/>
                                            </p:txEl>
                                          </p:spTgt>
                                        </p:tgtEl>
                                        <p:attrNameLst>
                                          <p:attrName>ppt_w</p:attrName>
                                        </p:attrNameLst>
                                      </p:cBhvr>
                                      <p:tavLst>
                                        <p:tav tm="0" fmla="#ppt_w*sin(2.5*pi*$)">
                                          <p:val>
                                            <p:fltVal val="0"/>
                                          </p:val>
                                        </p:tav>
                                        <p:tav tm="100000">
                                          <p:val>
                                            <p:fltVal val="1"/>
                                          </p:val>
                                        </p:tav>
                                      </p:tavLst>
                                    </p:anim>
                                    <p:anim calcmode="lin" valueType="num">
                                      <p:cBhvr>
                                        <p:cTn id="24" dur="2000" fill="hold"/>
                                        <p:tgtEl>
                                          <p:spTgt spid="4">
                                            <p:txEl>
                                              <p:pRg st="1" end="1"/>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63688" y="764704"/>
            <a:ext cx="6408712" cy="4832092"/>
          </a:xfrm>
          <a:prstGeom prst="rect">
            <a:avLst/>
          </a:prstGeom>
          <a:noFill/>
        </p:spPr>
        <p:txBody>
          <a:bodyPr wrap="square" rtlCol="0">
            <a:spAutoFit/>
          </a:bodyPr>
          <a:lstStyle/>
          <a:p>
            <a:r>
              <a:rPr lang="az-Latn-AZ" sz="2200" b="1" i="1" dirty="0" smtClean="0">
                <a:solidFill>
                  <a:schemeClr val="accent2">
                    <a:lumMod val="60000"/>
                    <a:lumOff val="40000"/>
                  </a:schemeClr>
                </a:solidFill>
                <a:latin typeface="Times New Roman" pitchFamily="18" charset="0"/>
                <a:cs typeface="Times New Roman" pitchFamily="18" charset="0"/>
              </a:rPr>
              <a:t>Bu qeyri</a:t>
            </a:r>
            <a:r>
              <a:rPr lang="en-US" sz="2200" b="1" i="1" dirty="0" smtClean="0">
                <a:solidFill>
                  <a:schemeClr val="accent2">
                    <a:lumMod val="60000"/>
                    <a:lumOff val="40000"/>
                  </a:schemeClr>
                </a:solidFill>
                <a:latin typeface="Times New Roman" pitchFamily="18" charset="0"/>
                <a:cs typeface="Times New Roman" pitchFamily="18" charset="0"/>
              </a:rPr>
              <a:t>-</a:t>
            </a:r>
            <a:r>
              <a:rPr lang="az-Latn-AZ" sz="2200" b="1" i="1" dirty="0" smtClean="0">
                <a:solidFill>
                  <a:schemeClr val="accent2">
                    <a:lumMod val="60000"/>
                    <a:lumOff val="40000"/>
                  </a:schemeClr>
                </a:solidFill>
                <a:latin typeface="Times New Roman" pitchFamily="18" charset="0"/>
                <a:cs typeface="Times New Roman" pitchFamily="18" charset="0"/>
              </a:rPr>
              <a:t>adi gün 2000-ci ildə Amerika Tısbağaların Müdafiəsi Cəmiyyətin</a:t>
            </a:r>
            <a:r>
              <a:rPr lang="en-US" sz="2200" b="1" i="1" dirty="0" smtClean="0">
                <a:solidFill>
                  <a:schemeClr val="accent2">
                    <a:lumMod val="60000"/>
                    <a:lumOff val="40000"/>
                  </a:schemeClr>
                </a:solidFill>
                <a:latin typeface="Times New Roman" pitchFamily="18" charset="0"/>
                <a:cs typeface="Times New Roman" pitchFamily="18" charset="0"/>
              </a:rPr>
              <a:t>in</a:t>
            </a:r>
            <a:r>
              <a:rPr lang="az-Latn-AZ" sz="2200" b="1" i="1" dirty="0" smtClean="0">
                <a:solidFill>
                  <a:schemeClr val="accent2">
                    <a:lumMod val="60000"/>
                    <a:lumOff val="40000"/>
                  </a:schemeClr>
                </a:solidFill>
                <a:latin typeface="Times New Roman" pitchFamily="18" charset="0"/>
                <a:cs typeface="Times New Roman" pitchFamily="18" charset="0"/>
              </a:rPr>
              <a:t> təşəbbüsü ilə yaranmışdır. Tısbağa-müdriklik, sərvət və uzunömürlülük rəmzi daşıyan heyvandır. 23 may bir çox ölkələrdə Ümumdünya tısbağa günü (</a:t>
            </a:r>
            <a:r>
              <a:rPr lang="en-US" sz="2200" b="1" i="1" dirty="0" smtClean="0">
                <a:solidFill>
                  <a:schemeClr val="accent2">
                    <a:lumMod val="60000"/>
                    <a:lumOff val="40000"/>
                  </a:schemeClr>
                </a:solidFill>
                <a:latin typeface="Times New Roman" pitchFamily="18" charset="0"/>
                <a:cs typeface="Times New Roman" pitchFamily="18" charset="0"/>
              </a:rPr>
              <a:t>World Turtle Day) </a:t>
            </a:r>
            <a:r>
              <a:rPr lang="az-Latn-AZ" sz="2200" b="1" i="1" dirty="0" smtClean="0">
                <a:solidFill>
                  <a:schemeClr val="accent2">
                    <a:lumMod val="60000"/>
                    <a:lumOff val="40000"/>
                  </a:schemeClr>
                </a:solidFill>
                <a:latin typeface="Times New Roman" pitchFamily="18" charset="0"/>
                <a:cs typeface="Times New Roman" pitchFamily="18" charset="0"/>
              </a:rPr>
              <a:t>kimi qeyd olunur. Amerika Tısbağaların Müdafiəsi cəmiyyəti (American Tortoise Rescue) 1990-cı ildə Malibuda (ABŞ, Kaliforniya ştatı), şəhərin ətrafında yaşayan tısbağaların populyasiyasının qorunması üçün entuziastlar tərəfindən yaradılmışdır. Bu qeyri -adi bayramın keçirilməsinin məqsədi tısbağaların insanlarla qonşuluqda yaşamaları səbəbindən kütləvi şəkildə tələf olmalarına ictimaiyyətin diqqətini cəlb etməkdir.</a:t>
            </a:r>
            <a:endParaRPr lang="ru-RU" sz="2200" b="1" i="1" dirty="0">
              <a:solidFill>
                <a:schemeClr val="accent2">
                  <a:lumMod val="60000"/>
                  <a:lumOff val="40000"/>
                </a:schemeClr>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2782001318"/>
      </p:ext>
    </p:extLst>
  </p:cSld>
  <p:clrMapOvr>
    <a:masterClrMapping/>
  </p:clrMapOvr>
  <mc:AlternateContent xmlns:mc="http://schemas.openxmlformats.org/markup-compatibility/2006" xmlns:p14="http://schemas.microsoft.com/office/powerpoint/2010/main">
    <mc:Choice Requires="p14">
      <p:transition spd="slow" p14:dur="2000" advTm="31557"/>
    </mc:Choice>
    <mc:Fallback xmlns="">
      <p:transition spd="slow" advTm="3155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00691" y="1844824"/>
            <a:ext cx="5155685" cy="1200329"/>
          </a:xfrm>
          <a:prstGeom prst="rect">
            <a:avLst/>
          </a:prstGeom>
          <a:noFill/>
        </p:spPr>
        <p:txBody>
          <a:bodyPr wrap="square" rtlCol="0">
            <a:spAutoFit/>
          </a:bodyPr>
          <a:lstStyle/>
          <a:p>
            <a:pPr algn="ctr"/>
            <a:r>
              <a:rPr lang="az-Latn-AZ" sz="2400" b="1" i="1" dirty="0" smtClean="0">
                <a:solidFill>
                  <a:schemeClr val="accent2">
                    <a:lumMod val="60000"/>
                    <a:lumOff val="40000"/>
                  </a:schemeClr>
                </a:solidFill>
                <a:latin typeface="Times New Roman" pitchFamily="18" charset="0"/>
                <a:cs typeface="Times New Roman" pitchFamily="18" charset="0"/>
              </a:rPr>
              <a:t>Məlumat -biblioqrafiya şöbəsi</a:t>
            </a:r>
          </a:p>
          <a:p>
            <a:pPr algn="ctr"/>
            <a:endParaRPr lang="az-Latn-AZ" sz="2400" b="1" i="1" dirty="0" smtClean="0">
              <a:solidFill>
                <a:schemeClr val="accent2">
                  <a:lumMod val="60000"/>
                  <a:lumOff val="40000"/>
                </a:schemeClr>
              </a:solidFill>
              <a:latin typeface="Times New Roman" pitchFamily="18" charset="0"/>
              <a:cs typeface="Times New Roman" pitchFamily="18" charset="0"/>
            </a:endParaRPr>
          </a:p>
          <a:p>
            <a:r>
              <a:rPr lang="az-Latn-AZ" sz="2400" b="1" i="1" dirty="0" smtClean="0">
                <a:solidFill>
                  <a:schemeClr val="accent2">
                    <a:lumMod val="60000"/>
                    <a:lumOff val="40000"/>
                  </a:schemeClr>
                </a:solidFill>
                <a:latin typeface="Times New Roman" pitchFamily="18" charset="0"/>
                <a:cs typeface="Times New Roman" pitchFamily="18" charset="0"/>
              </a:rPr>
              <a:t>Tərtib etdi :                     C. Ülviyyə</a:t>
            </a:r>
            <a:endParaRPr lang="ru-RU" sz="2400" b="1" i="1" dirty="0">
              <a:solidFill>
                <a:schemeClr val="accent2">
                  <a:lumMod val="60000"/>
                  <a:lumOff val="40000"/>
                </a:schemeClr>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3611485348"/>
      </p:ext>
    </p:extLst>
  </p:cSld>
  <p:clrMapOvr>
    <a:masterClrMapping/>
  </p:clrMapOvr>
  <mc:AlternateContent xmlns:mc="http://schemas.openxmlformats.org/markup-compatibility/2006" xmlns:p14="http://schemas.microsoft.com/office/powerpoint/2010/main">
    <mc:Choice Requires="p14">
      <p:transition spd="slow" p14:dur="2000" advTm="11553"/>
    </mc:Choice>
    <mc:Fallback xmlns="">
      <p:transition spd="slow" advTm="1155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91680" y="1772816"/>
            <a:ext cx="6264696" cy="4154984"/>
          </a:xfrm>
          <a:prstGeom prst="rect">
            <a:avLst/>
          </a:prstGeom>
          <a:noFill/>
        </p:spPr>
        <p:txBody>
          <a:bodyPr wrap="square" rtlCol="0">
            <a:spAutoFit/>
          </a:bodyPr>
          <a:lstStyle/>
          <a:p>
            <a:r>
              <a:rPr lang="az-Latn-AZ" sz="6600" b="1" i="1" dirty="0" smtClean="0">
                <a:ln>
                  <a:solidFill>
                    <a:schemeClr val="accent6">
                      <a:lumMod val="50000"/>
                    </a:schemeClr>
                  </a:solidFill>
                </a:ln>
                <a:solidFill>
                  <a:srgbClr val="FF0000"/>
                </a:solidFill>
                <a:latin typeface="Curlz MT" pitchFamily="82" charset="0"/>
              </a:rPr>
              <a:t>Balaca dostlar! Gəlin bu ağıllı heyvanların həyat tərzi ilə tanış olaq!</a:t>
            </a:r>
            <a:endParaRPr lang="ru-RU" sz="6600" b="1" i="1" dirty="0">
              <a:ln>
                <a:solidFill>
                  <a:schemeClr val="accent6">
                    <a:lumMod val="50000"/>
                  </a:schemeClr>
                </a:solidFill>
              </a:ln>
              <a:solidFill>
                <a:srgbClr val="FF0000"/>
              </a:solidFill>
            </a:endParaRPr>
          </a:p>
        </p:txBody>
      </p:sp>
    </p:spTree>
    <p:custDataLst>
      <p:tags r:id="rId1"/>
    </p:custDataLst>
    <p:extLst>
      <p:ext uri="{BB962C8B-B14F-4D97-AF65-F5344CB8AC3E}">
        <p14:creationId xmlns:p14="http://schemas.microsoft.com/office/powerpoint/2010/main" val="3754738846"/>
      </p:ext>
    </p:extLst>
  </p:cSld>
  <p:clrMapOvr>
    <a:masterClrMapping/>
  </p:clrMapOvr>
  <mc:AlternateContent xmlns:mc="http://schemas.openxmlformats.org/markup-compatibility/2006" xmlns:p14="http://schemas.microsoft.com/office/powerpoint/2010/main">
    <mc:Choice Requires="p14">
      <p:transition spd="slow" p14:dur="2000" advTm="11490"/>
    </mc:Choice>
    <mc:Fallback xmlns="">
      <p:transition spd="slow" advTm="1149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anim calcmode="lin" valueType="num">
                                      <p:cBhvr>
                                        <p:cTn id="8" dur="2000" fill="hold"/>
                                        <p:tgtEl>
                                          <p:spTgt spid="2">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2">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31165">
            <a:off x="5551778" y="4212944"/>
            <a:ext cx="3203015" cy="2026150"/>
          </a:xfrm>
          <a:prstGeom prst="round2DiagRect">
            <a:avLst>
              <a:gd name="adj1" fmla="val 16667"/>
              <a:gd name="adj2" fmla="val 0"/>
            </a:avLst>
          </a:prstGeom>
          <a:ln w="88900" cap="sq">
            <a:solidFill>
              <a:schemeClr val="accent3">
                <a:lumMod val="60000"/>
                <a:lumOff val="40000"/>
              </a:schemeClr>
            </a:solidFill>
            <a:miter lim="800000"/>
          </a:ln>
          <a:effectLst>
            <a:outerShdw blurRad="254000" algn="tl" rotWithShape="0">
              <a:srgbClr val="000000">
                <a:alpha val="43000"/>
              </a:srgbClr>
            </a:outerShdw>
          </a:effectLst>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560" y="424340"/>
            <a:ext cx="3606666" cy="4894927"/>
          </a:xfrm>
          <a:prstGeom prst="rect">
            <a:avLst/>
          </a:prstGeom>
          <a:solidFill>
            <a:srgbClr val="FFFFFF">
              <a:shade val="85000"/>
            </a:srgbClr>
          </a:solidFill>
          <a:ln w="190500" cap="sq">
            <a:solidFill>
              <a:schemeClr val="accent2">
                <a:lumMod val="60000"/>
                <a:lumOff val="40000"/>
              </a:schemeClr>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TextBox 4"/>
          <p:cNvSpPr txBox="1"/>
          <p:nvPr/>
        </p:nvSpPr>
        <p:spPr>
          <a:xfrm>
            <a:off x="4427984" y="1584690"/>
            <a:ext cx="4104456" cy="1938992"/>
          </a:xfrm>
          <a:prstGeom prst="rect">
            <a:avLst/>
          </a:prstGeom>
          <a:noFill/>
        </p:spPr>
        <p:txBody>
          <a:bodyPr wrap="square" rtlCol="0">
            <a:spAutoFit/>
          </a:bodyPr>
          <a:lstStyle/>
          <a:p>
            <a:r>
              <a:rPr lang="az-Latn-AZ" sz="2000" b="1" i="1" dirty="0" smtClean="0">
                <a:solidFill>
                  <a:srgbClr val="00B050"/>
                </a:solidFill>
                <a:latin typeface="Times New Roman" pitchFamily="18" charset="0"/>
                <a:cs typeface="Times New Roman" pitchFamily="18" charset="0"/>
              </a:rPr>
              <a:t>Dəniz bağası // Heyvanlar aləminin ensiklopediyası. II kitab : meşə, dağ, çöl-səhra, dəniz-çay və heyvanları. – Bakı : Maarif 2006. – S. 48.</a:t>
            </a:r>
          </a:p>
          <a:p>
            <a:r>
              <a:rPr lang="az-Latn-AZ" sz="2000" b="1" i="1" dirty="0">
                <a:solidFill>
                  <a:srgbClr val="00B050"/>
                </a:solidFill>
                <a:latin typeface="Times New Roman" pitchFamily="18" charset="0"/>
                <a:cs typeface="Times New Roman" pitchFamily="18" charset="0"/>
              </a:rPr>
              <a:t> </a:t>
            </a:r>
            <a:r>
              <a:rPr lang="az-Latn-AZ" sz="2000" b="1" i="1" dirty="0" smtClean="0">
                <a:solidFill>
                  <a:srgbClr val="00B050"/>
                </a:solidFill>
                <a:latin typeface="Times New Roman" pitchFamily="18" charset="0"/>
                <a:cs typeface="Times New Roman" pitchFamily="18" charset="0"/>
              </a:rPr>
              <a:t>Kitabda dəniz tısbağası haqqında məlumat yerləşdirilib.</a:t>
            </a:r>
            <a:endParaRPr lang="ru-RU" sz="2000" b="1" i="1" dirty="0">
              <a:solidFill>
                <a:srgbClr val="00B050"/>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4173986785"/>
      </p:ext>
    </p:extLst>
  </p:cSld>
  <p:clrMapOvr>
    <a:masterClrMapping/>
  </p:clrMapOvr>
  <mc:AlternateContent xmlns:mc="http://schemas.openxmlformats.org/markup-compatibility/2006" xmlns:p14="http://schemas.microsoft.com/office/powerpoint/2010/main">
    <mc:Choice Requires="p14">
      <p:transition spd="slow" p14:dur="2000" advTm="20306"/>
    </mc:Choice>
    <mc:Fallback xmlns="">
      <p:transition spd="slow" advTm="2030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wipe(down)">
                                      <p:cBhvr>
                                        <p:cTn id="14" dur="580">
                                          <p:stCondLst>
                                            <p:cond delay="0"/>
                                          </p:stCondLst>
                                        </p:cTn>
                                        <p:tgtEl>
                                          <p:spTgt spid="5">
                                            <p:txEl>
                                              <p:pRg st="0" end="0"/>
                                            </p:txEl>
                                          </p:spTgt>
                                        </p:tgtEl>
                                      </p:cBhvr>
                                    </p:animEffect>
                                    <p:anim calcmode="lin" valueType="num">
                                      <p:cBhvr>
                                        <p:cTn id="15" dur="1822" tmFilter="0,0; 0.14,0.36; 0.43,0.73; 0.71,0.91; 1.0,1.0">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5">
                                            <p:txEl>
                                              <p:pRg st="0" end="0"/>
                                            </p:txEl>
                                          </p:spTgt>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5">
                                            <p:txEl>
                                              <p:pRg st="0" end="0"/>
                                            </p:txEl>
                                          </p:spTgt>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5">
                                            <p:txEl>
                                              <p:pRg st="0" end="0"/>
                                            </p:txEl>
                                          </p:spTgt>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5">
                                            <p:txEl>
                                              <p:pRg st="0" end="0"/>
                                            </p:txEl>
                                          </p:spTgt>
                                        </p:tgtEl>
                                        <p:attrNameLst>
                                          <p:attrName>ppt_y</p:attrName>
                                        </p:attrNameLst>
                                      </p:cBhvr>
                                      <p:tavLst>
                                        <p:tav tm="0" fmla="#ppt_y-sin(pi*$)/81">
                                          <p:val>
                                            <p:fltVal val="0"/>
                                          </p:val>
                                        </p:tav>
                                        <p:tav tm="100000">
                                          <p:val>
                                            <p:fltVal val="1"/>
                                          </p:val>
                                        </p:tav>
                                      </p:tavLst>
                                    </p:anim>
                                    <p:animScale>
                                      <p:cBhvr>
                                        <p:cTn id="20" dur="26">
                                          <p:stCondLst>
                                            <p:cond delay="650"/>
                                          </p:stCondLst>
                                        </p:cTn>
                                        <p:tgtEl>
                                          <p:spTgt spid="5">
                                            <p:txEl>
                                              <p:pRg st="0" end="0"/>
                                            </p:txEl>
                                          </p:spTgt>
                                        </p:tgtEl>
                                      </p:cBhvr>
                                      <p:to x="100000" y="60000"/>
                                    </p:animScale>
                                    <p:animScale>
                                      <p:cBhvr>
                                        <p:cTn id="21" dur="166" decel="50000">
                                          <p:stCondLst>
                                            <p:cond delay="676"/>
                                          </p:stCondLst>
                                        </p:cTn>
                                        <p:tgtEl>
                                          <p:spTgt spid="5">
                                            <p:txEl>
                                              <p:pRg st="0" end="0"/>
                                            </p:txEl>
                                          </p:spTgt>
                                        </p:tgtEl>
                                      </p:cBhvr>
                                      <p:to x="100000" y="100000"/>
                                    </p:animScale>
                                    <p:animScale>
                                      <p:cBhvr>
                                        <p:cTn id="22" dur="26">
                                          <p:stCondLst>
                                            <p:cond delay="1312"/>
                                          </p:stCondLst>
                                        </p:cTn>
                                        <p:tgtEl>
                                          <p:spTgt spid="5">
                                            <p:txEl>
                                              <p:pRg st="0" end="0"/>
                                            </p:txEl>
                                          </p:spTgt>
                                        </p:tgtEl>
                                      </p:cBhvr>
                                      <p:to x="100000" y="80000"/>
                                    </p:animScale>
                                    <p:animScale>
                                      <p:cBhvr>
                                        <p:cTn id="23" dur="166" decel="50000">
                                          <p:stCondLst>
                                            <p:cond delay="1338"/>
                                          </p:stCondLst>
                                        </p:cTn>
                                        <p:tgtEl>
                                          <p:spTgt spid="5">
                                            <p:txEl>
                                              <p:pRg st="0" end="0"/>
                                            </p:txEl>
                                          </p:spTgt>
                                        </p:tgtEl>
                                      </p:cBhvr>
                                      <p:to x="100000" y="100000"/>
                                    </p:animScale>
                                    <p:animScale>
                                      <p:cBhvr>
                                        <p:cTn id="24" dur="26">
                                          <p:stCondLst>
                                            <p:cond delay="1642"/>
                                          </p:stCondLst>
                                        </p:cTn>
                                        <p:tgtEl>
                                          <p:spTgt spid="5">
                                            <p:txEl>
                                              <p:pRg st="0" end="0"/>
                                            </p:txEl>
                                          </p:spTgt>
                                        </p:tgtEl>
                                      </p:cBhvr>
                                      <p:to x="100000" y="90000"/>
                                    </p:animScale>
                                    <p:animScale>
                                      <p:cBhvr>
                                        <p:cTn id="25" dur="166" decel="50000">
                                          <p:stCondLst>
                                            <p:cond delay="1668"/>
                                          </p:stCondLst>
                                        </p:cTn>
                                        <p:tgtEl>
                                          <p:spTgt spid="5">
                                            <p:txEl>
                                              <p:pRg st="0" end="0"/>
                                            </p:txEl>
                                          </p:spTgt>
                                        </p:tgtEl>
                                      </p:cBhvr>
                                      <p:to x="100000" y="100000"/>
                                    </p:animScale>
                                    <p:animScale>
                                      <p:cBhvr>
                                        <p:cTn id="26" dur="26">
                                          <p:stCondLst>
                                            <p:cond delay="1808"/>
                                          </p:stCondLst>
                                        </p:cTn>
                                        <p:tgtEl>
                                          <p:spTgt spid="5">
                                            <p:txEl>
                                              <p:pRg st="0" end="0"/>
                                            </p:txEl>
                                          </p:spTgt>
                                        </p:tgtEl>
                                      </p:cBhvr>
                                      <p:to x="100000" y="95000"/>
                                    </p:animScale>
                                    <p:animScale>
                                      <p:cBhvr>
                                        <p:cTn id="27" dur="166" decel="50000">
                                          <p:stCondLst>
                                            <p:cond delay="1834"/>
                                          </p:stCondLst>
                                        </p:cTn>
                                        <p:tgtEl>
                                          <p:spTgt spid="5">
                                            <p:txEl>
                                              <p:pRg st="0" end="0"/>
                                            </p:txEl>
                                          </p:spTgt>
                                        </p:tgtEl>
                                      </p:cBhvr>
                                      <p:to x="100000" y="100000"/>
                                    </p:animScale>
                                  </p:childTnLst>
                                </p:cTn>
                              </p:par>
                              <p:par>
                                <p:cTn id="28" presetID="26" presetClass="entr" presetSubtype="0" fill="hold" nodeType="withEffect">
                                  <p:stCondLst>
                                    <p:cond delay="0"/>
                                  </p:stCondLst>
                                  <p:childTnLst>
                                    <p:set>
                                      <p:cBhvr>
                                        <p:cTn id="29" dur="1" fill="hold">
                                          <p:stCondLst>
                                            <p:cond delay="0"/>
                                          </p:stCondLst>
                                        </p:cTn>
                                        <p:tgtEl>
                                          <p:spTgt spid="5">
                                            <p:txEl>
                                              <p:pRg st="1" end="1"/>
                                            </p:txEl>
                                          </p:spTgt>
                                        </p:tgtEl>
                                        <p:attrNameLst>
                                          <p:attrName>style.visibility</p:attrName>
                                        </p:attrNameLst>
                                      </p:cBhvr>
                                      <p:to>
                                        <p:strVal val="visible"/>
                                      </p:to>
                                    </p:set>
                                    <p:animEffect transition="in" filter="wipe(down)">
                                      <p:cBhvr>
                                        <p:cTn id="30" dur="580">
                                          <p:stCondLst>
                                            <p:cond delay="0"/>
                                          </p:stCondLst>
                                        </p:cTn>
                                        <p:tgtEl>
                                          <p:spTgt spid="5">
                                            <p:txEl>
                                              <p:pRg st="1" end="1"/>
                                            </p:txEl>
                                          </p:spTgt>
                                        </p:tgtEl>
                                      </p:cBhvr>
                                    </p:animEffect>
                                    <p:anim calcmode="lin" valueType="num">
                                      <p:cBhvr>
                                        <p:cTn id="31" dur="1822" tmFilter="0,0; 0.14,0.36; 0.43,0.73; 0.71,0.91; 1.0,1.0">
                                          <p:stCondLst>
                                            <p:cond delay="0"/>
                                          </p:stCondLst>
                                        </p:cTn>
                                        <p:tgtEl>
                                          <p:spTgt spid="5">
                                            <p:txEl>
                                              <p:pRg st="1" end="1"/>
                                            </p:txEl>
                                          </p:spTgt>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5">
                                            <p:txEl>
                                              <p:pRg st="1" end="1"/>
                                            </p:txEl>
                                          </p:spTgt>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5">
                                            <p:txEl>
                                              <p:pRg st="1" end="1"/>
                                            </p:txEl>
                                          </p:spTgt>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5">
                                            <p:txEl>
                                              <p:pRg st="1" end="1"/>
                                            </p:txEl>
                                          </p:spTgt>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5">
                                            <p:txEl>
                                              <p:pRg st="1" end="1"/>
                                            </p:txEl>
                                          </p:spTgt>
                                        </p:tgtEl>
                                        <p:attrNameLst>
                                          <p:attrName>ppt_y</p:attrName>
                                        </p:attrNameLst>
                                      </p:cBhvr>
                                      <p:tavLst>
                                        <p:tav tm="0" fmla="#ppt_y-sin(pi*$)/81">
                                          <p:val>
                                            <p:fltVal val="0"/>
                                          </p:val>
                                        </p:tav>
                                        <p:tav tm="100000">
                                          <p:val>
                                            <p:fltVal val="1"/>
                                          </p:val>
                                        </p:tav>
                                      </p:tavLst>
                                    </p:anim>
                                    <p:animScale>
                                      <p:cBhvr>
                                        <p:cTn id="36" dur="26">
                                          <p:stCondLst>
                                            <p:cond delay="650"/>
                                          </p:stCondLst>
                                        </p:cTn>
                                        <p:tgtEl>
                                          <p:spTgt spid="5">
                                            <p:txEl>
                                              <p:pRg st="1" end="1"/>
                                            </p:txEl>
                                          </p:spTgt>
                                        </p:tgtEl>
                                      </p:cBhvr>
                                      <p:to x="100000" y="60000"/>
                                    </p:animScale>
                                    <p:animScale>
                                      <p:cBhvr>
                                        <p:cTn id="37" dur="166" decel="50000">
                                          <p:stCondLst>
                                            <p:cond delay="676"/>
                                          </p:stCondLst>
                                        </p:cTn>
                                        <p:tgtEl>
                                          <p:spTgt spid="5">
                                            <p:txEl>
                                              <p:pRg st="1" end="1"/>
                                            </p:txEl>
                                          </p:spTgt>
                                        </p:tgtEl>
                                      </p:cBhvr>
                                      <p:to x="100000" y="100000"/>
                                    </p:animScale>
                                    <p:animScale>
                                      <p:cBhvr>
                                        <p:cTn id="38" dur="26">
                                          <p:stCondLst>
                                            <p:cond delay="1312"/>
                                          </p:stCondLst>
                                        </p:cTn>
                                        <p:tgtEl>
                                          <p:spTgt spid="5">
                                            <p:txEl>
                                              <p:pRg st="1" end="1"/>
                                            </p:txEl>
                                          </p:spTgt>
                                        </p:tgtEl>
                                      </p:cBhvr>
                                      <p:to x="100000" y="80000"/>
                                    </p:animScale>
                                    <p:animScale>
                                      <p:cBhvr>
                                        <p:cTn id="39" dur="166" decel="50000">
                                          <p:stCondLst>
                                            <p:cond delay="1338"/>
                                          </p:stCondLst>
                                        </p:cTn>
                                        <p:tgtEl>
                                          <p:spTgt spid="5">
                                            <p:txEl>
                                              <p:pRg st="1" end="1"/>
                                            </p:txEl>
                                          </p:spTgt>
                                        </p:tgtEl>
                                      </p:cBhvr>
                                      <p:to x="100000" y="100000"/>
                                    </p:animScale>
                                    <p:animScale>
                                      <p:cBhvr>
                                        <p:cTn id="40" dur="26">
                                          <p:stCondLst>
                                            <p:cond delay="1642"/>
                                          </p:stCondLst>
                                        </p:cTn>
                                        <p:tgtEl>
                                          <p:spTgt spid="5">
                                            <p:txEl>
                                              <p:pRg st="1" end="1"/>
                                            </p:txEl>
                                          </p:spTgt>
                                        </p:tgtEl>
                                      </p:cBhvr>
                                      <p:to x="100000" y="90000"/>
                                    </p:animScale>
                                    <p:animScale>
                                      <p:cBhvr>
                                        <p:cTn id="41" dur="166" decel="50000">
                                          <p:stCondLst>
                                            <p:cond delay="1668"/>
                                          </p:stCondLst>
                                        </p:cTn>
                                        <p:tgtEl>
                                          <p:spTgt spid="5">
                                            <p:txEl>
                                              <p:pRg st="1" end="1"/>
                                            </p:txEl>
                                          </p:spTgt>
                                        </p:tgtEl>
                                      </p:cBhvr>
                                      <p:to x="100000" y="100000"/>
                                    </p:animScale>
                                    <p:animScale>
                                      <p:cBhvr>
                                        <p:cTn id="42" dur="26">
                                          <p:stCondLst>
                                            <p:cond delay="1808"/>
                                          </p:stCondLst>
                                        </p:cTn>
                                        <p:tgtEl>
                                          <p:spTgt spid="5">
                                            <p:txEl>
                                              <p:pRg st="1" end="1"/>
                                            </p:txEl>
                                          </p:spTgt>
                                        </p:tgtEl>
                                      </p:cBhvr>
                                      <p:to x="100000" y="95000"/>
                                    </p:animScale>
                                    <p:animScale>
                                      <p:cBhvr>
                                        <p:cTn id="43" dur="166" decel="50000">
                                          <p:stCondLst>
                                            <p:cond delay="1834"/>
                                          </p:stCondLst>
                                        </p:cTn>
                                        <p:tgtEl>
                                          <p:spTgt spid="5">
                                            <p:txEl>
                                              <p:pRg st="1" end="1"/>
                                            </p:txEl>
                                          </p:spTgt>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2"/>
                                        </p:tgtEl>
                                        <p:attrNameLst>
                                          <p:attrName>style.visibility</p:attrName>
                                        </p:attrNameLst>
                                      </p:cBhvr>
                                      <p:to>
                                        <p:strVal val="visible"/>
                                      </p:to>
                                    </p:set>
                                    <p:anim calcmode="lin" valueType="num">
                                      <p:cBhvr additive="base">
                                        <p:cTn id="48" dur="500" fill="hold"/>
                                        <p:tgtEl>
                                          <p:spTgt spid="2"/>
                                        </p:tgtEl>
                                        <p:attrNameLst>
                                          <p:attrName>ppt_x</p:attrName>
                                        </p:attrNameLst>
                                      </p:cBhvr>
                                      <p:tavLst>
                                        <p:tav tm="0">
                                          <p:val>
                                            <p:strVal val="#ppt_x"/>
                                          </p:val>
                                        </p:tav>
                                        <p:tav tm="100000">
                                          <p:val>
                                            <p:strVal val="#ppt_x"/>
                                          </p:val>
                                        </p:tav>
                                      </p:tavLst>
                                    </p:anim>
                                    <p:anim calcmode="lin" valueType="num">
                                      <p:cBhvr additive="base">
                                        <p:cTn id="4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4008" y="692696"/>
            <a:ext cx="3573104" cy="5040560"/>
          </a:xfrm>
          <a:prstGeom prst="roundRect">
            <a:avLst>
              <a:gd name="adj" fmla="val 4167"/>
            </a:avLst>
          </a:prstGeom>
          <a:solidFill>
            <a:srgbClr val="FFFFFF"/>
          </a:solidFill>
          <a:ln w="76200" cap="sq">
            <a:solidFill>
              <a:srgbClr val="FF000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4" name="Прямоугольник 3"/>
          <p:cNvSpPr/>
          <p:nvPr/>
        </p:nvSpPr>
        <p:spPr>
          <a:xfrm>
            <a:off x="755576" y="2225407"/>
            <a:ext cx="3600400" cy="3046988"/>
          </a:xfrm>
          <a:prstGeom prst="rect">
            <a:avLst/>
          </a:prstGeom>
        </p:spPr>
        <p:txBody>
          <a:bodyPr wrap="square">
            <a:spAutoFit/>
          </a:bodyPr>
          <a:lstStyle/>
          <a:p>
            <a:r>
              <a:rPr lang="az-Latn-AZ" sz="2400" dirty="0">
                <a:ln>
                  <a:solidFill>
                    <a:schemeClr val="accent6">
                      <a:lumMod val="50000"/>
                    </a:schemeClr>
                  </a:solidFill>
                </a:ln>
                <a:solidFill>
                  <a:srgbClr val="FF0000"/>
                </a:solidFill>
                <a:latin typeface="Times New Roman" pitchFamily="18" charset="0"/>
                <a:cs typeface="Times New Roman" pitchFamily="18" charset="0"/>
              </a:rPr>
              <a:t>Qalxanlı tısbağa // 50 ən təhlükəli heyvan. -  Çin : Zebra Group, 2014 – S. 14-15. </a:t>
            </a:r>
          </a:p>
          <a:p>
            <a:r>
              <a:rPr lang="az-Latn-AZ" sz="2400" dirty="0">
                <a:ln>
                  <a:solidFill>
                    <a:schemeClr val="accent6">
                      <a:lumMod val="50000"/>
                    </a:schemeClr>
                  </a:solidFill>
                </a:ln>
                <a:solidFill>
                  <a:srgbClr val="FF0000"/>
                </a:solidFill>
                <a:latin typeface="Times New Roman" pitchFamily="18" charset="0"/>
                <a:cs typeface="Times New Roman" pitchFamily="18" charset="0"/>
              </a:rPr>
              <a:t>Qalxanlı tısbağanın qını və başının üst hissəsi üzəri diş-diş olan qalxancıqlarla örtülüdür.</a:t>
            </a:r>
          </a:p>
        </p:txBody>
      </p:sp>
    </p:spTree>
    <p:custDataLst>
      <p:tags r:id="rId1"/>
    </p:custDataLst>
    <p:extLst>
      <p:ext uri="{BB962C8B-B14F-4D97-AF65-F5344CB8AC3E}">
        <p14:creationId xmlns:p14="http://schemas.microsoft.com/office/powerpoint/2010/main" val="1583927856"/>
      </p:ext>
    </p:extLst>
  </p:cSld>
  <p:clrMapOvr>
    <a:masterClrMapping/>
  </p:clrMapOvr>
  <mc:AlternateContent xmlns:mc="http://schemas.openxmlformats.org/markup-compatibility/2006" xmlns:p14="http://schemas.microsoft.com/office/powerpoint/2010/main">
    <mc:Choice Requires="p14">
      <p:transition spd="slow" p14:dur="2000" advTm="16092"/>
    </mc:Choice>
    <mc:Fallback xmlns="">
      <p:transition spd="slow" advTm="1609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425472">
            <a:off x="4794307" y="3959755"/>
            <a:ext cx="3557383" cy="1685621"/>
          </a:xfrm>
          <a:prstGeom prst="rect">
            <a:avLst/>
          </a:prstGeom>
          <a:solidFill>
            <a:srgbClr val="FFFFFF">
              <a:shade val="85000"/>
            </a:srgbClr>
          </a:solidFill>
          <a:ln w="9525">
            <a:solidFill>
              <a:schemeClr val="tx1"/>
            </a:solidFill>
            <a:miter lim="800000"/>
            <a:headEnd/>
            <a:tailEnd/>
          </a:ln>
          <a:effectLst>
            <a:glow rad="101600">
              <a:schemeClr val="accent3">
                <a:satMod val="175000"/>
                <a:alpha val="40000"/>
              </a:schemeClr>
            </a:glow>
            <a:outerShdw dist="35921" dir="2700000" algn="ctr" rotWithShape="0">
              <a:schemeClr val="bg2"/>
            </a:outerShdw>
          </a:effectLst>
          <a:scene3d>
            <a:camera prst="orthographicFront"/>
            <a:lightRig rig="twoPt" dir="t">
              <a:rot lat="0" lon="0" rev="7800000"/>
            </a:lightRig>
          </a:scene3d>
          <a:sp3d contourW="6350">
            <a:bevelT w="50800" h="16510"/>
            <a:contourClr>
              <a:srgbClr val="C0C0C0"/>
            </a:contourClr>
          </a:sp3d>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584" y="681572"/>
            <a:ext cx="3249613" cy="404975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4614730" y="1104197"/>
            <a:ext cx="3557669" cy="1938992"/>
          </a:xfrm>
          <a:prstGeom prst="rect">
            <a:avLst/>
          </a:prstGeom>
          <a:noFill/>
        </p:spPr>
        <p:txBody>
          <a:bodyPr wrap="square" rtlCol="0">
            <a:spAutoFit/>
          </a:bodyPr>
          <a:lstStyle/>
          <a:p>
            <a:r>
              <a:rPr lang="az-Latn-AZ" sz="2000" b="1" i="1" dirty="0" smtClean="0">
                <a:solidFill>
                  <a:schemeClr val="accent6">
                    <a:lumMod val="50000"/>
                  </a:schemeClr>
                </a:solidFill>
                <a:latin typeface="Times New Roman" pitchFamily="18" charset="0"/>
                <a:cs typeface="Times New Roman" pitchFamily="18" charset="0"/>
              </a:rPr>
              <a:t>Tısbağalar // Morqan S. Heyvanlar aləmi. – Çin : Zebra Group, 2013. – S. 62-65.</a:t>
            </a:r>
          </a:p>
          <a:p>
            <a:r>
              <a:rPr lang="az-Latn-AZ" sz="2000" b="1" i="1" dirty="0" smtClean="0">
                <a:solidFill>
                  <a:schemeClr val="accent6">
                    <a:lumMod val="50000"/>
                  </a:schemeClr>
                </a:solidFill>
                <a:latin typeface="Times New Roman" pitchFamily="18" charset="0"/>
                <a:cs typeface="Times New Roman" pitchFamily="18" charset="0"/>
              </a:rPr>
              <a:t>Kitabın bu hisəsində tısbağalar haqqında maraqlı faktlar verilib və həyat tərzi təsvir olunub.</a:t>
            </a:r>
            <a:endParaRPr lang="ru-RU" sz="2000" b="1" i="1" dirty="0">
              <a:solidFill>
                <a:schemeClr val="accent6">
                  <a:lumMod val="50000"/>
                </a:schemeClr>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2765356318"/>
      </p:ext>
    </p:extLst>
  </p:cSld>
  <p:clrMapOvr>
    <a:masterClrMapping/>
  </p:clrMapOvr>
  <mc:AlternateContent xmlns:mc="http://schemas.openxmlformats.org/markup-compatibility/2006" xmlns:p14="http://schemas.microsoft.com/office/powerpoint/2010/main">
    <mc:Choice Requires="p14">
      <p:transition spd="slow" p14:dur="2000" advTm="25976"/>
    </mc:Choice>
    <mc:Fallback xmlns="">
      <p:transition spd="slow" advTm="259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075"/>
                                        </p:tgtEl>
                                        <p:attrNameLst>
                                          <p:attrName>style.visibility</p:attrName>
                                        </p:attrNameLst>
                                      </p:cBhvr>
                                      <p:to>
                                        <p:strVal val="visible"/>
                                      </p:to>
                                    </p:set>
                                    <p:anim calcmode="lin" valueType="num">
                                      <p:cBhvr additive="base">
                                        <p:cTn id="15" dur="500" fill="hold"/>
                                        <p:tgtEl>
                                          <p:spTgt spid="3075"/>
                                        </p:tgtEl>
                                        <p:attrNameLst>
                                          <p:attrName>ppt_x</p:attrName>
                                        </p:attrNameLst>
                                      </p:cBhvr>
                                      <p:tavLst>
                                        <p:tav tm="0">
                                          <p:val>
                                            <p:strVal val="#ppt_x"/>
                                          </p:val>
                                        </p:tav>
                                        <p:tav tm="100000">
                                          <p:val>
                                            <p:strVal val="#ppt_x"/>
                                          </p:val>
                                        </p:tav>
                                      </p:tavLst>
                                    </p:anim>
                                    <p:anim calcmode="lin" valueType="num">
                                      <p:cBhvr additive="base">
                                        <p:cTn id="16" dur="500" fill="hold"/>
                                        <p:tgtEl>
                                          <p:spTgt spid="307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4000"/>
                                        <p:tgtEl>
                                          <p:spTgt spid="3074"/>
                                        </p:tgtEl>
                                      </p:cBhvr>
                                    </p:animEffect>
                                    <p:anim calcmode="lin" valueType="num">
                                      <p:cBhvr>
                                        <p:cTn id="22" dur="4000" fill="hold"/>
                                        <p:tgtEl>
                                          <p:spTgt spid="3074"/>
                                        </p:tgtEl>
                                        <p:attrNameLst>
                                          <p:attrName>ppt_w</p:attrName>
                                        </p:attrNameLst>
                                      </p:cBhvr>
                                      <p:tavLst>
                                        <p:tav tm="0" fmla="#ppt_w*sin(2.5*pi*$)">
                                          <p:val>
                                            <p:fltVal val="0"/>
                                          </p:val>
                                        </p:tav>
                                        <p:tav tm="100000">
                                          <p:val>
                                            <p:fltVal val="1"/>
                                          </p:val>
                                        </p:tav>
                                      </p:tavLst>
                                    </p:anim>
                                    <p:anim calcmode="lin" valueType="num">
                                      <p:cBhvr>
                                        <p:cTn id="23" dur="4000" fill="hold"/>
                                        <p:tgtEl>
                                          <p:spTgt spid="307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560" y="620688"/>
            <a:ext cx="3223550" cy="4104456"/>
          </a:xfrm>
          <a:prstGeom prst="rect">
            <a:avLst/>
          </a:prstGeom>
          <a:effectLst>
            <a:glow rad="228600">
              <a:schemeClr val="accent6">
                <a:satMod val="175000"/>
                <a:alpha val="40000"/>
              </a:schemeClr>
            </a:glow>
          </a:effectLst>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58903" y="3787869"/>
            <a:ext cx="2957512" cy="2377436"/>
          </a:xfrm>
          <a:prstGeom prst="rect">
            <a:avLst/>
          </a:prstGeom>
          <a:noFill/>
          <a:ln>
            <a:noFill/>
          </a:ln>
          <a:effectLst>
            <a:glow rad="228600">
              <a:schemeClr val="accent3">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995936" y="980728"/>
            <a:ext cx="4320479" cy="2862322"/>
          </a:xfrm>
          <a:prstGeom prst="rect">
            <a:avLst/>
          </a:prstGeom>
          <a:noFill/>
        </p:spPr>
        <p:txBody>
          <a:bodyPr wrap="square" rtlCol="0">
            <a:spAutoFit/>
          </a:bodyPr>
          <a:lstStyle/>
          <a:p>
            <a:r>
              <a:rPr lang="az-Latn-AZ" sz="2000" i="1" dirty="0" smtClean="0">
                <a:solidFill>
                  <a:srgbClr val="00B0F0"/>
                </a:solidFill>
                <a:latin typeface="Times New Roman" pitchFamily="18" charset="0"/>
                <a:cs typeface="Times New Roman" pitchFamily="18" charset="0"/>
              </a:rPr>
              <a:t>Yaşıl dəniz tısbağası. Cənubi Amerika //Heyvanlar aləminin atlası. – Çin : Zebra Group, 2014.</a:t>
            </a:r>
          </a:p>
          <a:p>
            <a:r>
              <a:rPr lang="az-Latn-AZ" sz="2000" i="1" dirty="0" smtClean="0">
                <a:solidFill>
                  <a:srgbClr val="00B0F0"/>
                </a:solidFill>
                <a:latin typeface="Times New Roman" pitchFamily="18" charset="0"/>
                <a:cs typeface="Times New Roman" pitchFamily="18" charset="0"/>
              </a:rPr>
              <a:t>Yaşıl dəniz tısbağası iridir, onun qınının uzunluğu 2 metr, çəkisi isə 400 kq-a çata bilər. Belə adlanmasına baxmayaraq, yaşıl tısbağanın rəngi tək sarı deyil, tez-tez tünd-qəhvəyi tısbağalara</a:t>
            </a:r>
            <a:r>
              <a:rPr lang="en-US" sz="2000" i="1" dirty="0" smtClean="0">
                <a:solidFill>
                  <a:srgbClr val="00B0F0"/>
                </a:solidFill>
                <a:latin typeface="Times New Roman" pitchFamily="18" charset="0"/>
                <a:cs typeface="Times New Roman" pitchFamily="18" charset="0"/>
              </a:rPr>
              <a:t> </a:t>
            </a:r>
            <a:r>
              <a:rPr lang="az-Latn-AZ" sz="2000" i="1" dirty="0" smtClean="0">
                <a:solidFill>
                  <a:srgbClr val="00B0F0"/>
                </a:solidFill>
                <a:latin typeface="Times New Roman" pitchFamily="18" charset="0"/>
                <a:cs typeface="Times New Roman" pitchFamily="18" charset="0"/>
              </a:rPr>
              <a:t>da rast gəlinir.</a:t>
            </a:r>
            <a:endParaRPr lang="ru-RU" sz="2000" i="1" dirty="0">
              <a:solidFill>
                <a:srgbClr val="00B0F0"/>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2912084449"/>
      </p:ext>
    </p:extLst>
  </p:cSld>
  <p:clrMapOvr>
    <a:masterClrMapping/>
  </p:clrMapOvr>
  <mc:AlternateContent xmlns:mc="http://schemas.openxmlformats.org/markup-compatibility/2006" xmlns:p14="http://schemas.microsoft.com/office/powerpoint/2010/main">
    <mc:Choice Requires="p14">
      <p:transition spd="slow" p14:dur="2000" advTm="32233"/>
    </mc:Choice>
    <mc:Fallback xmlns="">
      <p:transition spd="slow" advTm="3223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circle(in)">
                                      <p:cBhvr>
                                        <p:cTn id="12" dur="2000"/>
                                        <p:tgtEl>
                                          <p:spTgt spid="5122"/>
                                        </p:tgtEl>
                                      </p:cBhvr>
                                    </p:animEffect>
                                  </p:childTnLst>
                                </p:cTn>
                              </p:par>
                            </p:childTnLst>
                          </p:cTn>
                        </p:par>
                      </p:childTnLst>
                    </p:cTn>
                  </p:par>
                  <p:par>
                    <p:cTn id="13" fill="hold">
                      <p:stCondLst>
                        <p:cond delay="indefinite"/>
                      </p:stCondLst>
                      <p:childTnLst>
                        <p:par>
                          <p:cTn id="14" fill="hold">
                            <p:stCondLst>
                              <p:cond delay="0"/>
                            </p:stCondLst>
                            <p:childTnLst>
                              <p:par>
                                <p:cTn id="15" presetID="45"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2000"/>
                                        <p:tgtEl>
                                          <p:spTgt spid="4"/>
                                        </p:tgtEl>
                                      </p:cBhvr>
                                    </p:animEffect>
                                    <p:anim calcmode="lin" valueType="num">
                                      <p:cBhvr>
                                        <p:cTn id="18" dur="2000" fill="hold"/>
                                        <p:tgtEl>
                                          <p:spTgt spid="4"/>
                                        </p:tgtEl>
                                        <p:attrNameLst>
                                          <p:attrName>ppt_w</p:attrName>
                                        </p:attrNameLst>
                                      </p:cBhvr>
                                      <p:tavLst>
                                        <p:tav tm="0" fmla="#ppt_w*sin(2.5*pi*$)">
                                          <p:val>
                                            <p:fltVal val="0"/>
                                          </p:val>
                                        </p:tav>
                                        <p:tav tm="100000">
                                          <p:val>
                                            <p:fltVal val="1"/>
                                          </p:val>
                                        </p:tav>
                                      </p:tavLst>
                                    </p:anim>
                                    <p:anim calcmode="lin" valueType="num">
                                      <p:cBhvr>
                                        <p:cTn id="19"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7544" y="2564904"/>
            <a:ext cx="8280920" cy="830997"/>
          </a:xfrm>
          <a:prstGeom prst="rect">
            <a:avLst/>
          </a:prstGeom>
          <a:noFill/>
        </p:spPr>
        <p:txBody>
          <a:bodyPr wrap="square" rtlCol="0">
            <a:spAutoFit/>
          </a:bodyPr>
          <a:lstStyle/>
          <a:p>
            <a:r>
              <a:rPr lang="az-Latn-AZ" sz="4800" b="1" dirty="0" smtClean="0">
                <a:ln>
                  <a:solidFill>
                    <a:srgbClr val="92D050"/>
                  </a:solidFill>
                </a:ln>
                <a:solidFill>
                  <a:srgbClr val="FF0000"/>
                </a:solidFill>
                <a:latin typeface="Curlz MT" pitchFamily="82" charset="0"/>
              </a:rPr>
              <a:t>GƏLİN NAĞILA QULAQ ASAQ</a:t>
            </a:r>
            <a:endParaRPr lang="ru-RU" sz="4800" b="1" dirty="0">
              <a:ln>
                <a:solidFill>
                  <a:srgbClr val="92D050"/>
                </a:solidFill>
              </a:ln>
              <a:solidFill>
                <a:srgbClr val="FF0000"/>
              </a:solidFill>
            </a:endParaRPr>
          </a:p>
        </p:txBody>
      </p:sp>
    </p:spTree>
    <p:custDataLst>
      <p:tags r:id="rId1"/>
    </p:custDataLst>
    <p:extLst>
      <p:ext uri="{BB962C8B-B14F-4D97-AF65-F5344CB8AC3E}">
        <p14:creationId xmlns:p14="http://schemas.microsoft.com/office/powerpoint/2010/main" val="177479634"/>
      </p:ext>
    </p:extLst>
  </p:cSld>
  <p:clrMapOvr>
    <a:masterClrMapping/>
  </p:clrMapOvr>
  <mc:AlternateContent xmlns:mc="http://schemas.openxmlformats.org/markup-compatibility/2006" xmlns:p14="http://schemas.microsoft.com/office/powerpoint/2010/main">
    <mc:Choice Requires="p14">
      <p:transition spd="slow" p14:dur="2000" advTm="10083"/>
    </mc:Choice>
    <mc:Fallback xmlns="">
      <p:transition spd="slow" advTm="1008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471" y="692696"/>
            <a:ext cx="2871787" cy="5472608"/>
          </a:xfrm>
          <a:prstGeom prst="rect">
            <a:avLst/>
          </a:prstGeom>
          <a:noFill/>
          <a:ln>
            <a:noFill/>
          </a:ln>
          <a:effectLst>
            <a:glow rad="228600">
              <a:schemeClr val="accent5">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076328" y="1421160"/>
            <a:ext cx="4464496" cy="4093428"/>
          </a:xfrm>
          <a:prstGeom prst="rect">
            <a:avLst/>
          </a:prstGeom>
          <a:noFill/>
        </p:spPr>
        <p:txBody>
          <a:bodyPr wrap="square" rtlCol="0">
            <a:spAutoFit/>
          </a:bodyPr>
          <a:lstStyle/>
          <a:p>
            <a:r>
              <a:rPr lang="az-Latn-AZ" sz="2000" b="1" i="1" dirty="0" smtClean="0">
                <a:solidFill>
                  <a:srgbClr val="7030A0"/>
                </a:solidFill>
                <a:latin typeface="Times New Roman" pitchFamily="18" charset="0"/>
                <a:cs typeface="Times New Roman" pitchFamily="18" charset="0"/>
              </a:rPr>
              <a:t>Boşboğaz tısbağa : rəvayətlər. – Bakı : Beşik, 2008. - 15 s.  (Mən və mənim dünyam). </a:t>
            </a:r>
          </a:p>
          <a:p>
            <a:r>
              <a:rPr lang="az-Latn-AZ" sz="2000" b="1" i="1" dirty="0">
                <a:solidFill>
                  <a:srgbClr val="7030A0"/>
                </a:solidFill>
                <a:latin typeface="Times New Roman" pitchFamily="18" charset="0"/>
                <a:cs typeface="Times New Roman" pitchFamily="18" charset="0"/>
              </a:rPr>
              <a:t>Ə</a:t>
            </a:r>
            <a:r>
              <a:rPr lang="az-Latn-AZ" sz="2000" b="1" i="1" dirty="0" smtClean="0">
                <a:solidFill>
                  <a:srgbClr val="7030A0"/>
                </a:solidFill>
                <a:latin typeface="Times New Roman" pitchFamily="18" charset="0"/>
                <a:cs typeface="Times New Roman" pitchFamily="18" charset="0"/>
              </a:rPr>
              <a:t>ziz uşaqlar !</a:t>
            </a:r>
            <a:r>
              <a:rPr lang="en-US" sz="2000" b="1" i="1" dirty="0" smtClean="0">
                <a:solidFill>
                  <a:srgbClr val="7030A0"/>
                </a:solidFill>
                <a:latin typeface="Times New Roman" pitchFamily="18" charset="0"/>
                <a:cs typeface="Times New Roman" pitchFamily="18" charset="0"/>
              </a:rPr>
              <a:t>B</a:t>
            </a:r>
            <a:r>
              <a:rPr lang="az-Latn-AZ" sz="2000" b="1" i="1" dirty="0">
                <a:solidFill>
                  <a:srgbClr val="7030A0"/>
                </a:solidFill>
                <a:latin typeface="Times New Roman" pitchFamily="18" charset="0"/>
                <a:cs typeface="Times New Roman" pitchFamily="18" charset="0"/>
              </a:rPr>
              <a:t>u kitabda Kəlilə </a:t>
            </a:r>
            <a:r>
              <a:rPr lang="az-Latn-AZ" sz="2000" b="1" i="1" dirty="0" smtClean="0">
                <a:solidFill>
                  <a:srgbClr val="7030A0"/>
                </a:solidFill>
                <a:latin typeface="Times New Roman" pitchFamily="18" charset="0"/>
                <a:cs typeface="Times New Roman" pitchFamily="18" charset="0"/>
              </a:rPr>
              <a:t>və Dimnəni sizin görüşünüzə gətirmişik. Onların ən  sevimli əyləncəsi bir-birinə maraqlı əhvalatlar danışmaq idi. Belə nəql edirlər ki, bir gölün kənarında iki ördək və bir tısbağa yaşayırdı. Onların arasında dostluq və səmimiyyət vardı. </a:t>
            </a:r>
            <a:r>
              <a:rPr lang="en-US" sz="2000" b="1" i="1" dirty="0" err="1" smtClean="0">
                <a:solidFill>
                  <a:srgbClr val="7030A0"/>
                </a:solidFill>
                <a:latin typeface="Times New Roman" pitchFamily="18" charset="0"/>
                <a:cs typeface="Times New Roman" pitchFamily="18" charset="0"/>
              </a:rPr>
              <a:t>Dostlu</a:t>
            </a:r>
            <a:r>
              <a:rPr lang="az-Latn-AZ" sz="2000" b="1" i="1" dirty="0">
                <a:solidFill>
                  <a:srgbClr val="7030A0"/>
                </a:solidFill>
                <a:latin typeface="Times New Roman" pitchFamily="18" charset="0"/>
                <a:cs typeface="Times New Roman" pitchFamily="18" charset="0"/>
              </a:rPr>
              <a:t>ğ</a:t>
            </a:r>
            <a:r>
              <a:rPr lang="en-US" sz="2000" b="1" i="1" dirty="0" smtClean="0">
                <a:solidFill>
                  <a:srgbClr val="7030A0"/>
                </a:solidFill>
                <a:latin typeface="Times New Roman" pitchFamily="18" charset="0"/>
                <a:cs typeface="Times New Roman" pitchFamily="18" charset="0"/>
              </a:rPr>
              <a:t>un </a:t>
            </a:r>
            <a:r>
              <a:rPr lang="en-US" sz="2000" b="1" i="1" dirty="0" err="1" smtClean="0">
                <a:solidFill>
                  <a:srgbClr val="7030A0"/>
                </a:solidFill>
                <a:latin typeface="Times New Roman" pitchFamily="18" charset="0"/>
                <a:cs typeface="Times New Roman" pitchFamily="18" charset="0"/>
              </a:rPr>
              <a:t>sonu</a:t>
            </a:r>
            <a:r>
              <a:rPr lang="en-US" sz="2000" b="1" i="1" dirty="0" smtClean="0">
                <a:solidFill>
                  <a:srgbClr val="7030A0"/>
                </a:solidFill>
                <a:latin typeface="Times New Roman" pitchFamily="18" charset="0"/>
                <a:cs typeface="Times New Roman" pitchFamily="18" charset="0"/>
              </a:rPr>
              <a:t> </a:t>
            </a:r>
            <a:r>
              <a:rPr lang="az-Latn-AZ" sz="2000" b="1" i="1" dirty="0" smtClean="0">
                <a:solidFill>
                  <a:srgbClr val="7030A0"/>
                </a:solidFill>
                <a:latin typeface="Times New Roman" pitchFamily="18" charset="0"/>
                <a:cs typeface="Times New Roman" pitchFamily="18" charset="0"/>
              </a:rPr>
              <a:t>nə oldu? Əgər sizə maraqlı gəldisə, bu kitabı oxuyun.</a:t>
            </a:r>
            <a:r>
              <a:rPr lang="en-US" sz="2000" b="1" i="1" dirty="0" smtClean="0">
                <a:solidFill>
                  <a:srgbClr val="7030A0"/>
                </a:solidFill>
                <a:latin typeface="Times New Roman" pitchFamily="18" charset="0"/>
                <a:cs typeface="Times New Roman" pitchFamily="18" charset="0"/>
              </a:rPr>
              <a:t> </a:t>
            </a:r>
            <a:endParaRPr lang="az-Latn-AZ" sz="2000" b="1" i="1" dirty="0" smtClean="0">
              <a:solidFill>
                <a:srgbClr val="7030A0"/>
              </a:solidFill>
              <a:latin typeface="Times New Roman" pitchFamily="18" charset="0"/>
              <a:cs typeface="Times New Roman" pitchFamily="18" charset="0"/>
            </a:endParaRPr>
          </a:p>
          <a:p>
            <a:endParaRPr lang="az-Latn-AZ" sz="2000" b="1" dirty="0" smtClean="0">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3319590750"/>
      </p:ext>
    </p:extLst>
  </p:cSld>
  <p:clrMapOvr>
    <a:masterClrMapping/>
  </p:clrMapOvr>
  <mc:AlternateContent xmlns:mc="http://schemas.openxmlformats.org/markup-compatibility/2006" xmlns:p14="http://schemas.microsoft.com/office/powerpoint/2010/main">
    <mc:Choice Requires="p14">
      <p:transition spd="slow" p14:dur="2000" advTm="24695"/>
    </mc:Choice>
    <mc:Fallback xmlns="">
      <p:transition spd="slow" advTm="2469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circle(in)">
                                      <p:cBhvr>
                                        <p:cTn id="7" dur="20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80">
                                          <p:stCondLst>
                                            <p:cond delay="0"/>
                                          </p:stCondLst>
                                        </p:cTn>
                                        <p:tgtEl>
                                          <p:spTgt spid="3"/>
                                        </p:tgtEl>
                                      </p:cBhvr>
                                    </p:animEffect>
                                    <p:anim calcmode="lin" valueType="num">
                                      <p:cBhvr>
                                        <p:cTn id="13"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8" dur="26">
                                          <p:stCondLst>
                                            <p:cond delay="650"/>
                                          </p:stCondLst>
                                        </p:cTn>
                                        <p:tgtEl>
                                          <p:spTgt spid="3"/>
                                        </p:tgtEl>
                                      </p:cBhvr>
                                      <p:to x="100000" y="60000"/>
                                    </p:animScale>
                                    <p:animScale>
                                      <p:cBhvr>
                                        <p:cTn id="19" dur="166" decel="50000">
                                          <p:stCondLst>
                                            <p:cond delay="676"/>
                                          </p:stCondLst>
                                        </p:cTn>
                                        <p:tgtEl>
                                          <p:spTgt spid="3"/>
                                        </p:tgtEl>
                                      </p:cBhvr>
                                      <p:to x="100000" y="100000"/>
                                    </p:animScale>
                                    <p:animScale>
                                      <p:cBhvr>
                                        <p:cTn id="20" dur="26">
                                          <p:stCondLst>
                                            <p:cond delay="1312"/>
                                          </p:stCondLst>
                                        </p:cTn>
                                        <p:tgtEl>
                                          <p:spTgt spid="3"/>
                                        </p:tgtEl>
                                      </p:cBhvr>
                                      <p:to x="100000" y="80000"/>
                                    </p:animScale>
                                    <p:animScale>
                                      <p:cBhvr>
                                        <p:cTn id="21" dur="166" decel="50000">
                                          <p:stCondLst>
                                            <p:cond delay="1338"/>
                                          </p:stCondLst>
                                        </p:cTn>
                                        <p:tgtEl>
                                          <p:spTgt spid="3"/>
                                        </p:tgtEl>
                                      </p:cBhvr>
                                      <p:to x="100000" y="100000"/>
                                    </p:animScale>
                                    <p:animScale>
                                      <p:cBhvr>
                                        <p:cTn id="22" dur="26">
                                          <p:stCondLst>
                                            <p:cond delay="1642"/>
                                          </p:stCondLst>
                                        </p:cTn>
                                        <p:tgtEl>
                                          <p:spTgt spid="3"/>
                                        </p:tgtEl>
                                      </p:cBhvr>
                                      <p:to x="100000" y="90000"/>
                                    </p:animScale>
                                    <p:animScale>
                                      <p:cBhvr>
                                        <p:cTn id="23" dur="166" decel="50000">
                                          <p:stCondLst>
                                            <p:cond delay="1668"/>
                                          </p:stCondLst>
                                        </p:cTn>
                                        <p:tgtEl>
                                          <p:spTgt spid="3"/>
                                        </p:tgtEl>
                                      </p:cBhvr>
                                      <p:to x="100000" y="100000"/>
                                    </p:animScale>
                                    <p:animScale>
                                      <p:cBhvr>
                                        <p:cTn id="24" dur="26">
                                          <p:stCondLst>
                                            <p:cond delay="1808"/>
                                          </p:stCondLst>
                                        </p:cTn>
                                        <p:tgtEl>
                                          <p:spTgt spid="3"/>
                                        </p:tgtEl>
                                      </p:cBhvr>
                                      <p:to x="100000" y="95000"/>
                                    </p:animScale>
                                    <p:animScale>
                                      <p:cBhvr>
                                        <p:cTn id="25"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4|8"/>
</p:tagLst>
</file>

<file path=ppt/tags/tag10.xml><?xml version="1.0" encoding="utf-8"?>
<p:tagLst xmlns:a="http://schemas.openxmlformats.org/drawingml/2006/main" xmlns:r="http://schemas.openxmlformats.org/officeDocument/2006/relationships" xmlns:p="http://schemas.openxmlformats.org/presentationml/2006/main">
  <p:tag name="TIMING" val="|1.2|3.2|3"/>
</p:tagLst>
</file>

<file path=ppt/tags/tag11.xml><?xml version="1.0" encoding="utf-8"?>
<p:tagLst xmlns:a="http://schemas.openxmlformats.org/drawingml/2006/main" xmlns:r="http://schemas.openxmlformats.org/officeDocument/2006/relationships" xmlns:p="http://schemas.openxmlformats.org/presentationml/2006/main">
  <p:tag name="TIMING" val="|1.8|4.3|3.9"/>
</p:tagLst>
</file>

<file path=ppt/tags/tag12.xml><?xml version="1.0" encoding="utf-8"?>
<p:tagLst xmlns:a="http://schemas.openxmlformats.org/drawingml/2006/main" xmlns:r="http://schemas.openxmlformats.org/officeDocument/2006/relationships" xmlns:p="http://schemas.openxmlformats.org/presentationml/2006/main">
  <p:tag name="TIMING" val="|3.2|3.6|4.3"/>
</p:tagLst>
</file>

<file path=ppt/tags/tag13.xml><?xml version="1.0" encoding="utf-8"?>
<p:tagLst xmlns:a="http://schemas.openxmlformats.org/drawingml/2006/main" xmlns:r="http://schemas.openxmlformats.org/officeDocument/2006/relationships" xmlns:p="http://schemas.openxmlformats.org/presentationml/2006/main">
  <p:tag name="TIMING" val="|1.5|4.9"/>
</p:tagLst>
</file>

<file path=ppt/tags/tag14.xml><?xml version="1.0" encoding="utf-8"?>
<p:tagLst xmlns:a="http://schemas.openxmlformats.org/drawingml/2006/main" xmlns:r="http://schemas.openxmlformats.org/officeDocument/2006/relationships" xmlns:p="http://schemas.openxmlformats.org/presentationml/2006/main">
  <p:tag name="TIMING" val="|2.5|6.3"/>
</p:tagLst>
</file>

<file path=ppt/tags/tag15.xml><?xml version="1.0" encoding="utf-8"?>
<p:tagLst xmlns:a="http://schemas.openxmlformats.org/drawingml/2006/main" xmlns:r="http://schemas.openxmlformats.org/officeDocument/2006/relationships" xmlns:p="http://schemas.openxmlformats.org/presentationml/2006/main">
  <p:tag name="TIMING" val="|1.3|4"/>
</p:tagLst>
</file>

<file path=ppt/tags/tag16.xml><?xml version="1.0" encoding="utf-8"?>
<p:tagLst xmlns:a="http://schemas.openxmlformats.org/drawingml/2006/main" xmlns:r="http://schemas.openxmlformats.org/officeDocument/2006/relationships" xmlns:p="http://schemas.openxmlformats.org/presentationml/2006/main">
  <p:tag name="TIMING" val="|3.1|6.6|4.8|3.3"/>
</p:tagLst>
</file>

<file path=ppt/tags/tag17.xml><?xml version="1.0" encoding="utf-8"?>
<p:tagLst xmlns:a="http://schemas.openxmlformats.org/drawingml/2006/main" xmlns:r="http://schemas.openxmlformats.org/officeDocument/2006/relationships" xmlns:p="http://schemas.openxmlformats.org/presentationml/2006/main">
  <p:tag name="TIMING" val="|1.8|4.7"/>
</p:tagLst>
</file>

<file path=ppt/tags/tag18.xml><?xml version="1.0" encoding="utf-8"?>
<p:tagLst xmlns:a="http://schemas.openxmlformats.org/drawingml/2006/main" xmlns:r="http://schemas.openxmlformats.org/officeDocument/2006/relationships" xmlns:p="http://schemas.openxmlformats.org/presentationml/2006/main">
  <p:tag name="TIMING" val="|3.8|1.9|4.4"/>
</p:tagLst>
</file>

<file path=ppt/tags/tag19.xml><?xml version="1.0" encoding="utf-8"?>
<p:tagLst xmlns:a="http://schemas.openxmlformats.org/drawingml/2006/main" xmlns:r="http://schemas.openxmlformats.org/officeDocument/2006/relationships" xmlns:p="http://schemas.openxmlformats.org/presentationml/2006/main">
  <p:tag name="TIMING" val="|3.1"/>
</p:tagLst>
</file>

<file path=ppt/tags/tag2.xml><?xml version="1.0" encoding="utf-8"?>
<p:tagLst xmlns:a="http://schemas.openxmlformats.org/drawingml/2006/main" xmlns:r="http://schemas.openxmlformats.org/officeDocument/2006/relationships" xmlns:p="http://schemas.openxmlformats.org/presentationml/2006/main">
  <p:tag name="TIMING" val="|1.9"/>
</p:tagLst>
</file>

<file path=ppt/tags/tag3.xml><?xml version="1.0" encoding="utf-8"?>
<p:tagLst xmlns:a="http://schemas.openxmlformats.org/drawingml/2006/main" xmlns:r="http://schemas.openxmlformats.org/officeDocument/2006/relationships" xmlns:p="http://schemas.openxmlformats.org/presentationml/2006/main">
  <p:tag name="TIMING" val="|1.1"/>
</p:tagLst>
</file>

<file path=ppt/tags/tag4.xml><?xml version="1.0" encoding="utf-8"?>
<p:tagLst xmlns:a="http://schemas.openxmlformats.org/drawingml/2006/main" xmlns:r="http://schemas.openxmlformats.org/officeDocument/2006/relationships" xmlns:p="http://schemas.openxmlformats.org/presentationml/2006/main">
  <p:tag name="TIMING" val="|2.2|3.9|5.2"/>
</p:tagLst>
</file>

<file path=ppt/tags/tag5.xml><?xml version="1.0" encoding="utf-8"?>
<p:tagLst xmlns:a="http://schemas.openxmlformats.org/drawingml/2006/main" xmlns:r="http://schemas.openxmlformats.org/officeDocument/2006/relationships" xmlns:p="http://schemas.openxmlformats.org/presentationml/2006/main">
  <p:tag name="TIMING" val="|1.2|4.5"/>
</p:tagLst>
</file>

<file path=ppt/tags/tag6.xml><?xml version="1.0" encoding="utf-8"?>
<p:tagLst xmlns:a="http://schemas.openxmlformats.org/drawingml/2006/main" xmlns:r="http://schemas.openxmlformats.org/officeDocument/2006/relationships" xmlns:p="http://schemas.openxmlformats.org/presentationml/2006/main">
  <p:tag name="TIMING" val="|1.3|2.7|11.7"/>
</p:tagLst>
</file>

<file path=ppt/tags/tag7.xml><?xml version="1.0" encoding="utf-8"?>
<p:tagLst xmlns:a="http://schemas.openxmlformats.org/drawingml/2006/main" xmlns:r="http://schemas.openxmlformats.org/officeDocument/2006/relationships" xmlns:p="http://schemas.openxmlformats.org/presentationml/2006/main">
  <p:tag name="TIMING" val="|1.2|6.1|5.7"/>
</p:tagLst>
</file>

<file path=ppt/tags/tag8.xml><?xml version="1.0" encoding="utf-8"?>
<p:tagLst xmlns:a="http://schemas.openxmlformats.org/drawingml/2006/main" xmlns:r="http://schemas.openxmlformats.org/officeDocument/2006/relationships" xmlns:p="http://schemas.openxmlformats.org/presentationml/2006/main">
  <p:tag name="TIMING" val="|1.2"/>
</p:tagLst>
</file>

<file path=ppt/tags/tag9.xml><?xml version="1.0" encoding="utf-8"?>
<p:tagLst xmlns:a="http://schemas.openxmlformats.org/drawingml/2006/main" xmlns:r="http://schemas.openxmlformats.org/officeDocument/2006/relationships" xmlns:p="http://schemas.openxmlformats.org/presentationml/2006/main">
  <p:tag name="TIMING" val="|1.9|5.3"/>
</p:tagLst>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1554</TotalTime>
  <Words>936</Words>
  <Application>Microsoft Office PowerPoint</Application>
  <PresentationFormat>Экран (4:3)</PresentationFormat>
  <Paragraphs>44</Paragraphs>
  <Slides>20</Slides>
  <Notes>4</Notes>
  <HiddenSlides>0</HiddenSlides>
  <MMClips>1</MMClips>
  <ScaleCrop>false</ScaleCrop>
  <HeadingPairs>
    <vt:vector size="4" baseType="variant">
      <vt:variant>
        <vt:lpstr>Тема</vt:lpstr>
      </vt:variant>
      <vt:variant>
        <vt:i4>1</vt:i4>
      </vt:variant>
      <vt:variant>
        <vt:lpstr>Заголовки слайдов</vt:lpstr>
      </vt:variant>
      <vt:variant>
        <vt:i4>20</vt:i4>
      </vt:variant>
    </vt:vector>
  </HeadingPairs>
  <TitlesOfParts>
    <vt:vector size="21" baseType="lpstr">
      <vt:lpstr>Тема Office</vt:lpstr>
      <vt:lpstr>23 May Ümumdünya Tısbağa günü</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MBA2</cp:lastModifiedBy>
  <cp:revision>77</cp:revision>
  <dcterms:created xsi:type="dcterms:W3CDTF">2016-05-02T10:54:46Z</dcterms:created>
  <dcterms:modified xsi:type="dcterms:W3CDTF">2016-07-22T08:53:01Z</dcterms:modified>
</cp:coreProperties>
</file>