
<file path=[Content_Types].xml><?xml version="1.0" encoding="utf-8"?>
<Types xmlns="http://schemas.openxmlformats.org/package/2006/content-types">
  <Default Extension="mp3" ContentType="audio/unknown"/>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 id="257" r:id="rId3"/>
    <p:sldId id="258" r:id="rId4"/>
    <p:sldId id="259" r:id="rId5"/>
    <p:sldId id="260" r:id="rId6"/>
    <p:sldId id="266" r:id="rId7"/>
    <p:sldId id="269" r:id="rId8"/>
    <p:sldId id="264" r:id="rId9"/>
    <p:sldId id="261" r:id="rId10"/>
    <p:sldId id="262" r:id="rId11"/>
    <p:sldId id="263" r:id="rId12"/>
    <p:sldId id="265" r:id="rId13"/>
    <p:sldId id="267" r:id="rId1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1" d="100"/>
          <a:sy n="111" d="100"/>
        </p:scale>
        <p:origin x="-1026" y="-7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2" name="Прямоугольник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Скругленный прямоугольник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Подзаголовок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p:txBody>
          <a:bodyPr/>
          <a:lstStyle/>
          <a:p>
            <a:fld id="{07821197-CA18-4B5E-AB85-5239061D40A1}" type="datetimeFigureOut">
              <a:rPr lang="ru-RU" smtClean="0"/>
              <a:pPr/>
              <a:t>22.07.2016</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29" name="Номер слайда 28"/>
          <p:cNvSpPr>
            <a:spLocks noGrp="1"/>
          </p:cNvSpPr>
          <p:nvPr>
            <p:ph type="sldNum" sz="quarter" idx="12"/>
          </p:nvPr>
        </p:nvSpPr>
        <p:spPr/>
        <p:txBody>
          <a:bodyPr lIns="0" tIns="0" rIns="0" bIns="0">
            <a:noAutofit/>
          </a:bodyPr>
          <a:lstStyle>
            <a:lvl1pPr>
              <a:defRPr sz="1400">
                <a:solidFill>
                  <a:srgbClr val="FFFFFF"/>
                </a:solidFill>
              </a:defRPr>
            </a:lvl1pPr>
          </a:lstStyle>
          <a:p>
            <a:fld id="{AFA79ADF-9DA9-405F-9CF7-C876A7248C32}" type="slidenum">
              <a:rPr lang="ru-RU" smtClean="0"/>
              <a:pPr/>
              <a:t>‹#›</a:t>
            </a:fld>
            <a:endParaRPr lang="ru-RU"/>
          </a:p>
        </p:txBody>
      </p:sp>
      <p:sp>
        <p:nvSpPr>
          <p:cNvPr id="7" name="Прямоугольник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Заголовок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ru-RU" smtClean="0"/>
              <a:t>Образец заголовка</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07821197-CA18-4B5E-AB85-5239061D40A1}" type="datetimeFigureOut">
              <a:rPr lang="ru-RU" smtClean="0"/>
              <a:pPr/>
              <a:t>22.07.2016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FA79ADF-9DA9-405F-9CF7-C876A7248C32}"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41"/>
            <a:ext cx="201168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914400" y="274640"/>
            <a:ext cx="55626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07821197-CA18-4B5E-AB85-5239061D40A1}" type="datetimeFigureOut">
              <a:rPr lang="ru-RU" smtClean="0"/>
              <a:pPr/>
              <a:t>22.07.2016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FA79ADF-9DA9-405F-9CF7-C876A7248C32}"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4" name="Дата 3"/>
          <p:cNvSpPr>
            <a:spLocks noGrp="1"/>
          </p:cNvSpPr>
          <p:nvPr>
            <p:ph type="dt" sz="half" idx="10"/>
          </p:nvPr>
        </p:nvSpPr>
        <p:spPr/>
        <p:txBody>
          <a:bodyPr/>
          <a:lstStyle/>
          <a:p>
            <a:fld id="{07821197-CA18-4B5E-AB85-5239061D40A1}" type="datetimeFigureOut">
              <a:rPr lang="ru-RU" smtClean="0"/>
              <a:pPr/>
              <a:t>22.07.2016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FA79ADF-9DA9-405F-9CF7-C876A7248C32}" type="slidenum">
              <a:rPr lang="ru-RU" smtClean="0"/>
              <a:pPr/>
              <a:t>‹#›</a:t>
            </a:fld>
            <a:endParaRPr lang="ru-RU"/>
          </a:p>
        </p:txBody>
      </p:sp>
      <p:sp>
        <p:nvSpPr>
          <p:cNvPr id="8" name="Содержимое 7"/>
          <p:cNvSpPr>
            <a:spLocks noGrp="1"/>
          </p:cNvSpPr>
          <p:nvPr>
            <p:ph sz="quarter" idx="1"/>
          </p:nvPr>
        </p:nvSpPr>
        <p:spPr>
          <a:xfrm>
            <a:off x="914400" y="1447800"/>
            <a:ext cx="7772400" cy="45720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1" name="Прямоугольник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Скругленный прямоугольник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722313" y="952500"/>
            <a:ext cx="7772400" cy="1362075"/>
          </a:xfrm>
        </p:spPr>
        <p:txBody>
          <a:bodyPr anchor="b" anchorCtr="0"/>
          <a:lstStyle>
            <a:lvl1pPr algn="l">
              <a:buNone/>
              <a:defRPr sz="4000" b="0" cap="none"/>
            </a:lvl1pPr>
          </a:lstStyle>
          <a:p>
            <a:r>
              <a:rPr kumimoji="0" lang="ru-RU" smtClean="0"/>
              <a:t>Образец заголовка</a:t>
            </a:r>
            <a:endParaRPr kumimoji="0" lang="en-US"/>
          </a:p>
        </p:txBody>
      </p:sp>
      <p:sp>
        <p:nvSpPr>
          <p:cNvPr id="3" name="Текст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07821197-CA18-4B5E-AB85-5239061D40A1}" type="datetimeFigureOut">
              <a:rPr lang="ru-RU" smtClean="0"/>
              <a:pPr/>
              <a:t>22.07.2016</a:t>
            </a:fld>
            <a:endParaRPr lang="ru-RU"/>
          </a:p>
        </p:txBody>
      </p:sp>
      <p:sp>
        <p:nvSpPr>
          <p:cNvPr id="5" name="Нижний колонтитул 4"/>
          <p:cNvSpPr>
            <a:spLocks noGrp="1"/>
          </p:cNvSpPr>
          <p:nvPr>
            <p:ph type="ftr" sz="quarter" idx="11"/>
          </p:nvPr>
        </p:nvSpPr>
        <p:spPr>
          <a:xfrm>
            <a:off x="800100" y="6172200"/>
            <a:ext cx="4000500" cy="457200"/>
          </a:xfrm>
        </p:spPr>
        <p:txBody>
          <a:bodyPr/>
          <a:lstStyle/>
          <a:p>
            <a:endParaRPr lang="ru-RU"/>
          </a:p>
        </p:txBody>
      </p:sp>
      <p:sp>
        <p:nvSpPr>
          <p:cNvPr id="7" name="Прямоугольник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Прямоугольник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Прямоугольник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Номер слайда 5"/>
          <p:cNvSpPr>
            <a:spLocks noGrp="1"/>
          </p:cNvSpPr>
          <p:nvPr>
            <p:ph type="sldNum" sz="quarter" idx="12"/>
          </p:nvPr>
        </p:nvSpPr>
        <p:spPr>
          <a:xfrm>
            <a:off x="146304" y="6208776"/>
            <a:ext cx="457200" cy="457200"/>
          </a:xfrm>
        </p:spPr>
        <p:txBody>
          <a:bodyPr/>
          <a:lstStyle/>
          <a:p>
            <a:fld id="{AFA79ADF-9DA9-405F-9CF7-C876A7248C32}"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07821197-CA18-4B5E-AB85-5239061D40A1}" type="datetimeFigureOut">
              <a:rPr lang="ru-RU" smtClean="0"/>
              <a:pPr/>
              <a:t>22.07.2016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FA79ADF-9DA9-405F-9CF7-C876A7248C32}" type="slidenum">
              <a:rPr lang="ru-RU" smtClean="0"/>
              <a:pPr/>
              <a:t>‹#›</a:t>
            </a:fld>
            <a:endParaRPr lang="ru-RU"/>
          </a:p>
        </p:txBody>
      </p:sp>
      <p:sp>
        <p:nvSpPr>
          <p:cNvPr id="9" name="Содержимое 8"/>
          <p:cNvSpPr>
            <a:spLocks noGrp="1"/>
          </p:cNvSpPr>
          <p:nvPr>
            <p:ph sz="quarter" idx="1"/>
          </p:nvPr>
        </p:nvSpPr>
        <p:spPr>
          <a:xfrm>
            <a:off x="914400" y="1447800"/>
            <a:ext cx="3749040" cy="45720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Содержимое 10"/>
          <p:cNvSpPr>
            <a:spLocks noGrp="1"/>
          </p:cNvSpPr>
          <p:nvPr>
            <p:ph sz="quarter" idx="2"/>
          </p:nvPr>
        </p:nvSpPr>
        <p:spPr>
          <a:xfrm>
            <a:off x="4933950" y="1447800"/>
            <a:ext cx="3749040" cy="45720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273050"/>
            <a:ext cx="7772400" cy="1143000"/>
          </a:xfrm>
        </p:spPr>
        <p:txBody>
          <a:bodyPr anchor="b" anchorCtr="0"/>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7" name="Дата 6"/>
          <p:cNvSpPr>
            <a:spLocks noGrp="1"/>
          </p:cNvSpPr>
          <p:nvPr>
            <p:ph type="dt" sz="half" idx="10"/>
          </p:nvPr>
        </p:nvSpPr>
        <p:spPr/>
        <p:txBody>
          <a:bodyPr/>
          <a:lstStyle/>
          <a:p>
            <a:fld id="{07821197-CA18-4B5E-AB85-5239061D40A1}" type="datetimeFigureOut">
              <a:rPr lang="ru-RU" smtClean="0"/>
              <a:pPr/>
              <a:t>22.07.2016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AFA79ADF-9DA9-405F-9CF7-C876A7248C32}" type="slidenum">
              <a:rPr lang="ru-RU" smtClean="0"/>
              <a:pPr/>
              <a:t>‹#›</a:t>
            </a:fld>
            <a:endParaRPr lang="ru-RU"/>
          </a:p>
        </p:txBody>
      </p:sp>
      <p:sp>
        <p:nvSpPr>
          <p:cNvPr id="11" name="Содержимое 10"/>
          <p:cNvSpPr>
            <a:spLocks noGrp="1"/>
          </p:cNvSpPr>
          <p:nvPr>
            <p:ph sz="half" idx="2"/>
          </p:nvPr>
        </p:nvSpPr>
        <p:spPr>
          <a:xfrm>
            <a:off x="914400" y="2247900"/>
            <a:ext cx="3733800" cy="38862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4"/>
          </p:nvPr>
        </p:nvSpPr>
        <p:spPr>
          <a:xfrm>
            <a:off x="4953000" y="2247900"/>
            <a:ext cx="3733800" cy="38862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07821197-CA18-4B5E-AB85-5239061D40A1}" type="datetimeFigureOut">
              <a:rPr lang="ru-RU" smtClean="0"/>
              <a:pPr/>
              <a:t>22.07.2016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AFA79ADF-9DA9-405F-9CF7-C876A7248C32}"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07821197-CA18-4B5E-AB85-5239061D40A1}" type="datetimeFigureOut">
              <a:rPr lang="ru-RU" smtClean="0"/>
              <a:pPr/>
              <a:t>22.07.2016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AFA79ADF-9DA9-405F-9CF7-C876A7248C32}"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8" name="Прямоугольник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Скругленный прямоугольник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914400" y="273050"/>
            <a:ext cx="7772400" cy="1143000"/>
          </a:xfrm>
        </p:spPr>
        <p:txBody>
          <a:bodyPr anchor="b" anchorCtr="0"/>
          <a:lstStyle>
            <a:lvl1pPr algn="l">
              <a:buNone/>
              <a:defRPr sz="4000" b="0"/>
            </a:lvl1pPr>
          </a:lstStyle>
          <a:p>
            <a:r>
              <a:rPr kumimoji="0" lang="ru-RU" smtClean="0"/>
              <a:t>Образец заголовка</a:t>
            </a:r>
            <a:endParaRPr kumimoji="0" lang="en-US"/>
          </a:p>
        </p:txBody>
      </p:sp>
      <p:sp>
        <p:nvSpPr>
          <p:cNvPr id="3" name="Текст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07821197-CA18-4B5E-AB85-5239061D40A1}" type="datetimeFigureOut">
              <a:rPr lang="ru-RU" smtClean="0"/>
              <a:pPr/>
              <a:t>22.07.2016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FA79ADF-9DA9-405F-9CF7-C876A7248C32}" type="slidenum">
              <a:rPr lang="ru-RU" smtClean="0"/>
              <a:pPr/>
              <a:t>‹#›</a:t>
            </a:fld>
            <a:endParaRPr lang="ru-RU"/>
          </a:p>
        </p:txBody>
      </p:sp>
      <p:sp>
        <p:nvSpPr>
          <p:cNvPr id="11" name="Содержимое 10"/>
          <p:cNvSpPr>
            <a:spLocks noGrp="1"/>
          </p:cNvSpPr>
          <p:nvPr>
            <p:ph sz="quarter" idx="1"/>
          </p:nvPr>
        </p:nvSpPr>
        <p:spPr>
          <a:xfrm>
            <a:off x="2971800" y="1600200"/>
            <a:ext cx="5715000" cy="44958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07821197-CA18-4B5E-AB85-5239061D40A1}" type="datetimeFigureOut">
              <a:rPr lang="ru-RU" smtClean="0"/>
              <a:pPr/>
              <a:t>22.07.2016</a:t>
            </a:fld>
            <a:endParaRPr lang="ru-RU"/>
          </a:p>
        </p:txBody>
      </p:sp>
      <p:sp>
        <p:nvSpPr>
          <p:cNvPr id="6" name="Нижний колонтитул 5"/>
          <p:cNvSpPr>
            <a:spLocks noGrp="1"/>
          </p:cNvSpPr>
          <p:nvPr>
            <p:ph type="ftr" sz="quarter" idx="11"/>
          </p:nvPr>
        </p:nvSpPr>
        <p:spPr>
          <a:xfrm>
            <a:off x="914400" y="6172200"/>
            <a:ext cx="3886200" cy="457200"/>
          </a:xfrm>
        </p:spPr>
        <p:txBody>
          <a:bodyPr/>
          <a:lstStyle/>
          <a:p>
            <a:endParaRPr lang="ru-RU"/>
          </a:p>
        </p:txBody>
      </p:sp>
      <p:sp>
        <p:nvSpPr>
          <p:cNvPr id="7" name="Номер слайда 6"/>
          <p:cNvSpPr>
            <a:spLocks noGrp="1"/>
          </p:cNvSpPr>
          <p:nvPr>
            <p:ph type="sldNum" sz="quarter" idx="12"/>
          </p:nvPr>
        </p:nvSpPr>
        <p:spPr>
          <a:xfrm>
            <a:off x="146304" y="6208776"/>
            <a:ext cx="457200" cy="457200"/>
          </a:xfrm>
        </p:spPr>
        <p:txBody>
          <a:bodyPr/>
          <a:lstStyle/>
          <a:p>
            <a:fld id="{AFA79ADF-9DA9-405F-9CF7-C876A7248C32}" type="slidenum">
              <a:rPr lang="ru-RU" smtClean="0"/>
              <a:pPr/>
              <a:t>‹#›</a:t>
            </a:fld>
            <a:endParaRPr lang="ru-RU"/>
          </a:p>
        </p:txBody>
      </p:sp>
      <p:sp>
        <p:nvSpPr>
          <p:cNvPr id="11" name="Прямоугольник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оугольник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Рисунок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ru-RU" smtClean="0"/>
              <a:t>Вставка рисунка</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9" name="Прямоугольник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Скругленный прямоугольник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Заголовок 21"/>
          <p:cNvSpPr>
            <a:spLocks noGrp="1"/>
          </p:cNvSpPr>
          <p:nvPr>
            <p:ph type="title"/>
          </p:nvPr>
        </p:nvSpPr>
        <p:spPr>
          <a:xfrm>
            <a:off x="914400" y="274638"/>
            <a:ext cx="7772400" cy="1143000"/>
          </a:xfrm>
          <a:prstGeom prst="rect">
            <a:avLst/>
          </a:prstGeom>
        </p:spPr>
        <p:txBody>
          <a:bodyPr bIns="91440" anchor="b" anchorCtr="0">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07821197-CA18-4B5E-AB85-5239061D40A1}" type="datetimeFigureOut">
              <a:rPr lang="ru-RU" smtClean="0"/>
              <a:pPr/>
              <a:t>22.07.2016</a:t>
            </a:fld>
            <a:endParaRPr lang="ru-RU"/>
          </a:p>
        </p:txBody>
      </p:sp>
      <p:sp>
        <p:nvSpPr>
          <p:cNvPr id="3" name="Нижний колонтитул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ru-RU"/>
          </a:p>
        </p:txBody>
      </p:sp>
      <p:sp>
        <p:nvSpPr>
          <p:cNvPr id="23" name="Номер слайда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AFA79ADF-9DA9-405F-9CF7-C876A7248C32}"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media1.mp3"/><Relationship Id="rId2" Type="http://schemas.microsoft.com/office/2007/relationships/media" Target="../media/media1.mp3"/><Relationship Id="rId1" Type="http://schemas.openxmlformats.org/officeDocument/2006/relationships/tags" Target="../tags/tag1.xml"/><Relationship Id="rId5" Type="http://schemas.openxmlformats.org/officeDocument/2006/relationships/image" Target="../media/image2.png"/><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0.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7.xml"/><Relationship Id="rId1" Type="http://schemas.openxmlformats.org/officeDocument/2006/relationships/tags" Target="../tags/tag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wav"/><Relationship Id="rId1" Type="http://schemas.microsoft.com/office/2007/relationships/media" Target="../media/media2.wav"/><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7.xml"/><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7.xml"/><Relationship Id="rId1" Type="http://schemas.openxmlformats.org/officeDocument/2006/relationships/tags" Target="../tags/tag6.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7.xml"/><Relationship Id="rId1" Type="http://schemas.openxmlformats.org/officeDocument/2006/relationships/tags" Target="../tags/tag7.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8.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7.xml"/><Relationship Id="rId1"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p:txBody>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az-Latn-AZ" b="1" i="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rPr>
              <a:t>AZƏRBAYCANIN MİLLİ QƏHRƏMANI MÜBARİZ İBRAHİMOV</a:t>
            </a:r>
            <a:endParaRPr lang="ru-RU" b="1" i="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endParaRPr>
          </a:p>
        </p:txBody>
      </p:sp>
      <p:sp>
        <p:nvSpPr>
          <p:cNvPr id="2" name="Заголовок 1"/>
          <p:cNvSpPr>
            <a:spLocks noGrp="1"/>
          </p:cNvSpPr>
          <p:nvPr>
            <p:ph type="ctrTitle"/>
          </p:nvPr>
        </p:nvSpPr>
        <p:spPr/>
        <p:txBody>
          <a:bodyPr/>
          <a:lstStyle/>
          <a:p>
            <a:r>
              <a:rPr lang="az-Latn-AZ" b="1" i="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MÜBARİZƏ DAVAM EDİR MÜBARİZLƏ</a:t>
            </a:r>
            <a:endParaRPr lang="ru-RU" b="1" i="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endParaRPr>
          </a:p>
        </p:txBody>
      </p:sp>
      <p:pic>
        <p:nvPicPr>
          <p:cNvPr id="6" name="semistan3.mp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8028384" y="5877272"/>
            <a:ext cx="609600" cy="609600"/>
          </a:xfrm>
          <a:prstGeom prst="rect">
            <a:avLst/>
          </a:prstGeom>
        </p:spPr>
      </p:pic>
    </p:spTree>
    <p:custDataLst>
      <p:tags r:id="rId1"/>
    </p:custDataLst>
  </p:cSld>
  <p:clrMapOvr>
    <a:masterClrMapping/>
  </p:clrMapOvr>
  <p:transition advTm="11369"/>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circle(in)">
                                      <p:cBhvr>
                                        <p:cTn id="11" dur="20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grpId="0"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circle(in)">
                                      <p:cBhvr>
                                        <p:cTn id="16"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17" repeatCount="indefinite" fill="hold" display="0">
                  <p:stCondLst>
                    <p:cond delay="indefinite"/>
                  </p:stCondLst>
                  <p:endCondLst>
                    <p:cond evt="onStopAudio" delay="0">
                      <p:tgtEl>
                        <p:sldTgt/>
                      </p:tgtEl>
                    </p:cond>
                  </p:endCondLst>
                </p:cTn>
                <p:tgtEl>
                  <p:spTgt spid="6"/>
                </p:tgtEl>
              </p:cMediaNode>
            </p:audio>
          </p:childTnLst>
        </p:cTn>
      </p:par>
    </p:tnLst>
    <p:bldLst>
      <p:bldP spid="3" grpId="0" build="p"/>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14348" y="1857364"/>
            <a:ext cx="7715304" cy="2554545"/>
          </a:xfrm>
          <a:prstGeom prst="rect">
            <a:avLst/>
          </a:prstGeom>
          <a:noFill/>
        </p:spPr>
        <p:txBody>
          <a:bodyPr wrap="square" rtlCol="0">
            <a:spAutoFit/>
          </a:bodyPr>
          <a:lstStyle/>
          <a:p>
            <a:r>
              <a:rPr lang="az-Latn-AZ" sz="3200" b="1" dirty="0" smtClean="0">
                <a:ln w="24500" cmpd="dbl">
                  <a:solidFill>
                    <a:schemeClr val="accent2">
                      <a:shade val="85000"/>
                      <a:satMod val="155000"/>
                    </a:schemeClr>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İgidlərin tətikdədir bu gün əli,</a:t>
            </a:r>
          </a:p>
          <a:p>
            <a:r>
              <a:rPr lang="az-Latn-AZ" sz="3200" b="1" dirty="0" smtClean="0">
                <a:ln w="24500" cmpd="dbl">
                  <a:solidFill>
                    <a:schemeClr val="accent2">
                      <a:shade val="85000"/>
                      <a:satMod val="155000"/>
                    </a:schemeClr>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Qorumaqçun yağılardan yurdu, eli,</a:t>
            </a:r>
          </a:p>
          <a:p>
            <a:r>
              <a:rPr lang="az-Latn-AZ" sz="3200" b="1" dirty="0" smtClean="0">
                <a:ln w="24500" cmpd="dbl">
                  <a:solidFill>
                    <a:schemeClr val="accent2">
                      <a:shade val="85000"/>
                      <a:satMod val="155000"/>
                    </a:schemeClr>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Bu mərdliyi, cəsarəti, bu əməli,</a:t>
            </a:r>
          </a:p>
          <a:p>
            <a:r>
              <a:rPr lang="az-Latn-AZ" sz="3200" b="1" dirty="0" smtClean="0">
                <a:ln w="24500" cmpd="dbl">
                  <a:solidFill>
                    <a:schemeClr val="accent2">
                      <a:shade val="85000"/>
                      <a:satMod val="155000"/>
                    </a:schemeClr>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Mümkündürmü vəsf eləmək məgər sözlə?</a:t>
            </a:r>
          </a:p>
          <a:p>
            <a:r>
              <a:rPr lang="az-Latn-AZ" sz="3200" b="1" dirty="0" smtClean="0">
                <a:ln w="24500" cmpd="dbl">
                  <a:solidFill>
                    <a:schemeClr val="accent2">
                      <a:shade val="85000"/>
                      <a:satMod val="155000"/>
                    </a:schemeClr>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Mübarizə davam edir Mübarizlə!</a:t>
            </a:r>
            <a:endParaRPr lang="ru-RU" sz="3200" b="1" dirty="0">
              <a:ln w="24500" cmpd="dbl">
                <a:solidFill>
                  <a:schemeClr val="accent2">
                    <a:shade val="85000"/>
                    <a:satMod val="155000"/>
                  </a:schemeClr>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endParaRPr>
          </a:p>
        </p:txBody>
      </p:sp>
    </p:spTree>
    <p:custDataLst>
      <p:tags r:id="rId1"/>
    </p:custDataLst>
  </p:cSld>
  <p:clrMapOvr>
    <a:masterClrMapping/>
  </p:clrMapOvr>
  <p:transition advTm="16128"/>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57686" y="571480"/>
            <a:ext cx="4572032" cy="5170646"/>
          </a:xfrm>
          <a:prstGeom prst="rect">
            <a:avLst/>
          </a:prstGeom>
          <a:noFill/>
        </p:spPr>
        <p:txBody>
          <a:bodyPr wrap="square" rtlCol="0">
            <a:spAutoFit/>
          </a:bodyPr>
          <a:lstStyle/>
          <a:p>
            <a:r>
              <a:rPr lang="az-Latn-AZ" sz="2200" dirty="0" smtClean="0">
                <a:ln>
                  <a:solidFill>
                    <a:srgbClr val="FFC000"/>
                  </a:solidFill>
                </a:ln>
                <a:solidFill>
                  <a:schemeClr val="accent1">
                    <a:lumMod val="75000"/>
                  </a:schemeClr>
                </a:solidFill>
                <a:latin typeface="Times New Roman" pitchFamily="18" charset="0"/>
                <a:cs typeface="Times New Roman" pitchFamily="18" charset="0"/>
              </a:rPr>
              <a:t>Məmmədli F. Mübarizə davam edir... Mübarizlə : poema. – Bakı : Şirvannəşr, 2010. – 92 s.</a:t>
            </a:r>
          </a:p>
          <a:p>
            <a:r>
              <a:rPr lang="az-Latn-AZ" sz="2200" dirty="0" smtClean="0">
                <a:ln>
                  <a:solidFill>
                    <a:srgbClr val="FFC000"/>
                  </a:solidFill>
                </a:ln>
                <a:solidFill>
                  <a:schemeClr val="accent1">
                    <a:lumMod val="75000"/>
                  </a:schemeClr>
                </a:solidFill>
                <a:latin typeface="Times New Roman" pitchFamily="18" charset="0"/>
                <a:cs typeface="Times New Roman" pitchFamily="18" charset="0"/>
              </a:rPr>
              <a:t>Azərbaycanın həmişə düşmən qabağına çıxa bilən oğulları olub. Belə oğullar millətin varlığını, qeyrətini, mərdliyini, namusunu, döyüş əzmini, yurd sevgisini təsdiqləyiblər. Belə oğullardan biri də Mübariz İbrahimovdur.  Mübarizə həsr olunmuş bu poema  bütün bitkin bir qəhrəmanlıq dastanıdır.  Poema qəhrəmanlığı əks etdirməklə yanaşı, həm də döyüşə, torpaqların azad olunmasına, qələbəyə bir çağırışdır.</a:t>
            </a:r>
            <a:endParaRPr lang="ru-RU" sz="2200" dirty="0">
              <a:ln>
                <a:solidFill>
                  <a:srgbClr val="FFC000"/>
                </a:solidFill>
              </a:ln>
              <a:solidFill>
                <a:schemeClr val="accent1">
                  <a:lumMod val="75000"/>
                </a:schemeClr>
              </a:solidFill>
              <a:latin typeface="Times New Roman" pitchFamily="18" charset="0"/>
              <a:cs typeface="Times New Roman" pitchFamily="18" charset="0"/>
            </a:endParaRPr>
          </a:p>
        </p:txBody>
      </p:sp>
      <p:pic>
        <p:nvPicPr>
          <p:cNvPr id="3" name="Рисунок 2"/>
          <p:cNvPicPr/>
          <p:nvPr/>
        </p:nvPicPr>
        <p:blipFill>
          <a:blip r:embed="rId3" cstate="print"/>
          <a:stretch>
            <a:fillRect/>
          </a:stretch>
        </p:blipFill>
        <p:spPr bwMode="auto">
          <a:xfrm>
            <a:off x="285720" y="357166"/>
            <a:ext cx="3714776" cy="6072230"/>
          </a:xfrm>
          <a:prstGeom prst="rect">
            <a:avLst/>
          </a:prstGeom>
          <a:ln w="228600" cap="sq" cmpd="thickThin">
            <a:solidFill>
              <a:srgbClr val="FF0000"/>
            </a:solidFill>
            <a:prstDash val="solid"/>
            <a:miter lim="800000"/>
          </a:ln>
          <a:effectLst>
            <a:innerShdw blurRad="76200">
              <a:srgbClr val="000000"/>
            </a:innerShdw>
          </a:effectLst>
        </p:spPr>
      </p:pic>
    </p:spTree>
    <p:custDataLst>
      <p:tags r:id="rId1"/>
    </p:custDataLst>
  </p:cSld>
  <p:clrMapOvr>
    <a:masterClrMapping/>
  </p:clrMapOvr>
  <p:transition advTm="32999"/>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1000" fill="hold"/>
                                        <p:tgtEl>
                                          <p:spTgt spid="2"/>
                                        </p:tgtEl>
                                        <p:attrNameLst>
                                          <p:attrName>ppt_w</p:attrName>
                                        </p:attrNameLst>
                                      </p:cBhvr>
                                      <p:tavLst>
                                        <p:tav tm="0">
                                          <p:val>
                                            <p:fltVal val="0"/>
                                          </p:val>
                                        </p:tav>
                                        <p:tav tm="100000">
                                          <p:val>
                                            <p:strVal val="#ppt_w"/>
                                          </p:val>
                                        </p:tav>
                                      </p:tavLst>
                                    </p:anim>
                                    <p:anim calcmode="lin" valueType="num">
                                      <p:cBhvr>
                                        <p:cTn id="13" dur="1000" fill="hold"/>
                                        <p:tgtEl>
                                          <p:spTgt spid="2"/>
                                        </p:tgtEl>
                                        <p:attrNameLst>
                                          <p:attrName>ppt_h</p:attrName>
                                        </p:attrNameLst>
                                      </p:cBhvr>
                                      <p:tavLst>
                                        <p:tav tm="0">
                                          <p:val>
                                            <p:fltVal val="0"/>
                                          </p:val>
                                        </p:tav>
                                        <p:tav tm="100000">
                                          <p:val>
                                            <p:strVal val="#ppt_h"/>
                                          </p:val>
                                        </p:tav>
                                      </p:tavLst>
                                    </p:anim>
                                    <p:anim calcmode="lin" valueType="num">
                                      <p:cBhvr>
                                        <p:cTn id="14" dur="1000" fill="hold"/>
                                        <p:tgtEl>
                                          <p:spTgt spid="2"/>
                                        </p:tgtEl>
                                        <p:attrNameLst>
                                          <p:attrName>style.rotation</p:attrName>
                                        </p:attrNameLst>
                                      </p:cBhvr>
                                      <p:tavLst>
                                        <p:tav tm="0">
                                          <p:val>
                                            <p:fltVal val="90"/>
                                          </p:val>
                                        </p:tav>
                                        <p:tav tm="100000">
                                          <p:val>
                                            <p:fltVal val="0"/>
                                          </p:val>
                                        </p:tav>
                                      </p:tavLst>
                                    </p:anim>
                                    <p:animEffect transition="in" filter="fade">
                                      <p:cBhvr>
                                        <p:cTn id="15"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0"/>
            <a:ext cx="8501122" cy="6555641"/>
          </a:xfrm>
          <a:prstGeom prst="rect">
            <a:avLst/>
          </a:prstGeom>
          <a:noFill/>
        </p:spPr>
        <p:txBody>
          <a:bodyPr wrap="square" rtlCol="0">
            <a:spAutoFit/>
          </a:bodyPr>
          <a:lstStyle/>
          <a:p>
            <a:r>
              <a:rPr lang="az-Latn-AZ" sz="2000" b="1" i="1" dirty="0" smtClean="0">
                <a:solidFill>
                  <a:srgbClr val="FF0000"/>
                </a:solidFill>
                <a:latin typeface="Times New Roman" pitchFamily="18" charset="0"/>
                <a:cs typeface="Times New Roman" pitchFamily="18" charset="0"/>
              </a:rPr>
              <a:t>Mübariz haqqında daha nələri oxumaq olar</a:t>
            </a:r>
            <a:r>
              <a:rPr lang="en-US" sz="2000" b="1" i="1" dirty="0" smtClean="0">
                <a:solidFill>
                  <a:srgbClr val="FF0000"/>
                </a:solidFill>
                <a:latin typeface="Times New Roman" pitchFamily="18" charset="0"/>
                <a:cs typeface="Times New Roman" pitchFamily="18" charset="0"/>
              </a:rPr>
              <a:t>:</a:t>
            </a:r>
            <a:endParaRPr lang="az-Latn-AZ" sz="2000" b="1" i="1" dirty="0" smtClean="0">
              <a:solidFill>
                <a:srgbClr val="FF0000"/>
              </a:solidFill>
              <a:latin typeface="Times New Roman" pitchFamily="18" charset="0"/>
              <a:cs typeface="Times New Roman" pitchFamily="18" charset="0"/>
            </a:endParaRPr>
          </a:p>
          <a:p>
            <a:endParaRPr lang="az-Latn-AZ" sz="2000" b="1" i="1" dirty="0" smtClean="0">
              <a:solidFill>
                <a:srgbClr val="FF0000"/>
              </a:solidFill>
              <a:latin typeface="Times New Roman" pitchFamily="18" charset="0"/>
              <a:cs typeface="Times New Roman" pitchFamily="18" charset="0"/>
            </a:endParaRPr>
          </a:p>
          <a:p>
            <a:r>
              <a:rPr lang="az-Latn-AZ" sz="2000" b="1" i="1" dirty="0" smtClean="0">
                <a:solidFill>
                  <a:srgbClr val="FF0000"/>
                </a:solidFill>
                <a:latin typeface="Times New Roman" pitchFamily="18" charset="0"/>
                <a:cs typeface="Times New Roman" pitchFamily="18" charset="0"/>
              </a:rPr>
              <a:t>Abuzərli N. Şəhid </a:t>
            </a:r>
            <a:r>
              <a:rPr lang="az-Latn-AZ" sz="2000" b="1" i="1" dirty="0">
                <a:solidFill>
                  <a:srgbClr val="FF0000"/>
                </a:solidFill>
                <a:latin typeface="Times New Roman" pitchFamily="18" charset="0"/>
                <a:cs typeface="Times New Roman" pitchFamily="18" charset="0"/>
              </a:rPr>
              <a:t>Mübariz : şeir  // Azərbaycan müəllimi. - 2010.  - 15 oktyabr. </a:t>
            </a:r>
            <a:r>
              <a:rPr lang="az-Latn-AZ" sz="2000" b="1" i="1" dirty="0" smtClean="0">
                <a:solidFill>
                  <a:srgbClr val="FF0000"/>
                </a:solidFill>
                <a:latin typeface="Times New Roman" pitchFamily="18" charset="0"/>
                <a:cs typeface="Times New Roman" pitchFamily="18" charset="0"/>
              </a:rPr>
              <a:t>-</a:t>
            </a:r>
            <a:r>
              <a:rPr lang="ru-RU" sz="2000" b="1" i="1" dirty="0" smtClean="0">
                <a:solidFill>
                  <a:srgbClr val="FF0000"/>
                </a:solidFill>
                <a:latin typeface="Times New Roman" pitchFamily="18" charset="0"/>
                <a:cs typeface="Times New Roman" pitchFamily="18" charset="0"/>
              </a:rPr>
              <a:t> №</a:t>
            </a:r>
            <a:r>
              <a:rPr lang="az-Latn-AZ" sz="2000" b="1" i="1" dirty="0" smtClean="0">
                <a:solidFill>
                  <a:srgbClr val="FF0000"/>
                </a:solidFill>
                <a:latin typeface="Times New Roman" pitchFamily="18" charset="0"/>
                <a:cs typeface="Times New Roman" pitchFamily="18" charset="0"/>
              </a:rPr>
              <a:t> 40</a:t>
            </a:r>
            <a:r>
              <a:rPr lang="az-Latn-AZ" sz="2000" b="1" i="1" dirty="0">
                <a:solidFill>
                  <a:srgbClr val="FF0000"/>
                </a:solidFill>
                <a:latin typeface="Times New Roman" pitchFamily="18" charset="0"/>
                <a:cs typeface="Times New Roman" pitchFamily="18" charset="0"/>
              </a:rPr>
              <a:t>. - S.17.</a:t>
            </a:r>
            <a:endParaRPr lang="ru-RU" sz="2000" b="1" i="1" dirty="0">
              <a:solidFill>
                <a:srgbClr val="FF0000"/>
              </a:solidFill>
              <a:latin typeface="Times New Roman" pitchFamily="18" charset="0"/>
              <a:cs typeface="Times New Roman" pitchFamily="18" charset="0"/>
            </a:endParaRPr>
          </a:p>
          <a:p>
            <a:r>
              <a:rPr lang="az-Latn-AZ" sz="2000" b="1" i="1" dirty="0" smtClean="0">
                <a:solidFill>
                  <a:srgbClr val="FF0000"/>
                </a:solidFill>
                <a:latin typeface="Times New Roman" pitchFamily="18" charset="0"/>
                <a:cs typeface="Times New Roman" pitchFamily="18" charset="0"/>
              </a:rPr>
              <a:t>Bayramqızı </a:t>
            </a:r>
            <a:r>
              <a:rPr lang="az-Latn-AZ" sz="2000" b="1" i="1" dirty="0">
                <a:solidFill>
                  <a:srgbClr val="FF0000"/>
                </a:solidFill>
                <a:latin typeface="Times New Roman" pitchFamily="18" charset="0"/>
                <a:cs typeface="Times New Roman" pitchFamily="18" charset="0"/>
              </a:rPr>
              <a:t>Ə. Vətən sağ olsun! : Milli Qəhrəmanın son vəsiyyəti: "Şəhid olsam, ağlamayın" // Xalq qəzeti. - 2010. - 1 avqust. - </a:t>
            </a:r>
            <a:r>
              <a:rPr lang="ru-RU" sz="2000" b="1" i="1" dirty="0">
                <a:solidFill>
                  <a:srgbClr val="FF0000"/>
                </a:solidFill>
                <a:latin typeface="Times New Roman" pitchFamily="18" charset="0"/>
                <a:cs typeface="Times New Roman" pitchFamily="18" charset="0"/>
              </a:rPr>
              <a:t>№</a:t>
            </a:r>
            <a:r>
              <a:rPr lang="az-Latn-AZ" sz="2000" b="1" i="1" dirty="0">
                <a:solidFill>
                  <a:srgbClr val="FF0000"/>
                </a:solidFill>
                <a:latin typeface="Times New Roman" pitchFamily="18" charset="0"/>
                <a:cs typeface="Times New Roman" pitchFamily="18" charset="0"/>
              </a:rPr>
              <a:t> 165. - S.5</a:t>
            </a:r>
            <a:r>
              <a:rPr lang="az-Latn-AZ" sz="2000" b="1" i="1" dirty="0" smtClean="0">
                <a:solidFill>
                  <a:srgbClr val="FF0000"/>
                </a:solidFill>
                <a:latin typeface="Times New Roman" pitchFamily="18" charset="0"/>
                <a:cs typeface="Times New Roman" pitchFamily="18" charset="0"/>
              </a:rPr>
              <a:t>.</a:t>
            </a:r>
          </a:p>
          <a:p>
            <a:r>
              <a:rPr lang="az-Latn-AZ" sz="2000" b="1" i="1" dirty="0" smtClean="0">
                <a:solidFill>
                  <a:srgbClr val="FF0000"/>
                </a:solidFill>
                <a:latin typeface="Times New Roman" pitchFamily="18" charset="0"/>
                <a:cs typeface="Times New Roman" pitchFamily="18" charset="0"/>
              </a:rPr>
              <a:t>Canıyar Y.Y. Turan mübarizi. – Bakı : Ozan, 2011. - 399 s.</a:t>
            </a:r>
            <a:endParaRPr lang="ru-RU" sz="2000" b="1" i="1" dirty="0">
              <a:solidFill>
                <a:srgbClr val="FF0000"/>
              </a:solidFill>
              <a:latin typeface="Times New Roman" pitchFamily="18" charset="0"/>
              <a:cs typeface="Times New Roman" pitchFamily="18" charset="0"/>
            </a:endParaRPr>
          </a:p>
          <a:p>
            <a:r>
              <a:rPr lang="az-Latn-AZ" sz="2000" b="1" i="1" dirty="0" smtClean="0">
                <a:solidFill>
                  <a:srgbClr val="FF0000"/>
                </a:solidFill>
                <a:latin typeface="Times New Roman" pitchFamily="18" charset="0"/>
                <a:cs typeface="Times New Roman" pitchFamily="18" charset="0"/>
              </a:rPr>
              <a:t>Çəmənli </a:t>
            </a:r>
            <a:r>
              <a:rPr lang="az-Latn-AZ" sz="2000" b="1" i="1" dirty="0">
                <a:solidFill>
                  <a:srgbClr val="FF0000"/>
                </a:solidFill>
                <a:latin typeface="Times New Roman" pitchFamily="18" charset="0"/>
                <a:cs typeface="Times New Roman" pitchFamily="18" charset="0"/>
              </a:rPr>
              <a:t>M. Mübariz : povest : Milli Qəhrəmanın bədii obrazı  // Xalq qəzeti. - 2010. - 3 oktyabr. - </a:t>
            </a:r>
            <a:r>
              <a:rPr lang="ru-RU" sz="2000" b="1" i="1" dirty="0">
                <a:solidFill>
                  <a:srgbClr val="FF0000"/>
                </a:solidFill>
                <a:latin typeface="Times New Roman" pitchFamily="18" charset="0"/>
                <a:cs typeface="Times New Roman" pitchFamily="18" charset="0"/>
              </a:rPr>
              <a:t>№</a:t>
            </a:r>
            <a:r>
              <a:rPr lang="az-Latn-AZ" sz="2000" b="1" i="1" dirty="0">
                <a:solidFill>
                  <a:srgbClr val="FF0000"/>
                </a:solidFill>
                <a:latin typeface="Times New Roman" pitchFamily="18" charset="0"/>
                <a:cs typeface="Times New Roman" pitchFamily="18" charset="0"/>
              </a:rPr>
              <a:t> 216. - S.8.</a:t>
            </a:r>
            <a:endParaRPr lang="ru-RU" sz="2000" b="1" i="1" dirty="0">
              <a:solidFill>
                <a:srgbClr val="FF0000"/>
              </a:solidFill>
              <a:latin typeface="Times New Roman" pitchFamily="18" charset="0"/>
              <a:cs typeface="Times New Roman" pitchFamily="18" charset="0"/>
            </a:endParaRPr>
          </a:p>
          <a:p>
            <a:r>
              <a:rPr lang="az-Latn-AZ" sz="2000" b="1" i="1" dirty="0" smtClean="0">
                <a:solidFill>
                  <a:srgbClr val="FF0000"/>
                </a:solidFill>
                <a:latin typeface="Times New Roman" pitchFamily="18" charset="0"/>
                <a:cs typeface="Times New Roman" pitchFamily="18" charset="0"/>
              </a:rPr>
              <a:t>Əliyarbəyli </a:t>
            </a:r>
            <a:r>
              <a:rPr lang="az-Latn-AZ" sz="2000" b="1" i="1" dirty="0">
                <a:solidFill>
                  <a:srgbClr val="FF0000"/>
                </a:solidFill>
                <a:latin typeface="Times New Roman" pitchFamily="18" charset="0"/>
                <a:cs typeface="Times New Roman" pitchFamily="18" charset="0"/>
              </a:rPr>
              <a:t>F. Səkkizliklər : Azərbaycanın Milli Qəhrəmanı Mübariz İbrahimova həsr olunur // Ədəbiyyat qəzeti. - 2010. - 30 iyul. - </a:t>
            </a:r>
            <a:r>
              <a:rPr lang="ru-RU" sz="2000" b="1" i="1" dirty="0">
                <a:solidFill>
                  <a:srgbClr val="FF0000"/>
                </a:solidFill>
                <a:latin typeface="Times New Roman" pitchFamily="18" charset="0"/>
                <a:cs typeface="Times New Roman" pitchFamily="18" charset="0"/>
              </a:rPr>
              <a:t>№</a:t>
            </a:r>
            <a:r>
              <a:rPr lang="az-Latn-AZ" sz="2000" b="1" i="1" dirty="0" smtClean="0">
                <a:solidFill>
                  <a:srgbClr val="FF0000"/>
                </a:solidFill>
                <a:latin typeface="Times New Roman" pitchFamily="18" charset="0"/>
                <a:cs typeface="Times New Roman" pitchFamily="18" charset="0"/>
              </a:rPr>
              <a:t> </a:t>
            </a:r>
            <a:r>
              <a:rPr lang="az-Latn-AZ" sz="2000" b="1" i="1" dirty="0">
                <a:solidFill>
                  <a:srgbClr val="FF0000"/>
                </a:solidFill>
                <a:latin typeface="Times New Roman" pitchFamily="18" charset="0"/>
                <a:cs typeface="Times New Roman" pitchFamily="18" charset="0"/>
              </a:rPr>
              <a:t>30. - S.6.</a:t>
            </a:r>
            <a:endParaRPr lang="ru-RU" sz="2000" b="1" i="1" dirty="0">
              <a:solidFill>
                <a:srgbClr val="FF0000"/>
              </a:solidFill>
              <a:latin typeface="Times New Roman" pitchFamily="18" charset="0"/>
              <a:cs typeface="Times New Roman" pitchFamily="18" charset="0"/>
            </a:endParaRPr>
          </a:p>
          <a:p>
            <a:r>
              <a:rPr lang="az-Latn-AZ" sz="2000" b="1" i="1" dirty="0" smtClean="0">
                <a:solidFill>
                  <a:srgbClr val="FF0000"/>
                </a:solidFill>
                <a:latin typeface="Times New Roman" pitchFamily="18" charset="0"/>
                <a:cs typeface="Times New Roman" pitchFamily="18" charset="0"/>
              </a:rPr>
              <a:t>Kəmalə</a:t>
            </a:r>
            <a:r>
              <a:rPr lang="az-Latn-AZ" sz="2000" b="1" i="1" dirty="0">
                <a:solidFill>
                  <a:srgbClr val="FF0000"/>
                </a:solidFill>
                <a:latin typeface="Times New Roman" pitchFamily="18" charset="0"/>
                <a:cs typeface="Times New Roman" pitchFamily="18" charset="0"/>
              </a:rPr>
              <a:t>. </a:t>
            </a:r>
            <a:r>
              <a:rPr lang="az-Latn-AZ" sz="2000" b="1" i="1" dirty="0" smtClean="0">
                <a:solidFill>
                  <a:srgbClr val="FF0000"/>
                </a:solidFill>
                <a:latin typeface="Times New Roman" pitchFamily="18" charset="0"/>
                <a:cs typeface="Times New Roman" pitchFamily="18" charset="0"/>
              </a:rPr>
              <a:t>...</a:t>
            </a:r>
            <a:r>
              <a:rPr lang="az-Latn-AZ" sz="2000" b="1" i="1" dirty="0">
                <a:solidFill>
                  <a:srgbClr val="FF0000"/>
                </a:solidFill>
                <a:latin typeface="Times New Roman" pitchFamily="18" charset="0"/>
                <a:cs typeface="Times New Roman" pitchFamily="18" charset="0"/>
              </a:rPr>
              <a:t>Sonu qələbədir belə qeyrətin : Azərbaycanın Milli Qəhrəmanı Mübariz İbrahimova həsr olunmuş şeir // Ədəbiyyat qəzeti. - 2010. - 26 noyabr. - </a:t>
            </a:r>
            <a:r>
              <a:rPr lang="ru-RU" sz="2000" b="1" i="1" dirty="0">
                <a:solidFill>
                  <a:srgbClr val="FF0000"/>
                </a:solidFill>
                <a:latin typeface="Times New Roman" pitchFamily="18" charset="0"/>
                <a:cs typeface="Times New Roman" pitchFamily="18" charset="0"/>
              </a:rPr>
              <a:t>№</a:t>
            </a:r>
            <a:r>
              <a:rPr lang="az-Latn-AZ" sz="2000" b="1" i="1" dirty="0" smtClean="0">
                <a:solidFill>
                  <a:srgbClr val="FF0000"/>
                </a:solidFill>
                <a:latin typeface="Times New Roman" pitchFamily="18" charset="0"/>
                <a:cs typeface="Times New Roman" pitchFamily="18" charset="0"/>
              </a:rPr>
              <a:t> </a:t>
            </a:r>
            <a:r>
              <a:rPr lang="az-Latn-AZ" sz="2000" b="1" i="1" dirty="0">
                <a:solidFill>
                  <a:srgbClr val="FF0000"/>
                </a:solidFill>
                <a:latin typeface="Times New Roman" pitchFamily="18" charset="0"/>
                <a:cs typeface="Times New Roman" pitchFamily="18" charset="0"/>
              </a:rPr>
              <a:t>45/46. - S.4. </a:t>
            </a:r>
            <a:endParaRPr lang="ru-RU" sz="2000" b="1" i="1" dirty="0">
              <a:solidFill>
                <a:srgbClr val="FF0000"/>
              </a:solidFill>
              <a:latin typeface="Times New Roman" pitchFamily="18" charset="0"/>
              <a:cs typeface="Times New Roman" pitchFamily="18" charset="0"/>
            </a:endParaRPr>
          </a:p>
          <a:p>
            <a:r>
              <a:rPr lang="az-Latn-AZ" sz="2000" b="1" i="1" dirty="0" smtClean="0">
                <a:solidFill>
                  <a:srgbClr val="FF0000"/>
                </a:solidFill>
                <a:latin typeface="Times New Roman" pitchFamily="18" charset="0"/>
                <a:cs typeface="Times New Roman" pitchFamily="18" charset="0"/>
              </a:rPr>
              <a:t>Ləman </a:t>
            </a:r>
            <a:r>
              <a:rPr lang="az-Latn-AZ" sz="2000" b="1" i="1" dirty="0">
                <a:solidFill>
                  <a:srgbClr val="FF0000"/>
                </a:solidFill>
                <a:latin typeface="Times New Roman" pitchFamily="18" charset="0"/>
                <a:cs typeface="Times New Roman" pitchFamily="18" charset="0"/>
              </a:rPr>
              <a:t>F. Atalar çiynində gedir oğullar : Azərbaycanın Milli Qəhrəmanı Mübariz İbrahimovun əziz xatirəsinə həsr olunmuş  "Təəssüb" poemasından bir parça // Ədəbiyyat qəzeti. - 2010. - 17 dekabr. - </a:t>
            </a:r>
            <a:r>
              <a:rPr lang="ru-RU" sz="2000" b="1" i="1" dirty="0">
                <a:solidFill>
                  <a:srgbClr val="FF0000"/>
                </a:solidFill>
                <a:latin typeface="Times New Roman" pitchFamily="18" charset="0"/>
                <a:cs typeface="Times New Roman" pitchFamily="18" charset="0"/>
              </a:rPr>
              <a:t>№</a:t>
            </a:r>
            <a:r>
              <a:rPr lang="az-Latn-AZ" sz="2000" b="1" i="1" dirty="0" smtClean="0">
                <a:solidFill>
                  <a:srgbClr val="FF0000"/>
                </a:solidFill>
                <a:latin typeface="Times New Roman" pitchFamily="18" charset="0"/>
                <a:cs typeface="Times New Roman" pitchFamily="18" charset="0"/>
              </a:rPr>
              <a:t> </a:t>
            </a:r>
            <a:r>
              <a:rPr lang="az-Latn-AZ" sz="2000" b="1" i="1" dirty="0">
                <a:solidFill>
                  <a:srgbClr val="FF0000"/>
                </a:solidFill>
                <a:latin typeface="Times New Roman" pitchFamily="18" charset="0"/>
                <a:cs typeface="Times New Roman" pitchFamily="18" charset="0"/>
              </a:rPr>
              <a:t>49. - S.6.</a:t>
            </a:r>
            <a:endParaRPr lang="ru-RU" sz="2000" b="1" i="1" dirty="0">
              <a:solidFill>
                <a:srgbClr val="FF0000"/>
              </a:solidFill>
              <a:latin typeface="Times New Roman" pitchFamily="18" charset="0"/>
              <a:cs typeface="Times New Roman" pitchFamily="18" charset="0"/>
            </a:endParaRPr>
          </a:p>
          <a:p>
            <a:r>
              <a:rPr lang="az-Latn-AZ" sz="2000" b="1" i="1" dirty="0" smtClean="0">
                <a:solidFill>
                  <a:srgbClr val="FF0000"/>
                </a:solidFill>
                <a:latin typeface="Times New Roman" pitchFamily="18" charset="0"/>
                <a:cs typeface="Times New Roman" pitchFamily="18" charset="0"/>
              </a:rPr>
              <a:t>Rza </a:t>
            </a:r>
            <a:r>
              <a:rPr lang="az-Latn-AZ" sz="2000" b="1" i="1" dirty="0">
                <a:solidFill>
                  <a:srgbClr val="FF0000"/>
                </a:solidFill>
                <a:latin typeface="Times New Roman" pitchFamily="18" charset="0"/>
                <a:cs typeface="Times New Roman" pitchFamily="18" charset="0"/>
              </a:rPr>
              <a:t>O. Vətən eşqinə : Milli Qəhrəman Mübariz İbrahimova həsr olunmuş şeir  // Respublika. - 2010. - 26 noyabr. - </a:t>
            </a:r>
            <a:r>
              <a:rPr lang="ru-RU" sz="2000" b="1" i="1" dirty="0">
                <a:solidFill>
                  <a:srgbClr val="FF0000"/>
                </a:solidFill>
                <a:latin typeface="Times New Roman" pitchFamily="18" charset="0"/>
                <a:cs typeface="Times New Roman" pitchFamily="18" charset="0"/>
              </a:rPr>
              <a:t>№</a:t>
            </a:r>
            <a:r>
              <a:rPr lang="az-Latn-AZ" sz="2000" b="1" i="1" dirty="0">
                <a:solidFill>
                  <a:srgbClr val="FF0000"/>
                </a:solidFill>
                <a:latin typeface="Times New Roman" pitchFamily="18" charset="0"/>
                <a:cs typeface="Times New Roman" pitchFamily="18" charset="0"/>
              </a:rPr>
              <a:t> 257. - S.10.</a:t>
            </a:r>
            <a:endParaRPr lang="ru-RU" sz="2000" b="1" i="1" dirty="0">
              <a:solidFill>
                <a:srgbClr val="FF0000"/>
              </a:solidFill>
              <a:latin typeface="Times New Roman" pitchFamily="18" charset="0"/>
              <a:cs typeface="Times New Roman" pitchFamily="18" charset="0"/>
            </a:endParaRPr>
          </a:p>
          <a:p>
            <a:r>
              <a:rPr lang="az-Latn-AZ" sz="2000" b="1" i="1" dirty="0" smtClean="0">
                <a:solidFill>
                  <a:srgbClr val="FF0000"/>
                </a:solidFill>
                <a:latin typeface="Times New Roman" pitchFamily="18" charset="0"/>
                <a:cs typeface="Times New Roman" pitchFamily="18" charset="0"/>
              </a:rPr>
              <a:t>Zəngilanlı </a:t>
            </a:r>
            <a:r>
              <a:rPr lang="az-Latn-AZ" sz="2000" b="1" i="1" dirty="0">
                <a:solidFill>
                  <a:srgbClr val="FF0000"/>
                </a:solidFill>
                <a:latin typeface="Times New Roman" pitchFamily="18" charset="0"/>
                <a:cs typeface="Times New Roman" pitchFamily="18" charset="0"/>
              </a:rPr>
              <a:t>O. Vətən oğlu Mübariz : Azərbaycanın  Milli Qəhrəmanı Mübariz İbrahimov haqqında // Respublika. - 2010. - 23 dekabr. </a:t>
            </a:r>
            <a:endParaRPr lang="ru-RU" sz="2000" b="1" i="1" dirty="0">
              <a:solidFill>
                <a:srgbClr val="FF0000"/>
              </a:solidFill>
              <a:latin typeface="Times New Roman" pitchFamily="18" charset="0"/>
              <a:cs typeface="Times New Roman" pitchFamily="18" charset="0"/>
            </a:endParaRPr>
          </a:p>
        </p:txBody>
      </p:sp>
    </p:spTree>
  </p:cSld>
  <p:clrMapOvr>
    <a:masterClrMapping/>
  </p:clrMapOvr>
  <p:transition advTm="35915"/>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57356" y="2285992"/>
            <a:ext cx="6786610" cy="1323439"/>
          </a:xfrm>
          <a:prstGeom prst="rect">
            <a:avLst/>
          </a:prstGeom>
          <a:noFill/>
        </p:spPr>
        <p:txBody>
          <a:bodyPr wrap="square" rtlCol="0">
            <a:spAutoFit/>
          </a:bodyPr>
          <a:lstStyle/>
          <a:p>
            <a:r>
              <a:rPr lang="az-Latn-AZ" sz="2000" b="1" i="1" dirty="0" smtClean="0">
                <a:solidFill>
                  <a:srgbClr val="FF0000"/>
                </a:solidFill>
                <a:latin typeface="Times New Roman" pitchFamily="18" charset="0"/>
                <a:cs typeface="Times New Roman" pitchFamily="18" charset="0"/>
              </a:rPr>
              <a:t>Tərtib edəni:                            Əhmədova S.</a:t>
            </a:r>
          </a:p>
          <a:p>
            <a:endParaRPr lang="az-Latn-AZ" sz="2000" b="1" i="1" dirty="0" smtClean="0">
              <a:solidFill>
                <a:srgbClr val="FF0000"/>
              </a:solidFill>
              <a:latin typeface="Times New Roman" pitchFamily="18" charset="0"/>
              <a:cs typeface="Times New Roman" pitchFamily="18" charset="0"/>
            </a:endParaRPr>
          </a:p>
          <a:p>
            <a:r>
              <a:rPr lang="az-Latn-AZ" sz="2000" b="1" i="1" dirty="0" smtClean="0">
                <a:solidFill>
                  <a:srgbClr val="FF0000"/>
                </a:solidFill>
                <a:latin typeface="Times New Roman" pitchFamily="18" charset="0"/>
                <a:cs typeface="Times New Roman" pitchFamily="18" charset="0"/>
              </a:rPr>
              <a:t>Kitabların cildlərinin </a:t>
            </a:r>
          </a:p>
          <a:p>
            <a:r>
              <a:rPr lang="az-Latn-AZ" sz="2000" b="1" i="1" dirty="0" smtClean="0">
                <a:solidFill>
                  <a:srgbClr val="FF0000"/>
                </a:solidFill>
                <a:latin typeface="Times New Roman" pitchFamily="18" charset="0"/>
                <a:cs typeface="Times New Roman" pitchFamily="18" charset="0"/>
              </a:rPr>
              <a:t>Köçürülməsi:                            Məmmədova G.</a:t>
            </a:r>
            <a:endParaRPr lang="ru-RU" sz="2000" b="1" i="1" dirty="0">
              <a:solidFill>
                <a:srgbClr val="FF0000"/>
              </a:solidFill>
              <a:latin typeface="Times New Roman" pitchFamily="18" charset="0"/>
              <a:cs typeface="Times New Roman" pitchFamily="18" charset="0"/>
            </a:endParaRPr>
          </a:p>
        </p:txBody>
      </p:sp>
      <p:pic>
        <p:nvPicPr>
          <p:cNvPr id="3" name="Звук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18500" y="6032500"/>
            <a:ext cx="609600" cy="609600"/>
          </a:xfrm>
          <a:prstGeom prst="rect">
            <a:avLst/>
          </a:prstGeom>
        </p:spPr>
      </p:pic>
    </p:spTree>
  </p:cSld>
  <p:clrMapOvr>
    <a:masterClrMapping/>
  </p:clrMapOvr>
  <p:transition advTm="3749"/>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786050" y="1357298"/>
            <a:ext cx="4572032" cy="3816429"/>
          </a:xfrm>
          <a:prstGeom prst="rect">
            <a:avLst/>
          </a:prstGeom>
          <a:noFill/>
        </p:spPr>
        <p:txBody>
          <a:bodyPr wrap="square" rtlCol="0">
            <a:spAutoFit/>
          </a:bodyPr>
          <a:lstStyle/>
          <a:p>
            <a:r>
              <a:rPr lang="az-Latn-AZ" sz="2200" b="1" i="1" dirty="0" smtClean="0">
                <a:solidFill>
                  <a:srgbClr val="7030A0"/>
                </a:solidFill>
                <a:effectLst>
                  <a:glow rad="63500">
                    <a:schemeClr val="accent3">
                      <a:satMod val="175000"/>
                      <a:alpha val="40000"/>
                    </a:schemeClr>
                  </a:glow>
                </a:effectLst>
                <a:latin typeface="Times New Roman" pitchFamily="18" charset="0"/>
                <a:cs typeface="Times New Roman" pitchFamily="18" charset="0"/>
              </a:rPr>
              <a:t>Vətən qiymətini verdi, verəcək,</a:t>
            </a:r>
          </a:p>
          <a:p>
            <a:r>
              <a:rPr lang="az-Latn-AZ" sz="2200" b="1" i="1" dirty="0" smtClean="0">
                <a:solidFill>
                  <a:srgbClr val="7030A0"/>
                </a:solidFill>
                <a:effectLst>
                  <a:glow rad="63500">
                    <a:schemeClr val="accent3">
                      <a:satMod val="175000"/>
                      <a:alpha val="40000"/>
                    </a:schemeClr>
                  </a:glow>
                </a:effectLst>
                <a:latin typeface="Times New Roman" pitchFamily="18" charset="0"/>
                <a:cs typeface="Times New Roman" pitchFamily="18" charset="0"/>
              </a:rPr>
              <a:t>Mübariz ruhunla zəfər gələcək.</a:t>
            </a:r>
          </a:p>
          <a:p>
            <a:r>
              <a:rPr lang="az-Latn-AZ" sz="2200" b="1" i="1" dirty="0" smtClean="0">
                <a:solidFill>
                  <a:srgbClr val="7030A0"/>
                </a:solidFill>
                <a:effectLst>
                  <a:glow rad="63500">
                    <a:schemeClr val="accent3">
                      <a:satMod val="175000"/>
                      <a:alpha val="40000"/>
                    </a:schemeClr>
                  </a:glow>
                </a:effectLst>
                <a:latin typeface="Times New Roman" pitchFamily="18" charset="0"/>
                <a:cs typeface="Times New Roman" pitchFamily="18" charset="0"/>
              </a:rPr>
              <a:t>Sən Milli Qəhrəman, şərəfli oğul,</a:t>
            </a:r>
          </a:p>
          <a:p>
            <a:r>
              <a:rPr lang="az-Latn-AZ" sz="2200" b="1" i="1" dirty="0" smtClean="0">
                <a:solidFill>
                  <a:srgbClr val="7030A0"/>
                </a:solidFill>
                <a:effectLst>
                  <a:glow rad="63500">
                    <a:schemeClr val="accent3">
                      <a:satMod val="175000"/>
                      <a:alpha val="40000"/>
                    </a:schemeClr>
                  </a:glow>
                </a:effectLst>
                <a:latin typeface="Times New Roman" pitchFamily="18" charset="0"/>
                <a:cs typeface="Times New Roman" pitchFamily="18" charset="0"/>
              </a:rPr>
              <a:t>Adınla dünyaya çox ər gələcək.</a:t>
            </a:r>
          </a:p>
          <a:p>
            <a:endParaRPr lang="az-Latn-AZ" sz="2200" b="1" i="1" dirty="0">
              <a:solidFill>
                <a:srgbClr val="7030A0"/>
              </a:solidFill>
              <a:effectLst>
                <a:glow rad="63500">
                  <a:schemeClr val="accent3">
                    <a:satMod val="175000"/>
                    <a:alpha val="40000"/>
                  </a:schemeClr>
                </a:glow>
              </a:effectLst>
              <a:latin typeface="Times New Roman" pitchFamily="18" charset="0"/>
              <a:cs typeface="Times New Roman" pitchFamily="18" charset="0"/>
            </a:endParaRPr>
          </a:p>
          <a:p>
            <a:r>
              <a:rPr lang="az-Latn-AZ" sz="2200" b="1" i="1" dirty="0" smtClean="0">
                <a:solidFill>
                  <a:srgbClr val="7030A0"/>
                </a:solidFill>
                <a:effectLst>
                  <a:glow rad="63500">
                    <a:schemeClr val="accent3">
                      <a:satMod val="175000"/>
                      <a:alpha val="40000"/>
                    </a:schemeClr>
                  </a:glow>
                </a:effectLst>
                <a:latin typeface="Times New Roman" pitchFamily="18" charset="0"/>
                <a:cs typeface="Times New Roman" pitchFamily="18" charset="0"/>
              </a:rPr>
              <a:t>Yurdumu yaşadır sən tək oğullar,</a:t>
            </a:r>
          </a:p>
          <a:p>
            <a:r>
              <a:rPr lang="az-Latn-AZ" sz="2200" b="1" i="1" dirty="0" smtClean="0">
                <a:solidFill>
                  <a:srgbClr val="7030A0"/>
                </a:solidFill>
                <a:effectLst>
                  <a:glow rad="63500">
                    <a:schemeClr val="accent3">
                      <a:satMod val="175000"/>
                      <a:alpha val="40000"/>
                    </a:schemeClr>
                  </a:glow>
                </a:effectLst>
                <a:latin typeface="Times New Roman" pitchFamily="18" charset="0"/>
                <a:cs typeface="Times New Roman" pitchFamily="18" charset="0"/>
              </a:rPr>
              <a:t>Ölə biliriksə bu Torpaq üçün.</a:t>
            </a:r>
          </a:p>
          <a:p>
            <a:r>
              <a:rPr lang="az-Latn-AZ" sz="2200" b="1" i="1" dirty="0" smtClean="0">
                <a:solidFill>
                  <a:srgbClr val="7030A0"/>
                </a:solidFill>
                <a:effectLst>
                  <a:glow rad="63500">
                    <a:schemeClr val="accent3">
                      <a:satMod val="175000"/>
                      <a:alpha val="40000"/>
                    </a:schemeClr>
                  </a:glow>
                </a:effectLst>
                <a:latin typeface="Times New Roman" pitchFamily="18" charset="0"/>
                <a:cs typeface="Times New Roman" pitchFamily="18" charset="0"/>
              </a:rPr>
              <a:t>O bizi hər zaman göyərdəcəkdi</a:t>
            </a:r>
            <a:r>
              <a:rPr lang="en-US" sz="2200" b="1" i="1" dirty="0" smtClean="0">
                <a:solidFill>
                  <a:srgbClr val="7030A0"/>
                </a:solidFill>
                <a:effectLst>
                  <a:glow rad="63500">
                    <a:schemeClr val="accent3">
                      <a:satMod val="175000"/>
                      <a:alpha val="40000"/>
                    </a:schemeClr>
                  </a:glow>
                </a:effectLst>
                <a:latin typeface="Times New Roman" pitchFamily="18" charset="0"/>
                <a:cs typeface="Times New Roman" pitchFamily="18" charset="0"/>
              </a:rPr>
              <a:t>r</a:t>
            </a:r>
            <a:r>
              <a:rPr lang="az-Latn-AZ" sz="2200" b="1" i="1" dirty="0" smtClean="0">
                <a:solidFill>
                  <a:srgbClr val="7030A0"/>
                </a:solidFill>
                <a:effectLst>
                  <a:glow rad="63500">
                    <a:schemeClr val="accent3">
                      <a:satMod val="175000"/>
                      <a:alpha val="40000"/>
                    </a:schemeClr>
                  </a:glow>
                </a:effectLst>
                <a:latin typeface="Times New Roman" pitchFamily="18" charset="0"/>
                <a:cs typeface="Times New Roman" pitchFamily="18" charset="0"/>
              </a:rPr>
              <a:t>,</a:t>
            </a:r>
          </a:p>
          <a:p>
            <a:r>
              <a:rPr lang="az-Latn-AZ" sz="2200" b="1" i="1" dirty="0" smtClean="0">
                <a:solidFill>
                  <a:srgbClr val="7030A0"/>
                </a:solidFill>
                <a:effectLst>
                  <a:glow rad="63500">
                    <a:schemeClr val="accent3">
                      <a:satMod val="175000"/>
                      <a:alpha val="40000"/>
                    </a:schemeClr>
                  </a:glow>
                </a:effectLst>
                <a:latin typeface="Times New Roman" pitchFamily="18" charset="0"/>
                <a:cs typeface="Times New Roman" pitchFamily="18" charset="0"/>
              </a:rPr>
              <a:t>Düşmən önümüzdə baş əyəcəkdir!</a:t>
            </a:r>
          </a:p>
          <a:p>
            <a:endParaRPr lang="az-Latn-AZ" sz="2200" b="1" i="1" dirty="0">
              <a:solidFill>
                <a:srgbClr val="7030A0"/>
              </a:solidFill>
              <a:effectLst>
                <a:glow rad="63500">
                  <a:schemeClr val="accent3">
                    <a:satMod val="175000"/>
                    <a:alpha val="40000"/>
                  </a:schemeClr>
                </a:glow>
              </a:effectLst>
              <a:latin typeface="Times New Roman" pitchFamily="18" charset="0"/>
              <a:cs typeface="Times New Roman" pitchFamily="18" charset="0"/>
            </a:endParaRPr>
          </a:p>
          <a:p>
            <a:pPr algn="r"/>
            <a:r>
              <a:rPr lang="az-Latn-AZ" sz="2200" b="1" i="1" dirty="0" smtClean="0">
                <a:solidFill>
                  <a:srgbClr val="7030A0"/>
                </a:solidFill>
                <a:effectLst>
                  <a:glow rad="63500">
                    <a:schemeClr val="accent3">
                      <a:satMod val="175000"/>
                      <a:alpha val="40000"/>
                    </a:schemeClr>
                  </a:glow>
                </a:effectLst>
                <a:latin typeface="Times New Roman" pitchFamily="18" charset="0"/>
                <a:cs typeface="Times New Roman" pitchFamily="18" charset="0"/>
              </a:rPr>
              <a:t>Fəridə Ləman</a:t>
            </a:r>
            <a:endParaRPr lang="ru-RU" sz="2200" b="1" i="1" dirty="0">
              <a:solidFill>
                <a:srgbClr val="7030A0"/>
              </a:solidFill>
              <a:effectLst>
                <a:glow rad="63500">
                  <a:schemeClr val="accent3">
                    <a:satMod val="175000"/>
                    <a:alpha val="40000"/>
                  </a:schemeClr>
                </a:glow>
              </a:effectLst>
              <a:latin typeface="Times New Roman" pitchFamily="18" charset="0"/>
              <a:cs typeface="Times New Roman" pitchFamily="18" charset="0"/>
            </a:endParaRPr>
          </a:p>
        </p:txBody>
      </p:sp>
    </p:spTree>
    <p:custDataLst>
      <p:tags r:id="rId1"/>
    </p:custDataLst>
  </p:cSld>
  <p:clrMapOvr>
    <a:masterClrMapping/>
  </p:clrMapOvr>
  <p:transition advTm="19802"/>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57290" y="928670"/>
            <a:ext cx="6715172" cy="4832092"/>
          </a:xfrm>
          <a:prstGeom prst="rect">
            <a:avLst/>
          </a:prstGeom>
          <a:noFill/>
        </p:spPr>
        <p:txBody>
          <a:bodyPr wrap="square" rtlCol="0">
            <a:spAutoFit/>
          </a:bodyPr>
          <a:lstStyle/>
          <a:p>
            <a:pPr algn="ctr"/>
            <a:r>
              <a:rPr lang="az-Latn-AZ" sz="2200" dirty="0" smtClean="0">
                <a:ln>
                  <a:solidFill>
                    <a:srgbClr val="FFC000"/>
                  </a:solidFill>
                </a:ln>
                <a:solidFill>
                  <a:schemeClr val="accent1">
                    <a:lumMod val="75000"/>
                  </a:schemeClr>
                </a:solidFill>
                <a:latin typeface="Times New Roman" pitchFamily="18" charset="0"/>
                <a:cs typeface="Times New Roman" pitchFamily="18" charset="0"/>
              </a:rPr>
              <a:t>M.A.İbrahimova “Azərbaycanın Milli Qəhrəmanı ” adının verilməsi haqqında Azərbaycan Respublikası Prezidentinin </a:t>
            </a:r>
          </a:p>
          <a:p>
            <a:pPr algn="ctr"/>
            <a:endParaRPr lang="az-Latn-AZ" sz="2200" dirty="0" smtClean="0">
              <a:ln>
                <a:solidFill>
                  <a:srgbClr val="FFC000"/>
                </a:solidFill>
              </a:ln>
              <a:solidFill>
                <a:schemeClr val="accent1">
                  <a:lumMod val="75000"/>
                </a:schemeClr>
              </a:solidFill>
              <a:latin typeface="Times New Roman" pitchFamily="18" charset="0"/>
              <a:cs typeface="Times New Roman" pitchFamily="18" charset="0"/>
            </a:endParaRPr>
          </a:p>
          <a:p>
            <a:pPr algn="ctr"/>
            <a:r>
              <a:rPr lang="az-Latn-AZ" sz="2200" dirty="0" smtClean="0">
                <a:ln>
                  <a:solidFill>
                    <a:srgbClr val="FFC000"/>
                  </a:solidFill>
                </a:ln>
                <a:solidFill>
                  <a:schemeClr val="accent1">
                    <a:lumMod val="75000"/>
                  </a:schemeClr>
                </a:solidFill>
                <a:latin typeface="Times New Roman" pitchFamily="18" charset="0"/>
                <a:cs typeface="Times New Roman" pitchFamily="18" charset="0"/>
              </a:rPr>
              <a:t>SƏRƏNCAMI</a:t>
            </a:r>
          </a:p>
          <a:p>
            <a:pPr algn="ctr"/>
            <a:r>
              <a:rPr lang="az-Latn-AZ" sz="2200" dirty="0" smtClean="0">
                <a:ln>
                  <a:solidFill>
                    <a:srgbClr val="FFC000"/>
                  </a:solidFill>
                </a:ln>
                <a:solidFill>
                  <a:schemeClr val="accent1">
                    <a:lumMod val="75000"/>
                  </a:schemeClr>
                </a:solidFill>
                <a:latin typeface="Times New Roman" pitchFamily="18" charset="0"/>
                <a:cs typeface="Times New Roman" pitchFamily="18" charset="0"/>
              </a:rPr>
              <a:t>Azərbaycan Respublikasının müstəqilliyinin və ərazi bütövlüyünün qorununb saxlanılmasında müstəsna xidmətinə və göstərdiyi rəşadətə görə gizir Mübariz Ağakərim oğlu İbrahimova “Azərbaycanın Milli Qəhrəmanı” adı verilsin (ölümündən sonra).</a:t>
            </a:r>
          </a:p>
          <a:p>
            <a:pPr algn="ctr"/>
            <a:endParaRPr lang="az-Latn-AZ" sz="2200" dirty="0" smtClean="0">
              <a:ln>
                <a:solidFill>
                  <a:srgbClr val="FFC000"/>
                </a:solidFill>
              </a:ln>
              <a:solidFill>
                <a:schemeClr val="accent1">
                  <a:lumMod val="75000"/>
                </a:schemeClr>
              </a:solidFill>
              <a:latin typeface="Times New Roman" pitchFamily="18" charset="0"/>
              <a:cs typeface="Times New Roman" pitchFamily="18" charset="0"/>
            </a:endParaRPr>
          </a:p>
          <a:p>
            <a:pPr algn="r"/>
            <a:r>
              <a:rPr lang="az-Latn-AZ" sz="2200" dirty="0" smtClean="0">
                <a:ln>
                  <a:solidFill>
                    <a:srgbClr val="FFC000"/>
                  </a:solidFill>
                </a:ln>
                <a:solidFill>
                  <a:schemeClr val="accent1">
                    <a:lumMod val="75000"/>
                  </a:schemeClr>
                </a:solidFill>
                <a:latin typeface="Times New Roman" pitchFamily="18" charset="0"/>
                <a:cs typeface="Times New Roman" pitchFamily="18" charset="0"/>
              </a:rPr>
              <a:t>İlham Əliyev.</a:t>
            </a:r>
          </a:p>
          <a:p>
            <a:pPr algn="r"/>
            <a:r>
              <a:rPr lang="az-Latn-AZ" sz="2200" dirty="0" smtClean="0">
                <a:ln>
                  <a:solidFill>
                    <a:srgbClr val="FFC000"/>
                  </a:solidFill>
                </a:ln>
                <a:solidFill>
                  <a:schemeClr val="accent1">
                    <a:lumMod val="75000"/>
                  </a:schemeClr>
                </a:solidFill>
                <a:latin typeface="Times New Roman" pitchFamily="18" charset="0"/>
                <a:cs typeface="Times New Roman" pitchFamily="18" charset="0"/>
              </a:rPr>
              <a:t>Azərbaycan Republikasının Prezidenti</a:t>
            </a:r>
          </a:p>
          <a:p>
            <a:pPr algn="r"/>
            <a:r>
              <a:rPr lang="az-Latn-AZ" sz="2200" dirty="0" smtClean="0">
                <a:ln>
                  <a:solidFill>
                    <a:srgbClr val="FFC000"/>
                  </a:solidFill>
                </a:ln>
                <a:solidFill>
                  <a:schemeClr val="accent1">
                    <a:lumMod val="75000"/>
                  </a:schemeClr>
                </a:solidFill>
                <a:latin typeface="Times New Roman" pitchFamily="18" charset="0"/>
                <a:cs typeface="Times New Roman" pitchFamily="18" charset="0"/>
              </a:rPr>
              <a:t>Bakı şəhəri, 22 iyul 2010-cu il</a:t>
            </a:r>
            <a:endParaRPr lang="ru-RU" sz="2200" dirty="0">
              <a:ln>
                <a:solidFill>
                  <a:srgbClr val="FFC000"/>
                </a:solidFill>
              </a:ln>
              <a:solidFill>
                <a:schemeClr val="accent1">
                  <a:lumMod val="75000"/>
                </a:schemeClr>
              </a:solidFill>
              <a:latin typeface="Times New Roman" pitchFamily="18" charset="0"/>
              <a:cs typeface="Times New Roman" pitchFamily="18" charset="0"/>
            </a:endParaRPr>
          </a:p>
        </p:txBody>
      </p:sp>
    </p:spTree>
    <p:custDataLst>
      <p:tags r:id="rId1"/>
    </p:custDataLst>
  </p:cSld>
  <p:clrMapOvr>
    <a:masterClrMapping/>
  </p:clrMapOvr>
  <p:transition advTm="2060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42910" y="785794"/>
            <a:ext cx="3500462" cy="4401205"/>
          </a:xfrm>
          <a:prstGeom prst="rect">
            <a:avLst/>
          </a:prstGeom>
          <a:noFill/>
        </p:spPr>
        <p:txBody>
          <a:bodyPr wrap="square" rtlCol="0">
            <a:spAutoFit/>
          </a:bodyPr>
          <a:lstStyle/>
          <a:p>
            <a:r>
              <a:rPr lang="az-Latn-AZ" sz="20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63500">
                    <a:schemeClr val="accent3">
                      <a:satMod val="175000"/>
                      <a:alpha val="40000"/>
                    </a:schemeClr>
                  </a:glow>
                  <a:innerShdw blurRad="69850" dist="43180" dir="5400000">
                    <a:srgbClr val="000000">
                      <a:alpha val="65000"/>
                    </a:srgbClr>
                  </a:innerShdw>
                </a:effectLst>
                <a:latin typeface="Times New Roman" pitchFamily="18" charset="0"/>
                <a:cs typeface="Times New Roman" pitchFamily="18" charset="0"/>
              </a:rPr>
              <a:t>Çəmənli M. Mübariz : povest. – Bakı : Təhsil, </a:t>
            </a:r>
            <a:r>
              <a:rPr lang="en-US" sz="20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63500">
                    <a:schemeClr val="accent3">
                      <a:satMod val="175000"/>
                      <a:alpha val="40000"/>
                    </a:schemeClr>
                  </a:glow>
                  <a:innerShdw blurRad="69850" dist="43180" dir="5400000">
                    <a:srgbClr val="000000">
                      <a:alpha val="65000"/>
                    </a:srgbClr>
                  </a:innerShdw>
                </a:effectLst>
                <a:latin typeface="Times New Roman" pitchFamily="18" charset="0"/>
                <a:cs typeface="Times New Roman" pitchFamily="18" charset="0"/>
              </a:rPr>
              <a:t>2010. -</a:t>
            </a:r>
            <a:r>
              <a:rPr lang="az-Latn-AZ" sz="20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63500">
                    <a:schemeClr val="accent3">
                      <a:satMod val="175000"/>
                      <a:alpha val="40000"/>
                    </a:schemeClr>
                  </a:glow>
                  <a:innerShdw blurRad="69850" dist="43180" dir="5400000">
                    <a:srgbClr val="000000">
                      <a:alpha val="65000"/>
                    </a:srgbClr>
                  </a:innerShdw>
                </a:effectLst>
                <a:latin typeface="Times New Roman" pitchFamily="18" charset="0"/>
                <a:cs typeface="Times New Roman" pitchFamily="18" charset="0"/>
              </a:rPr>
              <a:t>96 s.</a:t>
            </a:r>
          </a:p>
          <a:p>
            <a:r>
              <a:rPr lang="az-Latn-AZ" sz="20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63500">
                    <a:schemeClr val="accent3">
                      <a:satMod val="175000"/>
                      <a:alpha val="40000"/>
                    </a:schemeClr>
                  </a:glow>
                  <a:innerShdw blurRad="69850" dist="43180" dir="5400000">
                    <a:srgbClr val="000000">
                      <a:alpha val="65000"/>
                    </a:srgbClr>
                  </a:innerShdw>
                </a:effectLst>
                <a:latin typeface="Times New Roman" pitchFamily="18" charset="0"/>
                <a:cs typeface="Times New Roman" pitchFamily="18" charset="0"/>
              </a:rPr>
              <a:t>Yazıçı-publisist Mustafa Çəmənli Azərbaycanın Milli Qəhrəmanı Mübariz Ağakərim oğlu İbrahimovun iyirmi iki illik ömür yolundan bəhs edən bu povestində onun daxili aləmini, həyəcanlarını, mənəvi dünyasında baş verən oyanışı, onu daim narahat edən, intiqama səsləyən səbəbləri bədii detallarla açıb göstərməyə çalışmışdır.</a:t>
            </a:r>
            <a:endParaRPr lang="ru-RU" sz="20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63500">
                  <a:schemeClr val="accent3">
                    <a:satMod val="175000"/>
                    <a:alpha val="40000"/>
                  </a:schemeClr>
                </a:glow>
                <a:innerShdw blurRad="69850" dist="43180" dir="5400000">
                  <a:srgbClr val="000000">
                    <a:alpha val="65000"/>
                  </a:srgbClr>
                </a:innerShdw>
              </a:effectLst>
              <a:latin typeface="Times New Roman" pitchFamily="18" charset="0"/>
              <a:cs typeface="Times New Roman" pitchFamily="18" charset="0"/>
            </a:endParaRPr>
          </a:p>
        </p:txBody>
      </p:sp>
      <p:pic>
        <p:nvPicPr>
          <p:cNvPr id="3" name="Рисунок 2"/>
          <p:cNvPicPr/>
          <p:nvPr/>
        </p:nvPicPr>
        <p:blipFill>
          <a:blip r:embed="rId3" cstate="print"/>
          <a:stretch>
            <a:fillRect/>
          </a:stretch>
        </p:blipFill>
        <p:spPr bwMode="auto">
          <a:xfrm>
            <a:off x="4929190" y="571480"/>
            <a:ext cx="3857652" cy="5643602"/>
          </a:xfrm>
          <a:prstGeom prst="rect">
            <a:avLst/>
          </a:prstGeom>
          <a:noFill/>
          <a:ln w="9525">
            <a:noFill/>
            <a:miter lim="800000"/>
            <a:headEnd/>
            <a:tailEnd/>
          </a:ln>
          <a:effectLst/>
        </p:spPr>
      </p:pic>
    </p:spTree>
    <p:custDataLst>
      <p:tags r:id="rId1"/>
    </p:custDataLst>
  </p:cSld>
  <p:clrMapOvr>
    <a:masterClrMapping/>
  </p:clrMapOvr>
  <p:transition advTm="2618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1000" fill="hold"/>
                                        <p:tgtEl>
                                          <p:spTgt spid="2"/>
                                        </p:tgtEl>
                                        <p:attrNameLst>
                                          <p:attrName>ppt_w</p:attrName>
                                        </p:attrNameLst>
                                      </p:cBhvr>
                                      <p:tavLst>
                                        <p:tav tm="0">
                                          <p:val>
                                            <p:fltVal val="0"/>
                                          </p:val>
                                        </p:tav>
                                        <p:tav tm="100000">
                                          <p:val>
                                            <p:strVal val="#ppt_w"/>
                                          </p:val>
                                        </p:tav>
                                      </p:tavLst>
                                    </p:anim>
                                    <p:anim calcmode="lin" valueType="num">
                                      <p:cBhvr>
                                        <p:cTn id="13" dur="1000" fill="hold"/>
                                        <p:tgtEl>
                                          <p:spTgt spid="2"/>
                                        </p:tgtEl>
                                        <p:attrNameLst>
                                          <p:attrName>ppt_h</p:attrName>
                                        </p:attrNameLst>
                                      </p:cBhvr>
                                      <p:tavLst>
                                        <p:tav tm="0">
                                          <p:val>
                                            <p:fltVal val="0"/>
                                          </p:val>
                                        </p:tav>
                                        <p:tav tm="100000">
                                          <p:val>
                                            <p:strVal val="#ppt_h"/>
                                          </p:val>
                                        </p:tav>
                                      </p:tavLst>
                                    </p:anim>
                                    <p:anim calcmode="lin" valueType="num">
                                      <p:cBhvr>
                                        <p:cTn id="14" dur="1000" fill="hold"/>
                                        <p:tgtEl>
                                          <p:spTgt spid="2"/>
                                        </p:tgtEl>
                                        <p:attrNameLst>
                                          <p:attrName>style.rotation</p:attrName>
                                        </p:attrNameLst>
                                      </p:cBhvr>
                                      <p:tavLst>
                                        <p:tav tm="0">
                                          <p:val>
                                            <p:fltVal val="90"/>
                                          </p:val>
                                        </p:tav>
                                        <p:tav tm="100000">
                                          <p:val>
                                            <p:fltVal val="0"/>
                                          </p:val>
                                        </p:tav>
                                      </p:tavLst>
                                    </p:anim>
                                    <p:animEffect transition="in" filter="fade">
                                      <p:cBhvr>
                                        <p:cTn id="15"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932040" y="1196752"/>
            <a:ext cx="3714776" cy="4708981"/>
          </a:xfrm>
          <a:prstGeom prst="rect">
            <a:avLst/>
          </a:prstGeom>
          <a:noFill/>
        </p:spPr>
        <p:txBody>
          <a:bodyPr wrap="square" rtlCol="0">
            <a:spAutoFit/>
          </a:bodyPr>
          <a:lstStyle/>
          <a:p>
            <a:r>
              <a:rPr lang="az-Latn-AZ" sz="2000" b="1" dirty="0" smtClean="0">
                <a:ln w="10541" cmpd="sng">
                  <a:solidFill>
                    <a:srgbClr val="7D7D7D">
                      <a:tint val="100000"/>
                      <a:shade val="100000"/>
                      <a:satMod val="110000"/>
                    </a:srgbClr>
                  </a:solidFill>
                  <a:prstDash val="solid"/>
                </a:ln>
                <a:solidFill>
                  <a:srgbClr val="7030A0"/>
                </a:solidFill>
                <a:effectLst>
                  <a:glow rad="63500">
                    <a:schemeClr val="accent3">
                      <a:satMod val="175000"/>
                      <a:alpha val="40000"/>
                    </a:schemeClr>
                  </a:glow>
                </a:effectLst>
                <a:latin typeface="Times New Roman" pitchFamily="18" charset="0"/>
                <a:cs typeface="Times New Roman" pitchFamily="18" charset="0"/>
              </a:rPr>
              <a:t>Elatlı E. Qisas gecəsi : Milli Qəhrəman Mübariz İbrahimov haqqında roman. – Bakı : İdeal-Print, 2011. – 176 s.</a:t>
            </a:r>
          </a:p>
          <a:p>
            <a:r>
              <a:rPr lang="az-Latn-AZ" sz="2000" b="1" dirty="0" smtClean="0">
                <a:ln w="10541" cmpd="sng">
                  <a:solidFill>
                    <a:srgbClr val="7D7D7D">
                      <a:tint val="100000"/>
                      <a:shade val="100000"/>
                      <a:satMod val="110000"/>
                    </a:srgbClr>
                  </a:solidFill>
                  <a:prstDash val="solid"/>
                </a:ln>
                <a:solidFill>
                  <a:srgbClr val="7030A0"/>
                </a:solidFill>
                <a:effectLst>
                  <a:glow rad="63500">
                    <a:schemeClr val="accent3">
                      <a:satMod val="175000"/>
                      <a:alpha val="40000"/>
                    </a:schemeClr>
                  </a:glow>
                </a:effectLst>
                <a:latin typeface="Times New Roman" pitchFamily="18" charset="0"/>
                <a:cs typeface="Times New Roman" pitchFamily="18" charset="0"/>
              </a:rPr>
              <a:t>Əsasən detektiv əsərlər müəllifi kimi tanınıb sevilən Elxan Elatlının “Qisas gesəsi” romanı Azərbaycanın Milli Qəhrəmanı Mübariz İbrahimovun qısa həyatından və şərəfli döyüş yolundan bəhs edir. Roman gənclərimizin hərbi vətənpərvərlik tərbiyəsində öz müsbət rolunu oynamağa qadirdir.</a:t>
            </a:r>
            <a:endParaRPr lang="ru-RU" sz="2000" b="1" dirty="0">
              <a:ln w="10541" cmpd="sng">
                <a:solidFill>
                  <a:srgbClr val="7D7D7D">
                    <a:tint val="100000"/>
                    <a:shade val="100000"/>
                    <a:satMod val="110000"/>
                  </a:srgbClr>
                </a:solidFill>
                <a:prstDash val="solid"/>
              </a:ln>
              <a:solidFill>
                <a:srgbClr val="7030A0"/>
              </a:solidFill>
              <a:effectLst>
                <a:glow rad="63500">
                  <a:schemeClr val="accent3">
                    <a:satMod val="175000"/>
                    <a:alpha val="40000"/>
                  </a:schemeClr>
                </a:glow>
              </a:effectLst>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3" cstate="print"/>
          <a:srcRect/>
          <a:stretch>
            <a:fillRect/>
          </a:stretch>
        </p:blipFill>
        <p:spPr bwMode="auto">
          <a:xfrm>
            <a:off x="428596" y="285728"/>
            <a:ext cx="3895725" cy="6143668"/>
          </a:xfrm>
          <a:prstGeom prst="rect">
            <a:avLst/>
          </a:prstGeom>
          <a:ln w="88900" cap="sq" cmpd="thickThin">
            <a:solidFill>
              <a:srgbClr val="7030A0"/>
            </a:solidFill>
            <a:prstDash val="solid"/>
            <a:miter lim="800000"/>
          </a:ln>
          <a:effectLst>
            <a:innerShdw blurRad="76200">
              <a:srgbClr val="000000"/>
            </a:innerShdw>
          </a:effectLst>
        </p:spPr>
      </p:pic>
    </p:spTree>
    <p:custDataLst>
      <p:tags r:id="rId1"/>
    </p:custDataLst>
  </p:cSld>
  <p:clrMapOvr>
    <a:masterClrMapping/>
  </p:clrMapOvr>
  <p:transition advTm="27215"/>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500" fill="hold"/>
                                        <p:tgtEl>
                                          <p:spTgt spid="1026"/>
                                        </p:tgtEl>
                                        <p:attrNameLst>
                                          <p:attrName>ppt_w</p:attrName>
                                        </p:attrNameLst>
                                      </p:cBhvr>
                                      <p:tavLst>
                                        <p:tav tm="0">
                                          <p:val>
                                            <p:fltVal val="0"/>
                                          </p:val>
                                        </p:tav>
                                        <p:tav tm="100000">
                                          <p:val>
                                            <p:strVal val="#ppt_w"/>
                                          </p:val>
                                        </p:tav>
                                      </p:tavLst>
                                    </p:anim>
                                    <p:anim calcmode="lin" valueType="num">
                                      <p:cBhvr>
                                        <p:cTn id="8" dur="500" fill="hold"/>
                                        <p:tgtEl>
                                          <p:spTgt spid="1026"/>
                                        </p:tgtEl>
                                        <p:attrNameLst>
                                          <p:attrName>ppt_h</p:attrName>
                                        </p:attrNameLst>
                                      </p:cBhvr>
                                      <p:tavLst>
                                        <p:tav tm="0">
                                          <p:val>
                                            <p:fltVal val="0"/>
                                          </p:val>
                                        </p:tav>
                                        <p:tav tm="100000">
                                          <p:val>
                                            <p:strVal val="#ppt_h"/>
                                          </p:val>
                                        </p:tav>
                                      </p:tavLst>
                                    </p:anim>
                                    <p:animEffect transition="in" filter="fade">
                                      <p:cBhvr>
                                        <p:cTn id="9" dur="500"/>
                                        <p:tgtEl>
                                          <p:spTgt spid="1026"/>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1000" fill="hold"/>
                                        <p:tgtEl>
                                          <p:spTgt spid="2"/>
                                        </p:tgtEl>
                                        <p:attrNameLst>
                                          <p:attrName>ppt_w</p:attrName>
                                        </p:attrNameLst>
                                      </p:cBhvr>
                                      <p:tavLst>
                                        <p:tav tm="0">
                                          <p:val>
                                            <p:fltVal val="0"/>
                                          </p:val>
                                        </p:tav>
                                        <p:tav tm="100000">
                                          <p:val>
                                            <p:strVal val="#ppt_w"/>
                                          </p:val>
                                        </p:tav>
                                      </p:tavLst>
                                    </p:anim>
                                    <p:anim calcmode="lin" valueType="num">
                                      <p:cBhvr>
                                        <p:cTn id="15" dur="1000" fill="hold"/>
                                        <p:tgtEl>
                                          <p:spTgt spid="2"/>
                                        </p:tgtEl>
                                        <p:attrNameLst>
                                          <p:attrName>ppt_h</p:attrName>
                                        </p:attrNameLst>
                                      </p:cBhvr>
                                      <p:tavLst>
                                        <p:tav tm="0">
                                          <p:val>
                                            <p:fltVal val="0"/>
                                          </p:val>
                                        </p:tav>
                                        <p:tav tm="100000">
                                          <p:val>
                                            <p:strVal val="#ppt_h"/>
                                          </p:val>
                                        </p:tav>
                                      </p:tavLst>
                                    </p:anim>
                                    <p:anim calcmode="lin" valueType="num">
                                      <p:cBhvr>
                                        <p:cTn id="16" dur="1000" fill="hold"/>
                                        <p:tgtEl>
                                          <p:spTgt spid="2"/>
                                        </p:tgtEl>
                                        <p:attrNameLst>
                                          <p:attrName>style.rotation</p:attrName>
                                        </p:attrNameLst>
                                      </p:cBhvr>
                                      <p:tavLst>
                                        <p:tav tm="0">
                                          <p:val>
                                            <p:fltVal val="90"/>
                                          </p:val>
                                        </p:tav>
                                        <p:tav tm="100000">
                                          <p:val>
                                            <p:fltVal val="0"/>
                                          </p:val>
                                        </p:tav>
                                      </p:tavLst>
                                    </p:anim>
                                    <p:animEffect transition="in" filter="fade">
                                      <p:cBhvr>
                                        <p:cTn id="1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img301.jpg"/>
          <p:cNvPicPr>
            <a:picLocks noChangeAspect="1"/>
          </p:cNvPicPr>
          <p:nvPr/>
        </p:nvPicPr>
        <p:blipFill>
          <a:blip r:embed="rId3" cstate="print"/>
          <a:stretch>
            <a:fillRect/>
          </a:stretch>
        </p:blipFill>
        <p:spPr>
          <a:xfrm>
            <a:off x="5148064" y="260648"/>
            <a:ext cx="3357586" cy="5643602"/>
          </a:xfrm>
          <a:prstGeom prst="rect">
            <a:avLst/>
          </a:prstGeom>
          <a:ln w="228600" cap="sq" cmpd="thickThin">
            <a:solidFill>
              <a:schemeClr val="accent1"/>
            </a:solidFill>
            <a:prstDash val="solid"/>
            <a:miter lim="800000"/>
          </a:ln>
          <a:effectLst>
            <a:innerShdw blurRad="76200">
              <a:srgbClr val="000000"/>
            </a:innerShdw>
          </a:effectLst>
        </p:spPr>
      </p:pic>
      <p:sp>
        <p:nvSpPr>
          <p:cNvPr id="3" name="TextBox 2"/>
          <p:cNvSpPr txBox="1"/>
          <p:nvPr/>
        </p:nvSpPr>
        <p:spPr>
          <a:xfrm>
            <a:off x="539552" y="692696"/>
            <a:ext cx="3786214" cy="5632311"/>
          </a:xfrm>
          <a:prstGeom prst="rect">
            <a:avLst/>
          </a:prstGeom>
          <a:noFill/>
        </p:spPr>
        <p:txBody>
          <a:bodyPr wrap="square" rtlCol="0">
            <a:spAutoFit/>
          </a:bodyPr>
          <a:lstStyle/>
          <a:p>
            <a:r>
              <a:rPr lang="az-Latn-AZ" sz="2000" b="1" i="1" dirty="0" smtClean="0">
                <a:solidFill>
                  <a:srgbClr val="C00000"/>
                </a:solidFill>
                <a:effectLst>
                  <a:glow rad="63500">
                    <a:schemeClr val="accent3">
                      <a:satMod val="175000"/>
                      <a:alpha val="40000"/>
                    </a:schemeClr>
                  </a:glow>
                </a:effectLst>
                <a:latin typeface="Times New Roman" pitchFamily="18" charset="0"/>
                <a:cs typeface="Times New Roman" pitchFamily="18" charset="0"/>
              </a:rPr>
              <a:t>Həsənli A. Şəhidliyin uca zirvəsində : sənədli roman. – Bakı : Nurlan, 2010. – 144 s.</a:t>
            </a:r>
          </a:p>
          <a:p>
            <a:endParaRPr lang="az-Latn-AZ" sz="2000" b="1" i="1" dirty="0" smtClean="0">
              <a:solidFill>
                <a:srgbClr val="C00000"/>
              </a:solidFill>
              <a:effectLst>
                <a:glow rad="63500">
                  <a:schemeClr val="accent3">
                    <a:satMod val="175000"/>
                    <a:alpha val="40000"/>
                  </a:schemeClr>
                </a:glow>
              </a:effectLst>
              <a:latin typeface="Times New Roman" pitchFamily="18" charset="0"/>
              <a:cs typeface="Times New Roman" pitchFamily="18" charset="0"/>
            </a:endParaRPr>
          </a:p>
          <a:p>
            <a:r>
              <a:rPr lang="az-Latn-AZ" sz="2000" b="1" i="1" dirty="0" smtClean="0">
                <a:solidFill>
                  <a:srgbClr val="C00000"/>
                </a:solidFill>
                <a:effectLst>
                  <a:glow rad="63500">
                    <a:schemeClr val="accent3">
                      <a:satMod val="175000"/>
                      <a:alpha val="40000"/>
                    </a:schemeClr>
                  </a:glow>
                </a:effectLst>
                <a:latin typeface="Times New Roman" pitchFamily="18" charset="0"/>
                <a:cs typeface="Times New Roman" pitchFamily="18" charset="0"/>
              </a:rPr>
              <a:t>Bu kitab torpaqlarımıza erməni təcavüzündən, Vətən uğrunda şəhid olmuş üç nəfərin – Azərbaycanın Milli Qəhrəmanı Mübariz İbrahimovun, Fərid Əhmədovun və Əhməd Abdullayevin həyatından və döyüş yolundan bəhs edir.</a:t>
            </a:r>
          </a:p>
          <a:p>
            <a:r>
              <a:rPr lang="az-Latn-AZ" sz="2000" b="1" i="1" dirty="0" smtClean="0">
                <a:solidFill>
                  <a:srgbClr val="C00000"/>
                </a:solidFill>
                <a:effectLst>
                  <a:glow rad="63500">
                    <a:schemeClr val="accent3">
                      <a:satMod val="175000"/>
                      <a:alpha val="40000"/>
                    </a:schemeClr>
                  </a:glow>
                </a:effectLst>
                <a:latin typeface="Times New Roman" pitchFamily="18" charset="0"/>
                <a:cs typeface="Times New Roman" pitchFamily="18" charset="0"/>
              </a:rPr>
              <a:t>Öz tərbiyəvi əhəmiyyətinə və mənəvi dəyərinə görə hesab edirik ki, vətənpərvərlik ruhunda yazı</a:t>
            </a:r>
            <a:r>
              <a:rPr lang="en-US" sz="2000" b="1" i="1" dirty="0" smtClean="0">
                <a:solidFill>
                  <a:srgbClr val="C00000"/>
                </a:solidFill>
                <a:effectLst>
                  <a:glow rad="63500">
                    <a:schemeClr val="accent3">
                      <a:satMod val="175000"/>
                      <a:alpha val="40000"/>
                    </a:schemeClr>
                  </a:glow>
                </a:effectLst>
                <a:latin typeface="Times New Roman" pitchFamily="18" charset="0"/>
                <a:cs typeface="Times New Roman" pitchFamily="18" charset="0"/>
              </a:rPr>
              <a:t>l</a:t>
            </a:r>
            <a:r>
              <a:rPr lang="az-Latn-AZ" sz="2000" b="1" i="1" dirty="0" smtClean="0">
                <a:solidFill>
                  <a:srgbClr val="C00000"/>
                </a:solidFill>
                <a:effectLst>
                  <a:glow rad="63500">
                    <a:schemeClr val="accent3">
                      <a:satMod val="175000"/>
                      <a:alpha val="40000"/>
                    </a:schemeClr>
                  </a:glow>
                </a:effectLst>
                <a:latin typeface="Times New Roman" pitchFamily="18" charset="0"/>
                <a:cs typeface="Times New Roman" pitchFamily="18" charset="0"/>
              </a:rPr>
              <a:t>mış bu kitab hər bir azərbaycanlının stolüstü kitabı olacaqdır.</a:t>
            </a:r>
            <a:endParaRPr lang="ru-RU" sz="2000" b="1" i="1" dirty="0">
              <a:solidFill>
                <a:srgbClr val="C00000"/>
              </a:solidFill>
              <a:effectLst>
                <a:glow rad="63500">
                  <a:schemeClr val="accent3">
                    <a:satMod val="175000"/>
                    <a:alpha val="40000"/>
                  </a:schemeClr>
                </a:glow>
              </a:effectLst>
              <a:latin typeface="Times New Roman" pitchFamily="18" charset="0"/>
              <a:cs typeface="Times New Roman" pitchFamily="18" charset="0"/>
            </a:endParaRPr>
          </a:p>
        </p:txBody>
      </p:sp>
    </p:spTree>
    <p:custDataLst>
      <p:tags r:id="rId1"/>
    </p:custDataLst>
  </p:cSld>
  <p:clrMapOvr>
    <a:masterClrMapping/>
  </p:clrMapOvr>
  <p:transition advTm="31109"/>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611560" y="642918"/>
            <a:ext cx="3647487" cy="5450378"/>
          </a:xfrm>
          <a:prstGeom prst="rect">
            <a:avLst/>
          </a:prstGeom>
          <a:ln w="228600" cap="sq" cmpd="thickThin">
            <a:solidFill>
              <a:schemeClr val="bg1">
                <a:lumMod val="75000"/>
              </a:schemeClr>
            </a:solidFill>
            <a:prstDash val="solid"/>
            <a:miter lim="800000"/>
          </a:ln>
          <a:effectLst>
            <a:innerShdw blurRad="76200">
              <a:srgbClr val="000000"/>
            </a:innerShdw>
          </a:effectLst>
        </p:spPr>
      </p:pic>
      <p:sp>
        <p:nvSpPr>
          <p:cNvPr id="3" name="TextBox 2"/>
          <p:cNvSpPr txBox="1"/>
          <p:nvPr/>
        </p:nvSpPr>
        <p:spPr>
          <a:xfrm>
            <a:off x="5220072" y="642918"/>
            <a:ext cx="3357586" cy="5509200"/>
          </a:xfrm>
          <a:prstGeom prst="rect">
            <a:avLst/>
          </a:prstGeom>
          <a:noFill/>
        </p:spPr>
        <p:txBody>
          <a:bodyPr wrap="square" rtlCol="0">
            <a:spAutoFit/>
          </a:bodyPr>
          <a:lstStyle/>
          <a:p>
            <a:r>
              <a:rPr lang="az-Latn-AZ" sz="2200" dirty="0" smtClean="0">
                <a:solidFill>
                  <a:srgbClr val="0070C0"/>
                </a:solidFill>
                <a:effectLst>
                  <a:glow rad="63500">
                    <a:schemeClr val="accent5">
                      <a:satMod val="175000"/>
                      <a:alpha val="40000"/>
                    </a:schemeClr>
                  </a:glow>
                </a:effectLst>
                <a:latin typeface="Times New Roman" pitchFamily="18" charset="0"/>
                <a:cs typeface="Times New Roman" pitchFamily="18" charset="0"/>
              </a:rPr>
              <a:t>Xəzər E. Mübariz : poema. – B.:</a:t>
            </a:r>
            <a:r>
              <a:rPr lang="en-US" sz="2200" dirty="0" smtClean="0">
                <a:solidFill>
                  <a:srgbClr val="0070C0"/>
                </a:solidFill>
                <a:effectLst>
                  <a:glow rad="63500">
                    <a:schemeClr val="accent5">
                      <a:satMod val="175000"/>
                      <a:alpha val="40000"/>
                    </a:schemeClr>
                  </a:glow>
                </a:effectLst>
                <a:latin typeface="Times New Roman" pitchFamily="18" charset="0"/>
                <a:cs typeface="Times New Roman" pitchFamily="18" charset="0"/>
              </a:rPr>
              <a:t> </a:t>
            </a:r>
            <a:r>
              <a:rPr lang="az-Latn-AZ" sz="2200" dirty="0" smtClean="0">
                <a:solidFill>
                  <a:srgbClr val="0070C0"/>
                </a:solidFill>
                <a:effectLst>
                  <a:glow rad="63500">
                    <a:schemeClr val="accent5">
                      <a:satMod val="175000"/>
                      <a:alpha val="40000"/>
                    </a:schemeClr>
                  </a:glow>
                </a:effectLst>
                <a:latin typeface="Times New Roman" pitchFamily="18" charset="0"/>
                <a:cs typeface="Times New Roman" pitchFamily="18" charset="0"/>
              </a:rPr>
              <a:t>Nərgiz, 2011. – 39 s.</a:t>
            </a:r>
          </a:p>
          <a:p>
            <a:endParaRPr lang="az-Latn-AZ" sz="2200" dirty="0" smtClean="0">
              <a:solidFill>
                <a:srgbClr val="0070C0"/>
              </a:solidFill>
              <a:effectLst>
                <a:glow rad="63500">
                  <a:schemeClr val="accent5">
                    <a:satMod val="175000"/>
                    <a:alpha val="40000"/>
                  </a:schemeClr>
                </a:glow>
              </a:effectLst>
              <a:latin typeface="Times New Roman" pitchFamily="18" charset="0"/>
              <a:cs typeface="Times New Roman" pitchFamily="18" charset="0"/>
            </a:endParaRPr>
          </a:p>
          <a:p>
            <a:r>
              <a:rPr lang="az-Latn-AZ" sz="2200" dirty="0" smtClean="0">
                <a:solidFill>
                  <a:srgbClr val="0070C0"/>
                </a:solidFill>
                <a:effectLst>
                  <a:glow rad="63500">
                    <a:schemeClr val="accent5">
                      <a:satMod val="175000"/>
                      <a:alpha val="40000"/>
                    </a:schemeClr>
                  </a:glow>
                </a:effectLst>
                <a:latin typeface="Times New Roman" pitchFamily="18" charset="0"/>
                <a:cs typeface="Times New Roman" pitchFamily="18" charset="0"/>
              </a:rPr>
              <a:t>Döyüşçü şair  Elxan Xəzər öz poemasını Azərbaycanın Milli Qəhrəmanı Mübariz İbrahimovun həyatına, hərbi xidmətinə və qəhrə</a:t>
            </a:r>
            <a:r>
              <a:rPr lang="en-US" sz="2200" dirty="0" smtClean="0">
                <a:solidFill>
                  <a:srgbClr val="0070C0"/>
                </a:solidFill>
                <a:effectLst>
                  <a:glow rad="63500">
                    <a:schemeClr val="accent5">
                      <a:satMod val="175000"/>
                      <a:alpha val="40000"/>
                    </a:schemeClr>
                  </a:glow>
                </a:effectLst>
                <a:latin typeface="Times New Roman" pitchFamily="18" charset="0"/>
                <a:cs typeface="Times New Roman" pitchFamily="18" charset="0"/>
              </a:rPr>
              <a:t>m</a:t>
            </a:r>
            <a:r>
              <a:rPr lang="az-Latn-AZ" sz="2200" dirty="0" smtClean="0">
                <a:solidFill>
                  <a:srgbClr val="0070C0"/>
                </a:solidFill>
                <a:effectLst>
                  <a:glow rad="63500">
                    <a:schemeClr val="accent5">
                      <a:satMod val="175000"/>
                      <a:alpha val="40000"/>
                    </a:schemeClr>
                  </a:glow>
                </a:effectLst>
                <a:latin typeface="Times New Roman" pitchFamily="18" charset="0"/>
                <a:cs typeface="Times New Roman" pitchFamily="18" charset="0"/>
              </a:rPr>
              <a:t>anlığına həsr etmişdir.</a:t>
            </a:r>
          </a:p>
          <a:p>
            <a:r>
              <a:rPr lang="az-Latn-AZ" sz="2200" dirty="0" smtClean="0">
                <a:solidFill>
                  <a:srgbClr val="0070C0"/>
                </a:solidFill>
                <a:effectLst>
                  <a:glow rad="63500">
                    <a:schemeClr val="accent5">
                      <a:satMod val="175000"/>
                      <a:alpha val="40000"/>
                    </a:schemeClr>
                  </a:glow>
                </a:effectLst>
                <a:latin typeface="Times New Roman" pitchFamily="18" charset="0"/>
                <a:cs typeface="Times New Roman" pitchFamily="18" charset="0"/>
              </a:rPr>
              <a:t>Əsər hər birimizi Mübariz kimi mübarizliyə, Azərbaycanın ərazi bütövlüyünün təmin olunması üçün zəfər yürüşünə səsləyir.</a:t>
            </a:r>
            <a:endParaRPr lang="ru-RU" sz="2200" dirty="0">
              <a:solidFill>
                <a:srgbClr val="0070C0"/>
              </a:solidFill>
              <a:effectLst>
                <a:glow rad="63500">
                  <a:schemeClr val="accent5">
                    <a:satMod val="175000"/>
                    <a:alpha val="40000"/>
                  </a:schemeClr>
                </a:glow>
              </a:effectLst>
              <a:latin typeface="Times New Roman" pitchFamily="18" charset="0"/>
              <a:cs typeface="Times New Roman" pitchFamily="18" charset="0"/>
            </a:endParaRPr>
          </a:p>
        </p:txBody>
      </p:sp>
    </p:spTree>
    <p:custDataLst>
      <p:tags r:id="rId1"/>
    </p:custDataLst>
  </p:cSld>
  <p:clrMapOvr>
    <a:masterClrMapping/>
  </p:clrMapOvr>
  <p:transition advTm="22321"/>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anim calcmode="lin" valueType="num">
                                      <p:cBhvr>
                                        <p:cTn id="8" dur="2000" fill="hold"/>
                                        <p:tgtEl>
                                          <p:spTgt spid="1026"/>
                                        </p:tgtEl>
                                        <p:attrNameLst>
                                          <p:attrName>ppt_w</p:attrName>
                                        </p:attrNameLst>
                                      </p:cBhvr>
                                      <p:tavLst>
                                        <p:tav tm="0" fmla="#ppt_w*sin(2.5*pi*$)">
                                          <p:val>
                                            <p:fltVal val="0"/>
                                          </p:val>
                                        </p:tav>
                                        <p:tav tm="100000">
                                          <p:val>
                                            <p:fltVal val="1"/>
                                          </p:val>
                                        </p:tav>
                                      </p:tavLst>
                                    </p:anim>
                                    <p:anim calcmode="lin" valueType="num">
                                      <p:cBhvr>
                                        <p:cTn id="9" dur="2000" fill="hold"/>
                                        <p:tgtEl>
                                          <p:spTgt spid="1026"/>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1000" fill="hold"/>
                                        <p:tgtEl>
                                          <p:spTgt spid="3"/>
                                        </p:tgtEl>
                                        <p:attrNameLst>
                                          <p:attrName>ppt_w</p:attrName>
                                        </p:attrNameLst>
                                      </p:cBhvr>
                                      <p:tavLst>
                                        <p:tav tm="0">
                                          <p:val>
                                            <p:fltVal val="0"/>
                                          </p:val>
                                        </p:tav>
                                        <p:tav tm="100000">
                                          <p:val>
                                            <p:strVal val="#ppt_w"/>
                                          </p:val>
                                        </p:tav>
                                      </p:tavLst>
                                    </p:anim>
                                    <p:anim calcmode="lin" valueType="num">
                                      <p:cBhvr>
                                        <p:cTn id="15" dur="1000" fill="hold"/>
                                        <p:tgtEl>
                                          <p:spTgt spid="3"/>
                                        </p:tgtEl>
                                        <p:attrNameLst>
                                          <p:attrName>ppt_h</p:attrName>
                                        </p:attrNameLst>
                                      </p:cBhvr>
                                      <p:tavLst>
                                        <p:tav tm="0">
                                          <p:val>
                                            <p:fltVal val="0"/>
                                          </p:val>
                                        </p:tav>
                                        <p:tav tm="100000">
                                          <p:val>
                                            <p:strVal val="#ppt_h"/>
                                          </p:val>
                                        </p:tav>
                                      </p:tavLst>
                                    </p:anim>
                                    <p:anim calcmode="lin" valueType="num">
                                      <p:cBhvr>
                                        <p:cTn id="16" dur="1000" fill="hold"/>
                                        <p:tgtEl>
                                          <p:spTgt spid="3"/>
                                        </p:tgtEl>
                                        <p:attrNameLst>
                                          <p:attrName>style.rotation</p:attrName>
                                        </p:attrNameLst>
                                      </p:cBhvr>
                                      <p:tavLst>
                                        <p:tav tm="0">
                                          <p:val>
                                            <p:fltVal val="90"/>
                                          </p:val>
                                        </p:tav>
                                        <p:tav tm="100000">
                                          <p:val>
                                            <p:fltVal val="0"/>
                                          </p:val>
                                        </p:tav>
                                      </p:tavLst>
                                    </p:anim>
                                    <p:animEffect transition="in" filter="fade">
                                      <p:cBhvr>
                                        <p:cTn id="1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28662" y="1071546"/>
            <a:ext cx="7358114" cy="3785652"/>
          </a:xfrm>
          <a:prstGeom prst="rect">
            <a:avLst/>
          </a:prstGeom>
        </p:spPr>
        <p:txBody>
          <a:bodyPr wrap="square">
            <a:spAutoFit/>
          </a:bodyPr>
          <a:lstStyle/>
          <a:p>
            <a:endParaRPr lang="az-Latn-AZ" sz="4000" b="1" i="1" dirty="0" smtClean="0">
              <a:solidFill>
                <a:schemeClr val="accent6">
                  <a:lumMod val="75000"/>
                </a:schemeClr>
              </a:solidFill>
              <a:effectLst>
                <a:glow rad="228600">
                  <a:schemeClr val="accent6">
                    <a:satMod val="175000"/>
                    <a:alpha val="40000"/>
                  </a:schemeClr>
                </a:glow>
              </a:effectLst>
              <a:latin typeface="Times New Roman" pitchFamily="18" charset="0"/>
              <a:cs typeface="Times New Roman" pitchFamily="18" charset="0"/>
            </a:endParaRPr>
          </a:p>
          <a:p>
            <a:endParaRPr lang="az-Latn-AZ" sz="4000" b="1" i="1" dirty="0">
              <a:solidFill>
                <a:schemeClr val="accent6">
                  <a:lumMod val="75000"/>
                </a:schemeClr>
              </a:solidFill>
              <a:effectLst>
                <a:glow rad="228600">
                  <a:schemeClr val="accent6">
                    <a:satMod val="175000"/>
                    <a:alpha val="40000"/>
                  </a:schemeClr>
                </a:glow>
              </a:effectLst>
              <a:latin typeface="Times New Roman" pitchFamily="18" charset="0"/>
              <a:cs typeface="Times New Roman" pitchFamily="18" charset="0"/>
            </a:endParaRPr>
          </a:p>
          <a:p>
            <a:r>
              <a:rPr lang="az-Latn-AZ" sz="4000" b="1" i="1" dirty="0" smtClean="0">
                <a:solidFill>
                  <a:schemeClr val="accent6">
                    <a:lumMod val="75000"/>
                  </a:schemeClr>
                </a:solidFill>
                <a:effectLst>
                  <a:glow rad="63500">
                    <a:schemeClr val="accent5">
                      <a:satMod val="175000"/>
                      <a:alpha val="40000"/>
                    </a:schemeClr>
                  </a:glow>
                </a:effectLst>
                <a:latin typeface="Times New Roman" pitchFamily="18" charset="0"/>
                <a:cs typeface="Times New Roman" pitchFamily="18" charset="0"/>
              </a:rPr>
              <a:t>Əziziyəm, nur çilər,</a:t>
            </a:r>
          </a:p>
          <a:p>
            <a:r>
              <a:rPr lang="az-Latn-AZ" sz="4000" b="1" i="1" dirty="0" smtClean="0">
                <a:solidFill>
                  <a:schemeClr val="accent6">
                    <a:lumMod val="75000"/>
                  </a:schemeClr>
                </a:solidFill>
                <a:effectLst>
                  <a:glow rad="63500">
                    <a:schemeClr val="accent5">
                      <a:satMod val="175000"/>
                      <a:alpha val="40000"/>
                    </a:schemeClr>
                  </a:glow>
                </a:effectLst>
                <a:latin typeface="Times New Roman" pitchFamily="18" charset="0"/>
                <a:cs typeface="Times New Roman" pitchFamily="18" charset="0"/>
              </a:rPr>
              <a:t>Günəş göydən nur çilər.</a:t>
            </a:r>
          </a:p>
          <a:p>
            <a:r>
              <a:rPr lang="az-Latn-AZ" sz="4000" b="1" i="1" dirty="0" smtClean="0">
                <a:solidFill>
                  <a:schemeClr val="accent6">
                    <a:lumMod val="75000"/>
                  </a:schemeClr>
                </a:solidFill>
                <a:effectLst>
                  <a:glow rad="63500">
                    <a:schemeClr val="accent5">
                      <a:satMod val="175000"/>
                      <a:alpha val="40000"/>
                    </a:schemeClr>
                  </a:glow>
                </a:effectLst>
                <a:latin typeface="Times New Roman" pitchFamily="18" charset="0"/>
                <a:cs typeface="Times New Roman" pitchFamily="18" charset="0"/>
              </a:rPr>
              <a:t>Balam hamsı gözəldir,</a:t>
            </a:r>
          </a:p>
          <a:p>
            <a:r>
              <a:rPr lang="az-Latn-AZ" sz="4000" b="1" i="1" dirty="0" smtClean="0">
                <a:solidFill>
                  <a:schemeClr val="accent6">
                    <a:lumMod val="75000"/>
                  </a:schemeClr>
                </a:solidFill>
                <a:effectLst>
                  <a:glow rad="63500">
                    <a:schemeClr val="accent5">
                      <a:satMod val="175000"/>
                      <a:alpha val="40000"/>
                    </a:schemeClr>
                  </a:glow>
                </a:effectLst>
                <a:latin typeface="Times New Roman" pitchFamily="18" charset="0"/>
                <a:cs typeface="Times New Roman" pitchFamily="18" charset="0"/>
              </a:rPr>
              <a:t>Mübarizim nur çilər.</a:t>
            </a:r>
          </a:p>
        </p:txBody>
      </p:sp>
    </p:spTree>
    <p:custDataLst>
      <p:tags r:id="rId1"/>
    </p:custDataLst>
  </p:cSld>
  <p:clrMapOvr>
    <a:masterClrMapping/>
  </p:clrMapOvr>
  <p:transition advTm="11382"/>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57158" y="285728"/>
            <a:ext cx="4714908" cy="5539978"/>
          </a:xfrm>
          <a:prstGeom prst="rect">
            <a:avLst/>
          </a:prstGeom>
          <a:noFill/>
        </p:spPr>
        <p:txBody>
          <a:bodyPr wrap="square" rtlCol="0">
            <a:spAutoFit/>
          </a:bodyPr>
          <a:lstStyle/>
          <a:p>
            <a:endParaRPr lang="az-Latn-AZ" dirty="0">
              <a:latin typeface="Times New Roman" pitchFamily="18" charset="0"/>
              <a:cs typeface="Times New Roman" pitchFamily="18" charset="0"/>
            </a:endParaRPr>
          </a:p>
          <a:p>
            <a:r>
              <a:rPr lang="az-Latn-AZ" sz="2400" b="1" dirty="0" smtClean="0">
                <a:ln w="1905">
                  <a:solidFill>
                    <a:srgbClr val="FFC000"/>
                  </a:solidFill>
                </a:ln>
                <a:solidFill>
                  <a:schemeClr val="accent1">
                    <a:lumMod val="60000"/>
                    <a:lumOff val="40000"/>
                  </a:schemeClr>
                </a:solidFill>
                <a:effectLst>
                  <a:innerShdw blurRad="69850" dist="43180" dir="5400000">
                    <a:srgbClr val="000000">
                      <a:alpha val="65000"/>
                    </a:srgbClr>
                  </a:innerShdw>
                </a:effectLst>
                <a:latin typeface="Times New Roman" pitchFamily="18" charset="0"/>
                <a:cs typeface="Times New Roman" pitchFamily="18" charset="0"/>
              </a:rPr>
              <a:t>Ləman F. Təəssüb : Mübariz İbrahimova həsr olunur : poema. – Bakı : MBM, 2011. – 43 s.</a:t>
            </a:r>
          </a:p>
          <a:p>
            <a:endParaRPr lang="az-Latn-AZ" sz="2400" b="1" dirty="0" smtClean="0">
              <a:ln w="1905">
                <a:solidFill>
                  <a:srgbClr val="FFC000"/>
                </a:solidFill>
              </a:ln>
              <a:solidFill>
                <a:schemeClr val="accent1">
                  <a:lumMod val="60000"/>
                  <a:lumOff val="40000"/>
                </a:schemeClr>
              </a:solidFill>
              <a:effectLst>
                <a:innerShdw blurRad="69850" dist="43180" dir="5400000">
                  <a:srgbClr val="000000">
                    <a:alpha val="65000"/>
                  </a:srgbClr>
                </a:innerShdw>
              </a:effectLst>
              <a:latin typeface="Times New Roman" pitchFamily="18" charset="0"/>
              <a:cs typeface="Times New Roman" pitchFamily="18" charset="0"/>
            </a:endParaRPr>
          </a:p>
          <a:p>
            <a:r>
              <a:rPr lang="az-Latn-AZ" sz="2400" b="1" dirty="0" smtClean="0">
                <a:ln w="1905">
                  <a:solidFill>
                    <a:srgbClr val="FFC000"/>
                  </a:solidFill>
                </a:ln>
                <a:solidFill>
                  <a:schemeClr val="accent1">
                    <a:lumMod val="60000"/>
                    <a:lumOff val="40000"/>
                  </a:schemeClr>
                </a:solidFill>
                <a:effectLst>
                  <a:innerShdw blurRad="69850" dist="43180" dir="5400000">
                    <a:srgbClr val="000000">
                      <a:alpha val="65000"/>
                    </a:srgbClr>
                  </a:innerShdw>
                </a:effectLst>
                <a:latin typeface="Times New Roman" pitchFamily="18" charset="0"/>
                <a:cs typeface="Times New Roman" pitchFamily="18" charset="0"/>
              </a:rPr>
              <a:t>Müəllif qəhrəmanın uşaqlığından tutmuş, son döyüş yoluna qədər lakonik, düşündürücü deyimlərlə Mübarizin cəsurluğuna, ölməzliyinə, əbədiyaşarlığına poetik rəng qata bilib. Mübariz haqqında hələ çox əsərlər yaranır və yaranacaq. Bu təbiidir. Amma bu əsər Fəridə Ləmanın “Təəssübü”dür!</a:t>
            </a:r>
            <a:endParaRPr lang="ru-RU" sz="2400" b="1" dirty="0">
              <a:ln w="1905">
                <a:solidFill>
                  <a:srgbClr val="FFC000"/>
                </a:solidFill>
              </a:ln>
              <a:solidFill>
                <a:schemeClr val="accent1">
                  <a:lumMod val="60000"/>
                  <a:lumOff val="40000"/>
                </a:schemeClr>
              </a:solidFill>
              <a:effectLst>
                <a:innerShdw blurRad="69850" dist="43180" dir="5400000">
                  <a:srgbClr val="000000">
                    <a:alpha val="65000"/>
                  </a:srgbClr>
                </a:innerShdw>
              </a:effectLst>
              <a:latin typeface="Times New Roman" pitchFamily="18" charset="0"/>
              <a:cs typeface="Times New Roman" pitchFamily="18" charset="0"/>
            </a:endParaRPr>
          </a:p>
        </p:txBody>
      </p:sp>
      <p:pic>
        <p:nvPicPr>
          <p:cNvPr id="3" name="Рисунок 2" descr="img291.jpg"/>
          <p:cNvPicPr>
            <a:picLocks noChangeAspect="1"/>
          </p:cNvPicPr>
          <p:nvPr/>
        </p:nvPicPr>
        <p:blipFill>
          <a:blip r:embed="rId3" cstate="print"/>
          <a:stretch>
            <a:fillRect/>
          </a:stretch>
        </p:blipFill>
        <p:spPr>
          <a:xfrm>
            <a:off x="5292080" y="413600"/>
            <a:ext cx="3456384" cy="5944357"/>
          </a:xfrm>
          <a:prstGeom prst="rect">
            <a:avLst/>
          </a:prstGeom>
          <a:ln w="228600" cap="sq" cmpd="thickThin">
            <a:solidFill>
              <a:srgbClr val="FFC000"/>
            </a:solidFill>
            <a:prstDash val="solid"/>
            <a:miter lim="800000"/>
          </a:ln>
          <a:effectLst>
            <a:innerShdw blurRad="76200">
              <a:srgbClr val="000000"/>
            </a:innerShdw>
          </a:effectLst>
        </p:spPr>
      </p:pic>
    </p:spTree>
    <p:custDataLst>
      <p:tags r:id="rId1"/>
    </p:custDataLst>
  </p:cSld>
  <p:clrMapOvr>
    <a:masterClrMapping/>
  </p:clrMapOvr>
  <p:transition advTm="25781"/>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5|4.5"/>
</p:tagLst>
</file>

<file path=ppt/tags/tag10.xml><?xml version="1.0" encoding="utf-8"?>
<p:tagLst xmlns:a="http://schemas.openxmlformats.org/drawingml/2006/main" xmlns:r="http://schemas.openxmlformats.org/officeDocument/2006/relationships" xmlns:p="http://schemas.openxmlformats.org/presentationml/2006/main">
  <p:tag name="TIMING" val="|0.2"/>
</p:tagLst>
</file>

<file path=ppt/tags/tag11.xml><?xml version="1.0" encoding="utf-8"?>
<p:tagLst xmlns:a="http://schemas.openxmlformats.org/drawingml/2006/main" xmlns:r="http://schemas.openxmlformats.org/officeDocument/2006/relationships" xmlns:p="http://schemas.openxmlformats.org/presentationml/2006/main">
  <p:tag name="TIMING" val="|0.4|4.7"/>
</p:tagLst>
</file>

<file path=ppt/tags/tag2.xml><?xml version="1.0" encoding="utf-8"?>
<p:tagLst xmlns:a="http://schemas.openxmlformats.org/drawingml/2006/main" xmlns:r="http://schemas.openxmlformats.org/officeDocument/2006/relationships" xmlns:p="http://schemas.openxmlformats.org/presentationml/2006/main">
  <p:tag name="TIMING" val="|1"/>
</p:tagLst>
</file>

<file path=ppt/tags/tag3.xml><?xml version="1.0" encoding="utf-8"?>
<p:tagLst xmlns:a="http://schemas.openxmlformats.org/drawingml/2006/main" xmlns:r="http://schemas.openxmlformats.org/officeDocument/2006/relationships" xmlns:p="http://schemas.openxmlformats.org/presentationml/2006/main">
  <p:tag name="TIMING" val="|0.8"/>
</p:tagLst>
</file>

<file path=ppt/tags/tag4.xml><?xml version="1.0" encoding="utf-8"?>
<p:tagLst xmlns:a="http://schemas.openxmlformats.org/drawingml/2006/main" xmlns:r="http://schemas.openxmlformats.org/officeDocument/2006/relationships" xmlns:p="http://schemas.openxmlformats.org/presentationml/2006/main">
  <p:tag name="TIMING" val="|0.8|4.4"/>
</p:tagLst>
</file>

<file path=ppt/tags/tag5.xml><?xml version="1.0" encoding="utf-8"?>
<p:tagLst xmlns:a="http://schemas.openxmlformats.org/drawingml/2006/main" xmlns:r="http://schemas.openxmlformats.org/officeDocument/2006/relationships" xmlns:p="http://schemas.openxmlformats.org/presentationml/2006/main">
  <p:tag name="TIMING" val="|0.5|4.4"/>
</p:tagLst>
</file>

<file path=ppt/tags/tag6.xml><?xml version="1.0" encoding="utf-8"?>
<p:tagLst xmlns:a="http://schemas.openxmlformats.org/drawingml/2006/main" xmlns:r="http://schemas.openxmlformats.org/officeDocument/2006/relationships" xmlns:p="http://schemas.openxmlformats.org/presentationml/2006/main">
  <p:tag name="TIMING" val="|0.2|5.1"/>
</p:tagLst>
</file>

<file path=ppt/tags/tag7.xml><?xml version="1.0" encoding="utf-8"?>
<p:tagLst xmlns:a="http://schemas.openxmlformats.org/drawingml/2006/main" xmlns:r="http://schemas.openxmlformats.org/officeDocument/2006/relationships" xmlns:p="http://schemas.openxmlformats.org/presentationml/2006/main">
  <p:tag name="TIMING" val="|0.2|6.1"/>
</p:tagLst>
</file>

<file path=ppt/tags/tag8.xml><?xml version="1.0" encoding="utf-8"?>
<p:tagLst xmlns:a="http://schemas.openxmlformats.org/drawingml/2006/main" xmlns:r="http://schemas.openxmlformats.org/officeDocument/2006/relationships" xmlns:p="http://schemas.openxmlformats.org/presentationml/2006/main">
  <p:tag name="TIMING" val="|2.1"/>
</p:tagLst>
</file>

<file path=ppt/tags/tag9.xml><?xml version="1.0" encoding="utf-8"?>
<p:tagLst xmlns:a="http://schemas.openxmlformats.org/drawingml/2006/main" xmlns:r="http://schemas.openxmlformats.org/officeDocument/2006/relationships" xmlns:p="http://schemas.openxmlformats.org/presentationml/2006/main">
  <p:tag name="TIMING" val="|0.5|5.5"/>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праведливость">
  <a:themeElements>
    <a:clrScheme name="Справедливость">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Справедливость">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Справедливость">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676</TotalTime>
  <Words>862</Words>
  <Application>Microsoft Office PowerPoint</Application>
  <PresentationFormat>Экран (4:3)</PresentationFormat>
  <Paragraphs>65</Paragraphs>
  <Slides>13</Slides>
  <Notes>0</Notes>
  <HiddenSlides>0</HiddenSlides>
  <MMClips>2</MMClips>
  <ScaleCrop>false</ScaleCrop>
  <HeadingPairs>
    <vt:vector size="4" baseType="variant">
      <vt:variant>
        <vt:lpstr>Тема</vt:lpstr>
      </vt:variant>
      <vt:variant>
        <vt:i4>1</vt:i4>
      </vt:variant>
      <vt:variant>
        <vt:lpstr>Заголовки слайдов</vt:lpstr>
      </vt:variant>
      <vt:variant>
        <vt:i4>13</vt:i4>
      </vt:variant>
    </vt:vector>
  </HeadingPairs>
  <TitlesOfParts>
    <vt:vector size="14" baseType="lpstr">
      <vt:lpstr>Справедливость</vt:lpstr>
      <vt:lpstr>MÜBARİZƏ DAVAM EDİR MÜBARİZLƏ</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Reanimator Extreme Edition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MÜBARİZƏ DAVAM EDİR MÜBARİZLƏ</dc:title>
  <dc:creator>user</dc:creator>
  <cp:lastModifiedBy>MBA2</cp:lastModifiedBy>
  <cp:revision>56</cp:revision>
  <dcterms:created xsi:type="dcterms:W3CDTF">2013-01-27T06:49:09Z</dcterms:created>
  <dcterms:modified xsi:type="dcterms:W3CDTF">2016-07-22T08:23:01Z</dcterms:modified>
</cp:coreProperties>
</file>