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66" r:id="rId5"/>
    <p:sldId id="268" r:id="rId6"/>
    <p:sldId id="267" r:id="rId7"/>
    <p:sldId id="270" r:id="rId8"/>
    <p:sldId id="258" r:id="rId9"/>
    <p:sldId id="260" r:id="rId10"/>
    <p:sldId id="259" r:id="rId11"/>
    <p:sldId id="261" r:id="rId12"/>
    <p:sldId id="262" r:id="rId13"/>
    <p:sldId id="263" r:id="rId14"/>
    <p:sldId id="269" r:id="rId15"/>
    <p:sldId id="272" r:id="rId16"/>
    <p:sldId id="264" r:id="rId17"/>
    <p:sldId id="273"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7C80"/>
    <a:srgbClr val="006600"/>
    <a:srgbClr val="3366CC"/>
    <a:srgbClr val="008000"/>
    <a:srgbClr val="CC0099"/>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3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8DAAB7B-2094-4EA0-B199-741CA27DFC0E}" type="datetimeFigureOut">
              <a:rPr lang="ru-RU" smtClean="0"/>
              <a:pPr/>
              <a:t>10.01.2017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3DFC3E02-971C-4339-B440-F7DE72D90F13}"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8DAAB7B-2094-4EA0-B199-741CA27DFC0E}" type="datetimeFigureOut">
              <a:rPr lang="ru-RU" smtClean="0"/>
              <a:pPr/>
              <a:t>10.01.2017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3DFC3E02-971C-4339-B440-F7DE72D90F13}"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8DAAB7B-2094-4EA0-B199-741CA27DFC0E}" type="datetimeFigureOut">
              <a:rPr lang="ru-RU" smtClean="0"/>
              <a:pPr/>
              <a:t>10.01.2017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3DFC3E02-971C-4339-B440-F7DE72D90F13}"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8DAAB7B-2094-4EA0-B199-741CA27DFC0E}" type="datetimeFigureOut">
              <a:rPr lang="ru-RU" smtClean="0"/>
              <a:pPr/>
              <a:t>10.01.2017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3DFC3E02-971C-4339-B440-F7DE72D90F13}"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8DAAB7B-2094-4EA0-B199-741CA27DFC0E}" type="datetimeFigureOut">
              <a:rPr lang="ru-RU" smtClean="0"/>
              <a:pPr/>
              <a:t>10.01.2017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3DFC3E02-971C-4339-B440-F7DE72D90F13}"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8DAAB7B-2094-4EA0-B199-741CA27DFC0E}" type="datetimeFigureOut">
              <a:rPr lang="ru-RU" smtClean="0"/>
              <a:pPr/>
              <a:t>10.01.2017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3DFC3E02-971C-4339-B440-F7DE72D90F13}"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8DAAB7B-2094-4EA0-B199-741CA27DFC0E}" type="datetimeFigureOut">
              <a:rPr lang="ru-RU" smtClean="0"/>
              <a:pPr/>
              <a:t>10.01.2017</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3DFC3E02-971C-4339-B440-F7DE72D90F13}"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8DAAB7B-2094-4EA0-B199-741CA27DFC0E}" type="datetimeFigureOut">
              <a:rPr lang="ru-RU" smtClean="0"/>
              <a:pPr/>
              <a:t>10.01.2017</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3DFC3E02-971C-4339-B440-F7DE72D90F13}"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8DAAB7B-2094-4EA0-B199-741CA27DFC0E}" type="datetimeFigureOut">
              <a:rPr lang="ru-RU" smtClean="0"/>
              <a:pPr/>
              <a:t>10.01.2017</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3DFC3E02-971C-4339-B440-F7DE72D90F13}"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8DAAB7B-2094-4EA0-B199-741CA27DFC0E}" type="datetimeFigureOut">
              <a:rPr lang="ru-RU" smtClean="0"/>
              <a:pPr/>
              <a:t>10.01.2017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3DFC3E02-971C-4339-B440-F7DE72D90F13}"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8DAAB7B-2094-4EA0-B199-741CA27DFC0E}" type="datetimeFigureOut">
              <a:rPr lang="ru-RU" smtClean="0"/>
              <a:pPr/>
              <a:t>10.01.2017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3DFC3E02-971C-4339-B440-F7DE72D90F13}"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otGrid">
          <a:fgClr>
            <a:schemeClr val="bg2">
              <a:lumMod val="50000"/>
            </a:schemeClr>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DAAB7B-2094-4EA0-B199-741CA27DFC0E}" type="datetimeFigureOut">
              <a:rPr lang="ru-RU" smtClean="0"/>
              <a:pPr/>
              <a:t>10.01.2017</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C3E02-971C-4339-B440-F7DE72D90F13}"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media10.wav"/><Relationship Id="rId2" Type="http://schemas.microsoft.com/office/2007/relationships/media" Target="../media/media10.wav"/><Relationship Id="rId1" Type="http://schemas.openxmlformats.org/officeDocument/2006/relationships/tags" Target="../tags/tag9.xml"/><Relationship Id="rId6" Type="http://schemas.openxmlformats.org/officeDocument/2006/relationships/image" Target="../media/image1.png"/><Relationship Id="rId5" Type="http://schemas.openxmlformats.org/officeDocument/2006/relationships/image" Target="../media/image9.jpeg"/><Relationship Id="rId4"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audio" Target="../media/media11.wav"/><Relationship Id="rId2" Type="http://schemas.microsoft.com/office/2007/relationships/media" Target="../media/media11.wav"/><Relationship Id="rId1" Type="http://schemas.openxmlformats.org/officeDocument/2006/relationships/tags" Target="../tags/tag10.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audio" Target="../media/media12.wav"/><Relationship Id="rId2" Type="http://schemas.microsoft.com/office/2007/relationships/media" Target="../media/media12.wav"/><Relationship Id="rId1" Type="http://schemas.openxmlformats.org/officeDocument/2006/relationships/tags" Target="../tags/tag11.xml"/><Relationship Id="rId6" Type="http://schemas.openxmlformats.org/officeDocument/2006/relationships/image" Target="../media/image1.png"/><Relationship Id="rId5" Type="http://schemas.openxmlformats.org/officeDocument/2006/relationships/image" Target="../media/image12.jpeg"/><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audio" Target="../media/media13.wav"/><Relationship Id="rId2" Type="http://schemas.microsoft.com/office/2007/relationships/media" Target="../media/media13.wav"/><Relationship Id="rId1" Type="http://schemas.openxmlformats.org/officeDocument/2006/relationships/tags" Target="../tags/tag12.xml"/><Relationship Id="rId6" Type="http://schemas.openxmlformats.org/officeDocument/2006/relationships/image" Target="../media/image1.png"/><Relationship Id="rId5" Type="http://schemas.openxmlformats.org/officeDocument/2006/relationships/image" Target="../media/image13.jpeg"/><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audio" Target="../media/media1.mp3"/><Relationship Id="rId7" Type="http://schemas.openxmlformats.org/officeDocument/2006/relationships/image" Target="../media/image14.png"/><Relationship Id="rId2" Type="http://schemas.microsoft.com/office/2007/relationships/media" Target="../media/media1.mp3"/><Relationship Id="rId1" Type="http://schemas.openxmlformats.org/officeDocument/2006/relationships/tags" Target="../tags/tag13.xml"/><Relationship Id="rId6" Type="http://schemas.openxmlformats.org/officeDocument/2006/relationships/slideLayout" Target="../slideLayouts/slideLayout7.xml"/><Relationship Id="rId5" Type="http://schemas.openxmlformats.org/officeDocument/2006/relationships/audio" Target="../media/media14.wav"/><Relationship Id="rId4" Type="http://schemas.microsoft.com/office/2007/relationships/media" Target="../media/media14.wav"/><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audio" Target="../media/media15.wav"/><Relationship Id="rId2" Type="http://schemas.microsoft.com/office/2007/relationships/media" Target="../media/media15.wav"/><Relationship Id="rId1" Type="http://schemas.openxmlformats.org/officeDocument/2006/relationships/tags" Target="../tags/tag14.xml"/><Relationship Id="rId6" Type="http://schemas.openxmlformats.org/officeDocument/2006/relationships/image" Target="../media/image1.png"/><Relationship Id="rId5" Type="http://schemas.openxmlformats.org/officeDocument/2006/relationships/image" Target="../media/image16.jpeg"/><Relationship Id="rId4"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media16.wav"/><Relationship Id="rId2" Type="http://schemas.microsoft.com/office/2007/relationships/media" Target="../media/media16.wav"/><Relationship Id="rId1" Type="http://schemas.openxmlformats.org/officeDocument/2006/relationships/tags" Target="../tags/tag15.xml"/><Relationship Id="rId5" Type="http://schemas.openxmlformats.org/officeDocument/2006/relationships/image" Target="../media/image17.png"/><Relationship Id="rId4"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media17.wav"/><Relationship Id="rId2" Type="http://schemas.microsoft.com/office/2007/relationships/media" Target="../media/media17.wav"/><Relationship Id="rId1" Type="http://schemas.openxmlformats.org/officeDocument/2006/relationships/tags" Target="../tags/tag16.xml"/><Relationship Id="rId5" Type="http://schemas.openxmlformats.org/officeDocument/2006/relationships/image" Target="../media/image1.png"/><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media2.wav"/><Relationship Id="rId2" Type="http://schemas.microsoft.com/office/2007/relationships/media" Target="../media/media2.wav"/><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media3.wav"/><Relationship Id="rId2" Type="http://schemas.microsoft.com/office/2007/relationships/media" Target="../media/media3.wav"/><Relationship Id="rId1" Type="http://schemas.openxmlformats.org/officeDocument/2006/relationships/tags" Target="../tags/tag3.xml"/><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media4.wav"/><Relationship Id="rId2" Type="http://schemas.microsoft.com/office/2007/relationships/media" Target="../media/media4.wav"/><Relationship Id="rId1" Type="http://schemas.openxmlformats.org/officeDocument/2006/relationships/tags" Target="../tags/tag4.x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media5.wav"/><Relationship Id="rId2" Type="http://schemas.microsoft.com/office/2007/relationships/media" Target="../media/media5.wav"/><Relationship Id="rId1" Type="http://schemas.openxmlformats.org/officeDocument/2006/relationships/tags" Target="../tags/tag5.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media6.wav"/><Relationship Id="rId2" Type="http://schemas.microsoft.com/office/2007/relationships/media" Target="../media/media6.wav"/><Relationship Id="rId1" Type="http://schemas.openxmlformats.org/officeDocument/2006/relationships/tags" Target="../tags/tag6.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media7.wav"/><Relationship Id="rId7" Type="http://schemas.openxmlformats.org/officeDocument/2006/relationships/image" Target="../media/image1.png"/><Relationship Id="rId2" Type="http://schemas.microsoft.com/office/2007/relationships/media" Target="../media/media7.wav"/><Relationship Id="rId1" Type="http://schemas.openxmlformats.org/officeDocument/2006/relationships/tags" Target="../tags/tag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audio" Target="../media/media9.wav"/><Relationship Id="rId2" Type="http://schemas.microsoft.com/office/2007/relationships/media" Target="../media/media9.wav"/><Relationship Id="rId1" Type="http://schemas.openxmlformats.org/officeDocument/2006/relationships/tags" Target="../tags/tag8.xml"/><Relationship Id="rId6" Type="http://schemas.openxmlformats.org/officeDocument/2006/relationships/image" Target="../media/image1.png"/><Relationship Id="rId5" Type="http://schemas.openxmlformats.org/officeDocument/2006/relationships/image" Target="../media/image8.jpeg"/><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az-Latn-AZ" b="1" dirty="0" smtClean="0">
                <a:ln w="19050">
                  <a:solidFill>
                    <a:schemeClr val="tx2">
                      <a:tint val="1000"/>
                    </a:schemeClr>
                  </a:solidFill>
                  <a:prstDash val="solid"/>
                </a:ln>
                <a:solidFill>
                  <a:srgbClr val="006600"/>
                </a:solidFill>
                <a:effectLst>
                  <a:outerShdw blurRad="50000" dist="50800" dir="7500000" algn="tl">
                    <a:srgbClr val="000000">
                      <a:shade val="5000"/>
                      <a:alpha val="35000"/>
                    </a:srgbClr>
                  </a:outerShdw>
                </a:effectLst>
                <a:latin typeface="Times New Roman" pitchFamily="18" charset="0"/>
                <a:cs typeface="Times New Roman" pitchFamily="18" charset="0"/>
              </a:rPr>
              <a:t>QARABAĞ BİZİ SƏSLƏYİR</a:t>
            </a:r>
            <a:endParaRPr lang="ru-RU" b="1" dirty="0">
              <a:ln w="19050">
                <a:solidFill>
                  <a:schemeClr val="tx2">
                    <a:tint val="1000"/>
                  </a:schemeClr>
                </a:solidFill>
                <a:prstDash val="solid"/>
              </a:ln>
              <a:solidFill>
                <a:srgbClr val="006600"/>
              </a:solidFill>
              <a:effectLst>
                <a:outerShdw blurRad="50000" dist="50800" dir="7500000" algn="tl">
                  <a:srgbClr val="000000">
                    <a:shade val="5000"/>
                    <a:alpha val="35000"/>
                  </a:srgbClr>
                </a:out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az-Latn-AZ" sz="4000" b="1" dirty="0" smtClean="0">
                <a:ln>
                  <a:solidFill>
                    <a:schemeClr val="tx1">
                      <a:lumMod val="85000"/>
                      <a:lumOff val="15000"/>
                    </a:schemeClr>
                  </a:solidFill>
                </a:ln>
                <a:solidFill>
                  <a:srgbClr val="006600"/>
                </a:solidFill>
                <a:effectLst/>
                <a:latin typeface="Times New Roman" pitchFamily="18" charset="0"/>
                <a:cs typeface="Times New Roman" pitchFamily="18" charset="0"/>
              </a:rPr>
              <a:t>Qarabağ müharibəsi bədii ədəbiyyatda</a:t>
            </a:r>
          </a:p>
          <a:p>
            <a:r>
              <a:rPr lang="az-Latn-AZ" sz="4000" b="1" dirty="0" smtClean="0">
                <a:ln>
                  <a:solidFill>
                    <a:schemeClr val="tx1">
                      <a:lumMod val="85000"/>
                      <a:lumOff val="15000"/>
                    </a:schemeClr>
                  </a:solidFill>
                </a:ln>
                <a:solidFill>
                  <a:srgbClr val="006600"/>
                </a:solidFill>
                <a:effectLst/>
                <a:latin typeface="Times New Roman" pitchFamily="18" charset="0"/>
                <a:cs typeface="Times New Roman" pitchFamily="18" charset="0"/>
              </a:rPr>
              <a:t>Y</a:t>
            </a:r>
            <a:r>
              <a:rPr lang="en-US" sz="4000" b="1" dirty="0" smtClean="0">
                <a:ln>
                  <a:solidFill>
                    <a:schemeClr val="tx1">
                      <a:lumMod val="85000"/>
                      <a:lumOff val="15000"/>
                    </a:schemeClr>
                  </a:solidFill>
                </a:ln>
                <a:solidFill>
                  <a:srgbClr val="006600"/>
                </a:solidFill>
                <a:effectLst/>
                <a:latin typeface="Times New Roman" pitchFamily="18" charset="0"/>
                <a:cs typeface="Times New Roman" pitchFamily="18" charset="0"/>
              </a:rPr>
              <a:t>u</a:t>
            </a:r>
            <a:r>
              <a:rPr lang="az-Latn-AZ" sz="4000" b="1" dirty="0" smtClean="0">
                <a:ln>
                  <a:solidFill>
                    <a:schemeClr val="tx1">
                      <a:lumMod val="85000"/>
                      <a:lumOff val="15000"/>
                    </a:schemeClr>
                  </a:solidFill>
                </a:ln>
                <a:solidFill>
                  <a:srgbClr val="006600"/>
                </a:solidFill>
                <a:effectLst/>
                <a:latin typeface="Times New Roman" pitchFamily="18" charset="0"/>
                <a:cs typeface="Times New Roman" pitchFamily="18" charset="0"/>
              </a:rPr>
              <a:t>xarı sinif şagirdləri üçün</a:t>
            </a:r>
            <a:endParaRPr lang="ru-RU" sz="4000" b="1" dirty="0">
              <a:ln>
                <a:solidFill>
                  <a:schemeClr val="tx1">
                    <a:lumMod val="85000"/>
                    <a:lumOff val="15000"/>
                  </a:schemeClr>
                </a:solidFill>
              </a:ln>
              <a:solidFill>
                <a:srgbClr val="006600"/>
              </a:solidFill>
              <a:effectLst/>
              <a:latin typeface="Times New Roman" pitchFamily="18" charset="0"/>
              <a:cs typeface="Times New Roman" pitchFamily="18" charset="0"/>
            </a:endParaRPr>
          </a:p>
        </p:txBody>
      </p:sp>
      <p:pic>
        <p:nvPicPr>
          <p:cNvPr id="4" name="Mübariz+Tağıyev+-+Qalx-Qalx(music.day.az).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6416" y="6093296"/>
            <a:ext cx="609600" cy="609600"/>
          </a:xfrm>
          <a:prstGeom prst="rect">
            <a:avLst/>
          </a:prstGeom>
        </p:spPr>
      </p:pic>
    </p:spTree>
    <p:custDataLst>
      <p:tags r:id="rId1"/>
    </p:custDataLst>
  </p:cSld>
  <p:clrMapOvr>
    <a:masterClrMapping/>
  </p:clrMapOvr>
  <p:transition advTm="119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0" repeatCount="indefinite" fill="hold" display="0">
                  <p:stCondLst>
                    <p:cond delay="indefinite"/>
                  </p:stCondLst>
                  <p:endCondLst>
                    <p:cond evt="onStopAudio" delay="0">
                      <p:tgtEl>
                        <p:sldTgt/>
                      </p:tgtEl>
                    </p:cond>
                  </p:endCondLst>
                </p:cTn>
                <p:tgtEl>
                  <p:spTgt spid="4"/>
                </p:tgtEl>
              </p:cMediaNode>
            </p:audio>
          </p:childTnLst>
        </p:cTn>
      </p:par>
    </p:tnLst>
    <p:bldLst>
      <p:bldP spid="2" grpId="0"/>
      <p:bldP spid="3" grpId="0" uiExpand="1" build="p"/>
    </p:bldLst>
  </p:timing>
  <p:extLst mod="1">
    <p:ext uri="{E180D4A7-C9FB-4DFB-919C-405C955672EB}">
      <p14:showEvtLst xmlns:p14="http://schemas.microsoft.com/office/powerpoint/2010/main">
        <p14:playEvt time="0"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3008313" cy="1162050"/>
          </a:xfrm>
        </p:spPr>
        <p:txBody>
          <a:bodyPr>
            <a:scene3d>
              <a:camera prst="orthographicFront"/>
              <a:lightRig rig="threePt" dir="t"/>
            </a:scene3d>
            <a:sp3d extrusionH="57150">
              <a:bevelT w="38100" h="38100"/>
            </a:sp3d>
          </a:bodyPr>
          <a:lstStyle/>
          <a:p>
            <a:r>
              <a:rPr lang="az-Latn-AZ" i="1" dirty="0" smtClean="0">
                <a:solidFill>
                  <a:srgbClr val="002060"/>
                </a:solidFill>
                <a:effectLst/>
                <a:latin typeface="Times New Roman" pitchFamily="18" charset="0"/>
                <a:cs typeface="Times New Roman" pitchFamily="18" charset="0"/>
              </a:rPr>
              <a:t>Məhərrəmov M. Fərari : ssenari roman. – Bakı : Təknur, 2008. – 210 s.</a:t>
            </a:r>
            <a:endParaRPr lang="ru-RU" i="1" dirty="0">
              <a:solidFill>
                <a:srgbClr val="002060"/>
              </a:solidFill>
              <a:effectLst/>
              <a:latin typeface="Times New Roman" pitchFamily="18" charset="0"/>
              <a:cs typeface="Times New Roman" pitchFamily="18" charset="0"/>
            </a:endParaRPr>
          </a:p>
        </p:txBody>
      </p:sp>
      <p:sp>
        <p:nvSpPr>
          <p:cNvPr id="4" name="Текст 3"/>
          <p:cNvSpPr>
            <a:spLocks noGrp="1"/>
          </p:cNvSpPr>
          <p:nvPr>
            <p:ph type="body" sz="half" idx="2"/>
          </p:nvPr>
        </p:nvSpPr>
        <p:spPr>
          <a:xfrm>
            <a:off x="428596" y="1500174"/>
            <a:ext cx="3008313" cy="4691063"/>
          </a:xfrm>
        </p:spPr>
        <p:txBody>
          <a:bodyPr>
            <a:normAutofit/>
            <a:scene3d>
              <a:camera prst="orthographicFront"/>
              <a:lightRig rig="threePt" dir="t"/>
            </a:scene3d>
            <a:sp3d extrusionH="57150">
              <a:bevelT w="38100" h="38100"/>
            </a:sp3d>
          </a:bodyPr>
          <a:lstStyle/>
          <a:p>
            <a:endParaRPr lang="az-Latn-AZ" sz="1800" dirty="0" smtClean="0">
              <a:solidFill>
                <a:srgbClr val="00B0F0"/>
              </a:solidFill>
              <a:effectLst>
                <a:glow rad="228600">
                  <a:schemeClr val="accent4">
                    <a:satMod val="175000"/>
                    <a:alpha val="40000"/>
                  </a:schemeClr>
                </a:glow>
              </a:effectLst>
              <a:latin typeface="Times New Roman" pitchFamily="18" charset="0"/>
              <a:cs typeface="Times New Roman" pitchFamily="18" charset="0"/>
            </a:endParaRPr>
          </a:p>
          <a:p>
            <a:endParaRPr lang="az-Latn-AZ" sz="1800" dirty="0" smtClean="0">
              <a:effectLst>
                <a:glow rad="228600">
                  <a:schemeClr val="accent4">
                    <a:satMod val="175000"/>
                    <a:alpha val="40000"/>
                  </a:schemeClr>
                </a:glow>
              </a:effectLst>
              <a:latin typeface="Times New Roman" pitchFamily="18" charset="0"/>
              <a:cs typeface="Times New Roman" pitchFamily="18" charset="0"/>
            </a:endParaRPr>
          </a:p>
          <a:p>
            <a:r>
              <a:rPr lang="az-Latn-AZ" sz="1800" b="1" i="1" dirty="0" smtClean="0">
                <a:solidFill>
                  <a:srgbClr val="7030A0"/>
                </a:solidFill>
                <a:effectLst/>
                <a:latin typeface="Times New Roman" pitchFamily="18" charset="0"/>
                <a:cs typeface="Times New Roman" pitchFamily="18" charset="0"/>
              </a:rPr>
              <a:t>Bu kitab bu gün Qarabağ savaşının əsl mahiyyətini tək başına üzə şıxaran, bütün məhrumiyyətlərə baxmayaraq vətən eşqini hər şeydən üstün tutan bir türk övladının düşmən arxasında göstərdiyi şanlı qəhrəmanlıq epizodlarından bəhs edir. Kitab hər bir gəncin oxuyacağı və bu möhtəşəm əsərdən nəticə çıxardacağı ümidi iə yazılıb.</a:t>
            </a:r>
            <a:endParaRPr lang="ru-RU" sz="1800" b="1" i="1" dirty="0">
              <a:solidFill>
                <a:srgbClr val="7030A0"/>
              </a:solidFill>
              <a:effectLst/>
              <a:latin typeface="Times New Roman" pitchFamily="18" charset="0"/>
              <a:cs typeface="Times New Roman" pitchFamily="18" charset="0"/>
            </a:endParaRPr>
          </a:p>
        </p:txBody>
      </p:sp>
      <p:pic>
        <p:nvPicPr>
          <p:cNvPr id="1026" name="Picture 2" descr="C:\Documents and Settings\Администратор\Мои документы\Мои рисунки\20 Yanvar\img254.jpg"/>
          <p:cNvPicPr>
            <a:picLocks noGrp="1" noChangeAspect="1" noChangeArrowheads="1"/>
          </p:cNvPicPr>
          <p:nvPr>
            <p:ph idx="1"/>
          </p:nvPr>
        </p:nvPicPr>
        <p:blipFill>
          <a:blip r:embed="rId5" cstate="print"/>
          <a:srcRect/>
          <a:stretch>
            <a:fillRect/>
          </a:stretch>
        </p:blipFill>
        <p:spPr bwMode="auto">
          <a:xfrm>
            <a:off x="4427984" y="273050"/>
            <a:ext cx="3786690" cy="5853113"/>
          </a:xfrm>
          <a:prstGeom prst="rect">
            <a:avLst/>
          </a:prstGeom>
          <a:ln w="228600" cap="sq" cmpd="thickThin">
            <a:solidFill>
              <a:srgbClr val="002060"/>
            </a:solidFill>
            <a:prstDash val="solid"/>
            <a:miter lim="800000"/>
          </a:ln>
          <a:effectLst>
            <a:innerShdw blurRad="76200">
              <a:srgbClr val="000000"/>
            </a:innerShdw>
          </a:effectLst>
        </p:spPr>
      </p:pic>
      <p:pic>
        <p:nvPicPr>
          <p:cNvPr id="3" name="Звук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cSld>
  <p:clrMapOvr>
    <a:masterClrMapping/>
  </p:clrMapOvr>
  <p:transition advTm="368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wheel(1)">
                                      <p:cBhvr>
                                        <p:cTn id="11" dur="20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00628" y="500042"/>
            <a:ext cx="3786214" cy="5324535"/>
          </a:xfrm>
          <a:prstGeom prst="rect">
            <a:avLst/>
          </a:prstGeom>
          <a:noFill/>
        </p:spPr>
        <p:txBody>
          <a:bodyPr wrap="square" rtlCol="0">
            <a:spAutoFit/>
          </a:bodyPr>
          <a:lstStyle/>
          <a:p>
            <a:r>
              <a:rPr lang="az-Latn-AZ" sz="2000" b="1" i="1" dirty="0" smtClean="0">
                <a:solidFill>
                  <a:srgbClr val="C00000"/>
                </a:solidFill>
                <a:effectLst/>
                <a:latin typeface="Times New Roman" pitchFamily="18" charset="0"/>
                <a:cs typeface="Times New Roman" pitchFamily="18" charset="0"/>
              </a:rPr>
              <a:t>Mirzə N. Qatil : povestlər, hekayələr. – Bakı : Araz, 2006. – 308 s.</a:t>
            </a:r>
          </a:p>
          <a:p>
            <a:r>
              <a:rPr lang="az-Latn-AZ" sz="2000" b="1" i="1" dirty="0" smtClean="0">
                <a:solidFill>
                  <a:srgbClr val="C00000"/>
                </a:solidFill>
                <a:effectLst/>
                <a:latin typeface="Times New Roman" pitchFamily="18" charset="0"/>
                <a:cs typeface="Times New Roman" pitchFamily="18" charset="0"/>
              </a:rPr>
              <a:t>Kitabda müəllifin müxtəlif illərdə yazdığı əsərləri toplanmışdır. “Qatil”, “Sonuncu güllə” və “Sarıca” əsərləri ağrılı yerimiz olan müdhiş Qarabağ faciələrinə həsr edilmişdir. Yazıçı Nizami Mirzə “Sarıca” povestində Vətənimizin ayrılmaz tərkib hissəsi olan Qarabağımızı yağı düşmən tapdağından xilas etmək üçün gənclərimizi səfərbər olmağa çağırır. Baş vermiş hadisələri unutmamağı gələcək nəsillərə tövsiyə edir.</a:t>
            </a:r>
            <a:endParaRPr lang="ru-RU" sz="2000" b="1" i="1" dirty="0">
              <a:solidFill>
                <a:srgbClr val="C00000"/>
              </a:solidFill>
              <a:effectLst/>
              <a:latin typeface="Times New Roman" pitchFamily="18" charset="0"/>
              <a:cs typeface="Times New Roman" pitchFamily="18" charset="0"/>
            </a:endParaRPr>
          </a:p>
        </p:txBody>
      </p:sp>
      <p:pic>
        <p:nvPicPr>
          <p:cNvPr id="2050" name="Picture 2" descr="C:\Documents and Settings\Администратор\Мои документы\Мои рисунки\20 Yanvar\img259.jpg"/>
          <p:cNvPicPr>
            <a:picLocks noChangeAspect="1" noChangeArrowheads="1"/>
          </p:cNvPicPr>
          <p:nvPr/>
        </p:nvPicPr>
        <p:blipFill>
          <a:blip r:embed="rId5" cstate="print"/>
          <a:srcRect/>
          <a:stretch>
            <a:fillRect/>
          </a:stretch>
        </p:blipFill>
        <p:spPr bwMode="auto">
          <a:xfrm>
            <a:off x="755576" y="357166"/>
            <a:ext cx="3625896" cy="5848353"/>
          </a:xfrm>
          <a:prstGeom prst="rect">
            <a:avLst/>
          </a:prstGeom>
          <a:noFill/>
        </p:spPr>
      </p:pic>
      <p:pic>
        <p:nvPicPr>
          <p:cNvPr id="2" name="Звук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cSld>
  <p:clrMapOvr>
    <a:masterClrMapping/>
  </p:clrMapOvr>
  <p:transition advTm="366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2000"/>
                                        <p:tgtEl>
                                          <p:spTgt spid="2050"/>
                                        </p:tgtEl>
                                      </p:cBhvr>
                                    </p:animEffect>
                                    <p:anim calcmode="lin" valueType="num">
                                      <p:cBhvr>
                                        <p:cTn id="12" dur="2000" fill="hold"/>
                                        <p:tgtEl>
                                          <p:spTgt spid="2050"/>
                                        </p:tgtEl>
                                        <p:attrNameLst>
                                          <p:attrName>ppt_w</p:attrName>
                                        </p:attrNameLst>
                                      </p:cBhvr>
                                      <p:tavLst>
                                        <p:tav tm="0" fmla="#ppt_w*sin(2.5*pi*$)">
                                          <p:val>
                                            <p:fltVal val="0"/>
                                          </p:val>
                                        </p:tav>
                                        <p:tav tm="100000">
                                          <p:val>
                                            <p:fltVal val="1"/>
                                          </p:val>
                                        </p:tav>
                                      </p:tavLst>
                                    </p:anim>
                                    <p:anim calcmode="lin" valueType="num">
                                      <p:cBhvr>
                                        <p:cTn id="13"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 calcmode="lin" valueType="num">
                                      <p:cBhvr>
                                        <p:cTn id="20" dur="1000" fill="hold"/>
                                        <p:tgtEl>
                                          <p:spTgt spid="5"/>
                                        </p:tgtEl>
                                        <p:attrNameLst>
                                          <p:attrName>style.rotation</p:attrName>
                                        </p:attrNameLst>
                                      </p:cBhvr>
                                      <p:tavLst>
                                        <p:tav tm="0">
                                          <p:val>
                                            <p:fltVal val="90"/>
                                          </p:val>
                                        </p:tav>
                                        <p:tav tm="100000">
                                          <p:val>
                                            <p:fltVal val="0"/>
                                          </p:val>
                                        </p:tav>
                                      </p:tavLst>
                                    </p:anim>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2"/>
                </p:tgtEl>
              </p:cMediaNode>
            </p:audio>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034" y="500042"/>
            <a:ext cx="3214710" cy="5632311"/>
          </a:xfrm>
          <a:prstGeom prst="rect">
            <a:avLst/>
          </a:prstGeom>
          <a:noFill/>
        </p:spPr>
        <p:txBody>
          <a:bodyPr wrap="square" rtlCol="0">
            <a:spAutoFit/>
          </a:bodyPr>
          <a:lstStyle/>
          <a:p>
            <a:r>
              <a:rPr lang="az-Latn-AZ" sz="2000" b="1" i="1" dirty="0" smtClean="0">
                <a:solidFill>
                  <a:schemeClr val="accent6">
                    <a:lumMod val="75000"/>
                  </a:schemeClr>
                </a:solidFill>
                <a:effectLst/>
                <a:latin typeface="Times New Roman" pitchFamily="18" charset="0"/>
                <a:cs typeface="Times New Roman" pitchFamily="18" charset="0"/>
              </a:rPr>
              <a:t>Muradxanlı E. Siz mühasirədəsiniz, leytenant : roman və hekayə . – B</a:t>
            </a:r>
            <a:r>
              <a:rPr lang="en-US" sz="2000" b="1" i="1" dirty="0" err="1" smtClean="0">
                <a:solidFill>
                  <a:schemeClr val="accent6">
                    <a:lumMod val="75000"/>
                  </a:schemeClr>
                </a:solidFill>
                <a:effectLst/>
                <a:latin typeface="Times New Roman" pitchFamily="18" charset="0"/>
                <a:cs typeface="Times New Roman" pitchFamily="18" charset="0"/>
              </a:rPr>
              <a:t>ak</a:t>
            </a:r>
            <a:r>
              <a:rPr lang="az-Latn-AZ" sz="2000" b="1" i="1" dirty="0" smtClean="0">
                <a:solidFill>
                  <a:schemeClr val="accent6">
                    <a:lumMod val="75000"/>
                  </a:schemeClr>
                </a:solidFill>
                <a:latin typeface="Times New Roman" pitchFamily="18" charset="0"/>
                <a:cs typeface="Times New Roman" pitchFamily="18" charset="0"/>
              </a:rPr>
              <a:t>ı</a:t>
            </a:r>
            <a:r>
              <a:rPr lang="az-Latn-AZ" sz="2000" b="1" i="1" dirty="0" smtClean="0">
                <a:solidFill>
                  <a:schemeClr val="accent6">
                    <a:lumMod val="75000"/>
                  </a:schemeClr>
                </a:solidFill>
                <a:effectLst/>
                <a:latin typeface="Times New Roman" pitchFamily="18" charset="0"/>
                <a:cs typeface="Times New Roman" pitchFamily="18" charset="0"/>
              </a:rPr>
              <a:t>: Avrasiya Press, 2009. – 152 s.</a:t>
            </a:r>
          </a:p>
          <a:p>
            <a:r>
              <a:rPr lang="az-Latn-AZ" sz="2000" b="1" i="1" dirty="0" smtClean="0">
                <a:solidFill>
                  <a:schemeClr val="accent6">
                    <a:lumMod val="75000"/>
                  </a:schemeClr>
                </a:solidFill>
                <a:effectLst/>
                <a:latin typeface="Times New Roman" pitchFamily="18" charset="0"/>
                <a:cs typeface="Times New Roman" pitchFamily="18" charset="0"/>
              </a:rPr>
              <a:t>“Siz mühasirədəsiniz , leytenant”kitabı Etibar Muradxanlının oxucularla ilk görüşüdür.</a:t>
            </a:r>
          </a:p>
          <a:p>
            <a:r>
              <a:rPr lang="az-Latn-AZ" sz="2000" b="1" i="1" dirty="0" smtClean="0">
                <a:solidFill>
                  <a:schemeClr val="accent6">
                    <a:lumMod val="75000"/>
                  </a:schemeClr>
                </a:solidFill>
                <a:effectLst/>
                <a:latin typeface="Times New Roman" pitchFamily="18" charset="0"/>
                <a:cs typeface="Times New Roman" pitchFamily="18" charset="0"/>
              </a:rPr>
              <a:t>Kitabda Qarabağ savaşı ilə yanaşı, həm də cinayət aləminin çəkişmələri birləşdirilib.</a:t>
            </a:r>
          </a:p>
          <a:p>
            <a:r>
              <a:rPr lang="az-Latn-AZ" sz="2000" b="1" i="1" dirty="0" smtClean="0">
                <a:solidFill>
                  <a:schemeClr val="accent6">
                    <a:lumMod val="75000"/>
                  </a:schemeClr>
                </a:solidFill>
                <a:effectLst/>
                <a:latin typeface="Times New Roman" pitchFamily="18" charset="0"/>
                <a:cs typeface="Times New Roman" pitchFamily="18" charset="0"/>
              </a:rPr>
              <a:t>Real faktlara söykənən bədii nümunələrlə təsvir edilən döyüş səhnələri müharibə iştirakçılarının xatirələri əsasında ümumiləşdirilib.</a:t>
            </a:r>
            <a:endParaRPr lang="ru-RU" sz="2000" b="1" i="1" dirty="0">
              <a:solidFill>
                <a:schemeClr val="accent6">
                  <a:lumMod val="75000"/>
                </a:schemeClr>
              </a:solidFill>
              <a:effectLst/>
              <a:latin typeface="Times New Roman" pitchFamily="18" charset="0"/>
              <a:cs typeface="Times New Roman" pitchFamily="18" charset="0"/>
            </a:endParaRPr>
          </a:p>
        </p:txBody>
      </p:sp>
      <p:pic>
        <p:nvPicPr>
          <p:cNvPr id="3074" name="Picture 2" descr="C:\Documents and Settings\Администратор\Мои документы\Мои рисунки\20 Yanvar\img256.jpg"/>
          <p:cNvPicPr>
            <a:picLocks noChangeAspect="1" noChangeArrowheads="1"/>
          </p:cNvPicPr>
          <p:nvPr/>
        </p:nvPicPr>
        <p:blipFill>
          <a:blip r:embed="rId5" cstate="print"/>
          <a:srcRect/>
          <a:stretch>
            <a:fillRect/>
          </a:stretch>
        </p:blipFill>
        <p:spPr bwMode="auto">
          <a:xfrm>
            <a:off x="4429124" y="428604"/>
            <a:ext cx="3714776" cy="5786478"/>
          </a:xfrm>
          <a:prstGeom prst="rect">
            <a:avLst/>
          </a:prstGeom>
          <a:noFill/>
        </p:spPr>
      </p:pic>
      <p:pic>
        <p:nvPicPr>
          <p:cNvPr id="2" name="Звук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cSld>
  <p:clrMapOvr>
    <a:masterClrMapping/>
  </p:clrMapOvr>
  <p:transition advTm="369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p:cTn id="11" dur="500" fill="hold"/>
                                        <p:tgtEl>
                                          <p:spTgt spid="3074"/>
                                        </p:tgtEl>
                                        <p:attrNameLst>
                                          <p:attrName>ppt_w</p:attrName>
                                        </p:attrNameLst>
                                      </p:cBhvr>
                                      <p:tavLst>
                                        <p:tav tm="0">
                                          <p:val>
                                            <p:fltVal val="0"/>
                                          </p:val>
                                        </p:tav>
                                        <p:tav tm="100000">
                                          <p:val>
                                            <p:strVal val="#ppt_w"/>
                                          </p:val>
                                        </p:tav>
                                      </p:tavLst>
                                    </p:anim>
                                    <p:anim calcmode="lin" valueType="num">
                                      <p:cBhvr>
                                        <p:cTn id="12" dur="500" fill="hold"/>
                                        <p:tgtEl>
                                          <p:spTgt spid="3074"/>
                                        </p:tgtEl>
                                        <p:attrNameLst>
                                          <p:attrName>ppt_h</p:attrName>
                                        </p:attrNameLst>
                                      </p:cBhvr>
                                      <p:tavLst>
                                        <p:tav tm="0">
                                          <p:val>
                                            <p:fltVal val="0"/>
                                          </p:val>
                                        </p:tav>
                                        <p:tav tm="100000">
                                          <p:val>
                                            <p:strVal val="#ppt_h"/>
                                          </p:val>
                                        </p:tav>
                                      </p:tavLst>
                                    </p:anim>
                                    <p:animEffect transition="in" filter="fade">
                                      <p:cBhvr>
                                        <p:cTn id="13" dur="5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2"/>
                </p:tgtEl>
              </p:cMediaNode>
            </p:audio>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4876" y="928670"/>
            <a:ext cx="3786214" cy="5078313"/>
          </a:xfrm>
          <a:prstGeom prst="rect">
            <a:avLst/>
          </a:prstGeom>
          <a:noFill/>
        </p:spPr>
        <p:txBody>
          <a:bodyPr wrap="square" rtlCol="0">
            <a:spAutoFit/>
          </a:bodyPr>
          <a:lstStyle/>
          <a:p>
            <a:r>
              <a:rPr lang="az-Latn-AZ" dirty="0" smtClean="0">
                <a:solidFill>
                  <a:srgbClr val="7030A0"/>
                </a:solidFill>
                <a:effectLst>
                  <a:glow rad="63500">
                    <a:schemeClr val="accent4">
                      <a:satMod val="175000"/>
                      <a:alpha val="40000"/>
                    </a:schemeClr>
                  </a:glow>
                </a:effectLst>
                <a:latin typeface="Times New Roman" pitchFamily="18" charset="0"/>
                <a:cs typeface="Times New Roman" pitchFamily="18" charset="0"/>
              </a:rPr>
              <a:t>Nuruqızı S. Qisas : povest.  – Bakı : Vektor nəşrlər evi, 2005. – 133 s.</a:t>
            </a:r>
          </a:p>
          <a:p>
            <a:r>
              <a:rPr lang="az-Latn-AZ" dirty="0" smtClean="0">
                <a:solidFill>
                  <a:srgbClr val="7030A0"/>
                </a:solidFill>
                <a:effectLst>
                  <a:glow rad="63500">
                    <a:schemeClr val="accent4">
                      <a:satMod val="175000"/>
                      <a:alpha val="40000"/>
                    </a:schemeClr>
                  </a:glow>
                </a:effectLst>
                <a:latin typeface="Times New Roman" pitchFamily="18" charset="0"/>
                <a:cs typeface="Times New Roman" pitchFamily="18" charset="0"/>
              </a:rPr>
              <a:t>Sevinc Nuruqızını çoxları uşaq yazıçısı kimi tanıyırlar.  “Qisas” onun böyüklərə müraciətidir. Bir uşaq yazıçısı kimi müharibənin uşaq taleyinə vurduğu zərbələrin nə qədər ağrılı olduğunu təkcə Azərbaycan adlı məkanda deyil, bütün dünyanın böyüklərinə çatdırmaq üçün yazdığı müraciəti.</a:t>
            </a:r>
          </a:p>
          <a:p>
            <a:r>
              <a:rPr lang="az-Latn-AZ" dirty="0" smtClean="0">
                <a:solidFill>
                  <a:srgbClr val="7030A0"/>
                </a:solidFill>
                <a:effectLst>
                  <a:glow rad="63500">
                    <a:schemeClr val="accent4">
                      <a:satMod val="175000"/>
                      <a:alpha val="40000"/>
                    </a:schemeClr>
                  </a:glow>
                </a:effectLst>
                <a:latin typeface="Times New Roman" pitchFamily="18" charset="0"/>
                <a:cs typeface="Times New Roman" pitchFamily="18" charset="0"/>
              </a:rPr>
              <a:t>Qisas... Bu qisası Qiyamətə saxlamaq olmaz! Bu qisas bu gün alınmalıdır! Nəyin bahasına olursa, olsun! Eşidin, əli silah tutanlar! Müdhiş qaranlıqların qoynunda alçalanların, əzilənlərin harayını. Eşidin...</a:t>
            </a:r>
          </a:p>
          <a:p>
            <a:endParaRPr lang="ru-RU" dirty="0">
              <a:latin typeface="Times New Roman" pitchFamily="18" charset="0"/>
              <a:cs typeface="Times New Roman" pitchFamily="18" charset="0"/>
            </a:endParaRPr>
          </a:p>
        </p:txBody>
      </p:sp>
      <p:pic>
        <p:nvPicPr>
          <p:cNvPr id="4098" name="Picture 2" descr="C:\Documents and Settings\Администратор\Мои документы\Мои рисунки\20 Yanvar\img257.jpg"/>
          <p:cNvPicPr>
            <a:picLocks noChangeAspect="1" noChangeArrowheads="1"/>
          </p:cNvPicPr>
          <p:nvPr/>
        </p:nvPicPr>
        <p:blipFill>
          <a:blip r:embed="rId5" cstate="print"/>
          <a:srcRect/>
          <a:stretch>
            <a:fillRect/>
          </a:stretch>
        </p:blipFill>
        <p:spPr bwMode="auto">
          <a:xfrm>
            <a:off x="357158" y="357166"/>
            <a:ext cx="3886200" cy="5857916"/>
          </a:xfrm>
          <a:prstGeom prst="rect">
            <a:avLst/>
          </a:prstGeom>
          <a:noFill/>
        </p:spPr>
      </p:pic>
      <p:pic>
        <p:nvPicPr>
          <p:cNvPr id="3" name="Звук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cSld>
  <p:clrMapOvr>
    <a:masterClrMapping/>
  </p:clrMapOvr>
  <p:transition advTm="4589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circle(in)">
                                      <p:cBhvr>
                                        <p:cTn id="11" dur="2000"/>
                                        <p:tgtEl>
                                          <p:spTgt spid="4098"/>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472" y="357166"/>
            <a:ext cx="3214710" cy="5632311"/>
          </a:xfrm>
          <a:prstGeom prst="rect">
            <a:avLst/>
          </a:prstGeom>
          <a:noFill/>
        </p:spPr>
        <p:txBody>
          <a:bodyPr wrap="square" rtlCol="0">
            <a:spAutoFit/>
          </a:bodyPr>
          <a:lstStyle/>
          <a:p>
            <a:endParaRPr lang="az-Latn-AZ" dirty="0" smtClean="0"/>
          </a:p>
          <a:p>
            <a:r>
              <a:rPr lang="az-Latn-AZ" b="1" dirty="0" smtClean="0">
                <a:ln w="1905"/>
                <a:solidFill>
                  <a:schemeClr val="accent6">
                    <a:lumMod val="75000"/>
                  </a:schemeClr>
                </a:solidFill>
                <a:effectLst>
                  <a:innerShdw blurRad="69850" dist="43180" dir="5400000">
                    <a:srgbClr val="000000">
                      <a:alpha val="65000"/>
                    </a:srgbClr>
                  </a:innerShdw>
                </a:effectLst>
                <a:latin typeface="Times New Roman" pitchFamily="18" charset="0"/>
                <a:cs typeface="Times New Roman" pitchFamily="18" charset="0"/>
              </a:rPr>
              <a:t>Rüstəmov Ə. (Hacı). Qalx ayağa, Vətən oğlu! – B</a:t>
            </a:r>
            <a:r>
              <a:rPr lang="en-US" b="1" dirty="0" err="1" smtClean="0">
                <a:ln w="1905"/>
                <a:solidFill>
                  <a:schemeClr val="accent6">
                    <a:lumMod val="75000"/>
                  </a:schemeClr>
                </a:solidFill>
                <a:effectLst>
                  <a:innerShdw blurRad="69850" dist="43180" dir="5400000">
                    <a:srgbClr val="000000">
                      <a:alpha val="65000"/>
                    </a:srgbClr>
                  </a:innerShdw>
                </a:effectLst>
                <a:latin typeface="Times New Roman" pitchFamily="18" charset="0"/>
                <a:cs typeface="Times New Roman" pitchFamily="18" charset="0"/>
              </a:rPr>
              <a:t>ak</a:t>
            </a:r>
            <a:r>
              <a:rPr lang="az-Latn-AZ" b="1" dirty="0" smtClean="0">
                <a:ln w="1905"/>
                <a:solidFill>
                  <a:schemeClr val="accent6">
                    <a:lumMod val="75000"/>
                  </a:schemeClr>
                </a:solidFill>
                <a:effectLst>
                  <a:innerShdw blurRad="69850" dist="43180" dir="5400000">
                    <a:srgbClr val="000000">
                      <a:alpha val="65000"/>
                    </a:srgbClr>
                  </a:innerShdw>
                </a:effectLst>
                <a:latin typeface="Times New Roman" pitchFamily="18" charset="0"/>
                <a:cs typeface="Times New Roman" pitchFamily="18" charset="0"/>
              </a:rPr>
              <a:t>ı : Vektor Nəşrlər Evi, 2005. – 151 s.</a:t>
            </a:r>
          </a:p>
          <a:p>
            <a:r>
              <a:rPr lang="az-Latn-AZ" b="1" dirty="0" smtClean="0">
                <a:ln w="1905"/>
                <a:solidFill>
                  <a:schemeClr val="accent6">
                    <a:lumMod val="75000"/>
                  </a:schemeClr>
                </a:solidFill>
                <a:effectLst>
                  <a:innerShdw blurRad="69850" dist="43180" dir="5400000">
                    <a:srgbClr val="000000">
                      <a:alpha val="65000"/>
                    </a:srgbClr>
                  </a:innerShdw>
                </a:effectLst>
                <a:latin typeface="Times New Roman" pitchFamily="18" charset="0"/>
                <a:cs typeface="Times New Roman" pitchFamily="18" charset="0"/>
              </a:rPr>
              <a:t>Əziz oxucular! Oxuyacağınız bu kitab dünyanın ən dərdli və ən qəmli kitablarından biridir.</a:t>
            </a:r>
          </a:p>
          <a:p>
            <a:r>
              <a:rPr lang="az-Latn-AZ" b="1" dirty="0" smtClean="0">
                <a:ln w="1905"/>
                <a:solidFill>
                  <a:schemeClr val="accent6">
                    <a:lumMod val="75000"/>
                  </a:schemeClr>
                </a:solidFill>
                <a:effectLst>
                  <a:innerShdw blurRad="69850" dist="43180" dir="5400000">
                    <a:srgbClr val="000000">
                      <a:alpha val="65000"/>
                    </a:srgbClr>
                  </a:innerShdw>
                </a:effectLst>
                <a:latin typeface="Times New Roman" pitchFamily="18" charset="0"/>
                <a:cs typeface="Times New Roman" pitchFamily="18" charset="0"/>
              </a:rPr>
              <a:t>Hər səhifəsinə, hər sətrinə, hər cümləsinə, hətta durğu işarələrinə belə mürəkkəb yox, damcı-damcı qan səpələnib bu kitabın.</a:t>
            </a:r>
          </a:p>
          <a:p>
            <a:r>
              <a:rPr lang="az-Latn-AZ" b="1" dirty="0" smtClean="0">
                <a:ln w="1905"/>
                <a:solidFill>
                  <a:schemeClr val="accent6">
                    <a:lumMod val="75000"/>
                  </a:schemeClr>
                </a:solidFill>
                <a:effectLst>
                  <a:innerShdw blurRad="69850" dist="43180" dir="5400000">
                    <a:srgbClr val="000000">
                      <a:alpha val="65000"/>
                    </a:srgbClr>
                  </a:innerShdw>
                </a:effectLst>
                <a:latin typeface="Times New Roman" pitchFamily="18" charset="0"/>
                <a:cs typeface="Times New Roman" pitchFamily="18" charset="0"/>
              </a:rPr>
              <a:t>Hacı Əkbər adlı bir övladın yurdsuz-yuvasız qovrulduğu cəbhə həyatını qeyrət və qəzəblə süslənmiş, ürəyinin qanı ilə səngər divarlarına yazılmış Vətən sevgisi dastanı da adlandırmaq olar.</a:t>
            </a:r>
            <a:endParaRPr lang="ru-RU" b="1" dirty="0">
              <a:ln w="1905"/>
              <a:solidFill>
                <a:schemeClr val="accent6">
                  <a:lumMod val="75000"/>
                </a:schemeClr>
              </a:soli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2" name="Mübariz+Tağıyev+-+Qalx-Qalx(music.day.az).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4267200" y="3124200"/>
            <a:ext cx="609600" cy="609600"/>
          </a:xfrm>
          <a:prstGeom prst="rect">
            <a:avLst/>
          </a:prstGeom>
        </p:spPr>
      </p:pic>
      <p:pic>
        <p:nvPicPr>
          <p:cNvPr id="5" name="Звук 4">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8"/>
          <a:stretch>
            <a:fillRect/>
          </a:stretch>
        </p:blipFill>
        <p:spPr>
          <a:xfrm>
            <a:off x="8318500" y="6032500"/>
            <a:ext cx="609600" cy="609600"/>
          </a:xfrm>
          <a:prstGeom prst="rect">
            <a:avLst/>
          </a:prstGeom>
        </p:spPr>
      </p:pic>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32040" y="649494"/>
            <a:ext cx="4096770" cy="5892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advTm="3139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1"/>
                            </p:stCondLst>
                            <p:childTnLst>
                              <p:par>
                                <p:cTn id="8" presetID="1" presetClass="mediacall" presetSubtype="0" fill="hold" nodeType="afterEffect">
                                  <p:stCondLst>
                                    <p:cond delay="0"/>
                                  </p:stCondLst>
                                  <p:childTnLst>
                                    <p:cmd type="call" cmd="playFrom(0.0)">
                                      <p:cBhvr>
                                        <p:cTn id="9" dur="1" fill="hold"/>
                                        <p:tgtEl>
                                          <p:spTgt spid="2"/>
                                        </p:tgtEl>
                                      </p:cBhvr>
                                    </p:cmd>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8" repeatCount="indefinite" fill="hold" display="0">
                  <p:stCondLst>
                    <p:cond delay="indefinite"/>
                  </p:stCondLst>
                  <p:endCondLst>
                    <p:cond evt="onStopAudio" delay="0">
                      <p:tgtEl>
                        <p:sldTgt/>
                      </p:tgtEl>
                    </p:cond>
                  </p:endCondLst>
                </p:cTn>
                <p:tgtEl>
                  <p:spTgt spid="2"/>
                </p:tgtEl>
              </p:cMediaNode>
            </p:audio>
            <p:audio isNarration="1">
              <p:cMediaNode vol="80000" showWhenStopped="0">
                <p:cTn id="19" fill="hold" display="0">
                  <p:stCondLst>
                    <p:cond delay="indefinite"/>
                  </p:stCondLst>
                  <p:endCondLst>
                    <p:cond evt="onStopAudio" delay="0">
                      <p:tgtEl>
                        <p:sldTgt/>
                      </p:tgtEl>
                    </p:cond>
                  </p:endCondLst>
                </p:cTn>
                <p:tgtEl>
                  <p:spTgt spid="5"/>
                </p:tgtEl>
              </p:cMediaNode>
            </p:audio>
          </p:childTnLst>
        </p:cTn>
      </p:par>
    </p:tnLst>
    <p:bldLst>
      <p:bldP spid="3" grpId="0"/>
    </p:bldLst>
  </p:timing>
  <p:extLst mod="1">
    <p:ext uri="{E180D4A7-C9FB-4DFB-919C-405C955672EB}">
      <p14:showEvtLst xmlns:p14="http://schemas.microsoft.com/office/powerpoint/2010/main">
        <p14:playEvt time="1007" objId="2"/>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img352.jpg"/>
          <p:cNvPicPr>
            <a:picLocks noChangeAspect="1"/>
          </p:cNvPicPr>
          <p:nvPr/>
        </p:nvPicPr>
        <p:blipFill>
          <a:blip r:embed="rId5" cstate="print"/>
          <a:stretch>
            <a:fillRect/>
          </a:stretch>
        </p:blipFill>
        <p:spPr>
          <a:xfrm>
            <a:off x="571472" y="285728"/>
            <a:ext cx="3813471" cy="5929354"/>
          </a:xfrm>
          <a:prstGeom prst="rect">
            <a:avLst/>
          </a:prstGeom>
          <a:ln w="88900" cap="sq" cmpd="thickThin">
            <a:solidFill>
              <a:schemeClr val="accent6">
                <a:lumMod val="50000"/>
              </a:schemeClr>
            </a:solidFill>
            <a:prstDash val="solid"/>
            <a:miter lim="800000"/>
          </a:ln>
          <a:effectLst>
            <a:innerShdw blurRad="76200">
              <a:srgbClr val="000000"/>
            </a:innerShdw>
          </a:effectLst>
        </p:spPr>
      </p:pic>
      <p:sp>
        <p:nvSpPr>
          <p:cNvPr id="5" name="TextBox 4"/>
          <p:cNvSpPr txBox="1"/>
          <p:nvPr/>
        </p:nvSpPr>
        <p:spPr>
          <a:xfrm>
            <a:off x="5429256" y="785794"/>
            <a:ext cx="3357586" cy="3785652"/>
          </a:xfrm>
          <a:prstGeom prst="rect">
            <a:avLst/>
          </a:prstGeom>
          <a:noFill/>
        </p:spPr>
        <p:txBody>
          <a:bodyPr wrap="square" rtlCol="0">
            <a:spAutoFit/>
          </a:bodyPr>
          <a:lstStyle/>
          <a:p>
            <a:r>
              <a:rPr lang="az-Latn-AZ" sz="2400" b="1" dirty="0" smtClean="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Soyqırım : Erməni terrorizmi. – Bakı : MBM, 2009. – 184 s.</a:t>
            </a:r>
          </a:p>
          <a:p>
            <a:endParaRPr lang="az-Latn-AZ" sz="2400" b="1" dirty="0" smtClean="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a:p>
            <a:r>
              <a:rPr lang="az-Latn-AZ" sz="2400" b="1" dirty="0" smtClean="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Kitabda soyqırım və erməni təcavüzü müsabiqəsində iştirak etmiş müəlliflərin hekayələri və publisistik əsərləri dərc edilmişdir. </a:t>
            </a:r>
            <a:endParaRPr lang="ru-RU" sz="2400" b="1"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p:txBody>
      </p:sp>
      <p:pic>
        <p:nvPicPr>
          <p:cNvPr id="2" name="Звук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cSld>
  <p:clrMapOvr>
    <a:masterClrMapping/>
  </p:clrMapOvr>
  <p:transition advTm="164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0" fill="hold" display="0">
                  <p:stCondLst>
                    <p:cond delay="indefinite"/>
                  </p:stCondLst>
                  <p:endCondLst>
                    <p:cond evt="onStopAudio" delay="0">
                      <p:tgtEl>
                        <p:sldTgt/>
                      </p:tgtEl>
                    </p:cond>
                  </p:endCondLst>
                </p:cTn>
                <p:tgtEl>
                  <p:spTgt spid="2"/>
                </p:tgtEl>
              </p:cMediaNode>
            </p:audio>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44" y="0"/>
            <a:ext cx="8858312" cy="6463308"/>
          </a:xfrm>
          <a:prstGeom prst="rect">
            <a:avLst/>
          </a:prstGeom>
          <a:noFill/>
        </p:spPr>
        <p:txBody>
          <a:bodyPr wrap="square" rtlCol="0">
            <a:spAutoFit/>
          </a:bodyPr>
          <a:lstStyle/>
          <a:p>
            <a:r>
              <a:rPr lang="az-Latn-AZ" b="1" i="1" dirty="0" smtClean="0">
                <a:solidFill>
                  <a:srgbClr val="FF0000"/>
                </a:solidFill>
                <a:latin typeface="Times New Roman" pitchFamily="18" charset="0"/>
                <a:cs typeface="Times New Roman" pitchFamily="18" charset="0"/>
              </a:rPr>
              <a:t>Bu mövzuda daha hansı kitabları oxumaq olar:</a:t>
            </a:r>
          </a:p>
          <a:p>
            <a:r>
              <a:rPr lang="az-Latn-AZ" b="1" i="1" dirty="0" smtClean="0">
                <a:solidFill>
                  <a:srgbClr val="FF0000"/>
                </a:solidFill>
                <a:latin typeface="Times New Roman" pitchFamily="18" charset="0"/>
                <a:cs typeface="Times New Roman" pitchFamily="18" charset="0"/>
              </a:rPr>
              <a:t>Axundov A. Pyeslər. – Bakı : El-Aliance, 2004. – 410 s.</a:t>
            </a:r>
          </a:p>
          <a:p>
            <a:r>
              <a:rPr lang="az-Latn-AZ" b="1" i="1" dirty="0" smtClean="0">
                <a:solidFill>
                  <a:srgbClr val="FF0000"/>
                </a:solidFill>
                <a:latin typeface="Times New Roman" pitchFamily="18" charset="0"/>
                <a:cs typeface="Times New Roman" pitchFamily="18" charset="0"/>
              </a:rPr>
              <a:t>Arifqızı G. Əsirlikdə qalan kəndim. – B</a:t>
            </a:r>
            <a:r>
              <a:rPr lang="en-US" b="1" i="1" dirty="0" err="1" smtClean="0">
                <a:solidFill>
                  <a:srgbClr val="FF0000"/>
                </a:solidFill>
                <a:latin typeface="Times New Roman" pitchFamily="18" charset="0"/>
                <a:cs typeface="Times New Roman" pitchFamily="18" charset="0"/>
              </a:rPr>
              <a:t>ak</a:t>
            </a:r>
            <a:r>
              <a:rPr lang="az-Latn-AZ" b="1" i="1" smtClean="0">
                <a:solidFill>
                  <a:srgbClr val="FF0000"/>
                </a:solidFill>
                <a:latin typeface="Times New Roman" pitchFamily="18" charset="0"/>
                <a:cs typeface="Times New Roman" pitchFamily="18" charset="0"/>
              </a:rPr>
              <a:t>ı : </a:t>
            </a:r>
            <a:r>
              <a:rPr lang="az-Latn-AZ" b="1" i="1" dirty="0" smtClean="0">
                <a:solidFill>
                  <a:srgbClr val="FF0000"/>
                </a:solidFill>
                <a:latin typeface="Times New Roman" pitchFamily="18" charset="0"/>
                <a:cs typeface="Times New Roman" pitchFamily="18" charset="0"/>
              </a:rPr>
              <a:t>Avropa, 2008. – 144 s.</a:t>
            </a:r>
          </a:p>
          <a:p>
            <a:r>
              <a:rPr lang="az-Latn-AZ" b="1" i="1" dirty="0" smtClean="0">
                <a:solidFill>
                  <a:srgbClr val="FF0000"/>
                </a:solidFill>
                <a:latin typeface="Times New Roman" pitchFamily="18" charset="0"/>
                <a:cs typeface="Times New Roman" pitchFamily="18" charset="0"/>
              </a:rPr>
              <a:t>Cəbrayılova R. Ölməzliyə abidə. – Bakı : Ziya, 2010. – 444 s.</a:t>
            </a:r>
          </a:p>
          <a:p>
            <a:r>
              <a:rPr lang="az-Latn-AZ" b="1" i="1" dirty="0" smtClean="0">
                <a:solidFill>
                  <a:srgbClr val="FF0000"/>
                </a:solidFill>
                <a:latin typeface="Times New Roman" pitchFamily="18" charset="0"/>
                <a:cs typeface="Times New Roman" pitchFamily="18" charset="0"/>
              </a:rPr>
              <a:t>Cəfərov R. İkiqat mühasirə. – Bakı : Çıraq, 2008. – 222 s.</a:t>
            </a:r>
          </a:p>
          <a:p>
            <a:r>
              <a:rPr lang="en-US" b="1" i="1" dirty="0" smtClean="0">
                <a:solidFill>
                  <a:srgbClr val="FF0000"/>
                </a:solidFill>
                <a:latin typeface="Times New Roman" pitchFamily="18" charset="0"/>
                <a:cs typeface="Times New Roman" pitchFamily="18" charset="0"/>
              </a:rPr>
              <a:t>C</a:t>
            </a:r>
            <a:r>
              <a:rPr lang="az-Latn-AZ" b="1" i="1" dirty="0" smtClean="0">
                <a:solidFill>
                  <a:srgbClr val="FF0000"/>
                </a:solidFill>
                <a:latin typeface="Times New Roman" pitchFamily="18" charset="0"/>
                <a:cs typeface="Times New Roman" pitchFamily="18" charset="0"/>
              </a:rPr>
              <a:t>əfərov R. Ləğv edilmiş tapşırıq. – Bakı : Çıraq, 2005. – 368 s.</a:t>
            </a:r>
          </a:p>
          <a:p>
            <a:r>
              <a:rPr lang="az-Latn-AZ" b="1" i="1" dirty="0" smtClean="0">
                <a:solidFill>
                  <a:srgbClr val="FF0000"/>
                </a:solidFill>
                <a:latin typeface="Times New Roman" pitchFamily="18" charset="0"/>
                <a:cs typeface="Times New Roman" pitchFamily="18" charset="0"/>
              </a:rPr>
              <a:t>Eyvazlı Ə. Bir batalyonun tarixi : sənədli povest. – Bakı : Nurlar, 2011. – 311 s.</a:t>
            </a:r>
          </a:p>
          <a:p>
            <a:r>
              <a:rPr lang="az-Latn-AZ" b="1" i="1" dirty="0" smtClean="0">
                <a:solidFill>
                  <a:srgbClr val="FF0000"/>
                </a:solidFill>
                <a:latin typeface="Times New Roman" pitchFamily="18" charset="0"/>
                <a:cs typeface="Times New Roman" pitchFamily="18" charset="0"/>
              </a:rPr>
              <a:t>Eyyubov E. Qırx beş gün cəhənnəmdə : roman. – Bakı : Şirvannəşr, 2010. – 424 s.</a:t>
            </a:r>
          </a:p>
          <a:p>
            <a:r>
              <a:rPr lang="az-Latn-AZ" b="1" i="1" dirty="0" smtClean="0">
                <a:solidFill>
                  <a:srgbClr val="FF0000"/>
                </a:solidFill>
                <a:latin typeface="Times New Roman" pitchFamily="18" charset="0"/>
                <a:cs typeface="Times New Roman" pitchFamily="18" charset="0"/>
              </a:rPr>
              <a:t>Əlioğlu M. </a:t>
            </a:r>
            <a:r>
              <a:rPr lang="en-US" b="1" i="1" dirty="0" smtClean="0">
                <a:solidFill>
                  <a:srgbClr val="FF0000"/>
                </a:solidFill>
                <a:latin typeface="Times New Roman" pitchFamily="18" charset="0"/>
                <a:cs typeface="Times New Roman" pitchFamily="18" charset="0"/>
              </a:rPr>
              <a:t>[</a:t>
            </a:r>
            <a:r>
              <a:rPr lang="az-Latn-AZ" b="1" i="1" dirty="0" smtClean="0">
                <a:solidFill>
                  <a:srgbClr val="FF0000"/>
                </a:solidFill>
                <a:latin typeface="Times New Roman" pitchFamily="18" charset="0"/>
                <a:cs typeface="Times New Roman" pitchFamily="18" charset="0"/>
              </a:rPr>
              <a:t>Məhərrəmov</a:t>
            </a:r>
            <a:r>
              <a:rPr lang="en-US" b="1" i="1" dirty="0" smtClean="0">
                <a:solidFill>
                  <a:srgbClr val="FF0000"/>
                </a:solidFill>
                <a:latin typeface="Times New Roman" pitchFamily="18" charset="0"/>
                <a:cs typeface="Times New Roman" pitchFamily="18" charset="0"/>
              </a:rPr>
              <a:t>]</a:t>
            </a:r>
            <a:r>
              <a:rPr lang="az-Latn-AZ" b="1" i="1" dirty="0" smtClean="0">
                <a:solidFill>
                  <a:srgbClr val="FF0000"/>
                </a:solidFill>
                <a:latin typeface="Times New Roman" pitchFamily="18" charset="0"/>
                <a:cs typeface="Times New Roman" pitchFamily="18" charset="0"/>
              </a:rPr>
              <a:t> Gerçəkləşən xəyallar (Fərari – 2). – Bakı: Gənclik, 2011. – 250 s.</a:t>
            </a:r>
          </a:p>
          <a:p>
            <a:r>
              <a:rPr lang="az-Latn-AZ" b="1" i="1" dirty="0" smtClean="0">
                <a:solidFill>
                  <a:srgbClr val="FF0000"/>
                </a:solidFill>
                <a:latin typeface="Times New Roman" pitchFamily="18" charset="0"/>
                <a:cs typeface="Times New Roman" pitchFamily="18" charset="0"/>
              </a:rPr>
              <a:t>Kovlarlı H. Qaratəpə şəhidləri :  mənzum roman. – Bakı: Qanun, 2010. – 672 s.</a:t>
            </a:r>
          </a:p>
          <a:p>
            <a:r>
              <a:rPr lang="az-Latn-AZ" b="1" i="1" dirty="0" smtClean="0">
                <a:solidFill>
                  <a:srgbClr val="FF0000"/>
                </a:solidFill>
                <a:latin typeface="Times New Roman" pitchFamily="18" charset="0"/>
                <a:cs typeface="Times New Roman" pitchFamily="18" charset="0"/>
              </a:rPr>
              <a:t>Qızıltaclı T. Şuşadan məktub. – Bakı:Qanun, 2005. – 51 s.</a:t>
            </a:r>
          </a:p>
          <a:p>
            <a:r>
              <a:rPr lang="az-Latn-AZ" b="1" i="1" dirty="0" smtClean="0">
                <a:solidFill>
                  <a:srgbClr val="FF0000"/>
                </a:solidFill>
                <a:latin typeface="Times New Roman" pitchFamily="18" charset="0"/>
                <a:cs typeface="Times New Roman" pitchFamily="18" charset="0"/>
              </a:rPr>
              <a:t>Qonaq Ə. Vətən səndən keçmək olmaz. – Bakı: Hüquq ədəbiyyatı nəşriyyatı, 2010. – 784 s.</a:t>
            </a:r>
          </a:p>
          <a:p>
            <a:r>
              <a:rPr lang="az-Latn-AZ" b="1" i="1" dirty="0" smtClean="0">
                <a:solidFill>
                  <a:srgbClr val="FF0000"/>
                </a:solidFill>
                <a:latin typeface="Times New Roman" pitchFamily="18" charset="0"/>
                <a:cs typeface="Times New Roman" pitchFamily="18" charset="0"/>
              </a:rPr>
              <a:t>Quluzadə Ə.  Qadan mənə, Qarabağ. – Bakı : Ozan, 2006. – 456 s.</a:t>
            </a:r>
            <a:endParaRPr lang="en-US" b="1" i="1" dirty="0" smtClean="0">
              <a:solidFill>
                <a:srgbClr val="FF0000"/>
              </a:solidFill>
              <a:latin typeface="Times New Roman" pitchFamily="18" charset="0"/>
              <a:cs typeface="Times New Roman" pitchFamily="18" charset="0"/>
            </a:endParaRPr>
          </a:p>
          <a:p>
            <a:r>
              <a:rPr lang="az-Latn-AZ" b="1" i="1" dirty="0" smtClean="0">
                <a:solidFill>
                  <a:srgbClr val="FF0000"/>
                </a:solidFill>
                <a:latin typeface="Times New Roman" pitchFamily="18" charset="0"/>
                <a:cs typeface="Times New Roman" pitchFamily="18" charset="0"/>
              </a:rPr>
              <a:t>Ləman F. Qılınckəndi dastanı : tarixi sənədli əsər. – Bakı : MBM, 2011. – 111 s.</a:t>
            </a:r>
          </a:p>
          <a:p>
            <a:r>
              <a:rPr lang="az-Latn-AZ" b="1" i="1" dirty="0" smtClean="0">
                <a:solidFill>
                  <a:srgbClr val="FF0000"/>
                </a:solidFill>
                <a:latin typeface="Times New Roman" pitchFamily="18" charset="0"/>
                <a:cs typeface="Times New Roman" pitchFamily="18" charset="0"/>
              </a:rPr>
              <a:t>Paşa T. Beş gürzə. – Bakı : MBM, 2012. – 255 s.</a:t>
            </a:r>
          </a:p>
          <a:p>
            <a:r>
              <a:rPr lang="az-Latn-AZ" b="1" i="1" dirty="0" smtClean="0">
                <a:solidFill>
                  <a:srgbClr val="FF0000"/>
                </a:solidFill>
                <a:latin typeface="Times New Roman" pitchFamily="18" charset="0"/>
                <a:cs typeface="Times New Roman" pitchFamily="18" charset="0"/>
              </a:rPr>
              <a:t>Rəhimov A. Romanlar. – Bakı : Azərnəşr, 2004. – 560 s.</a:t>
            </a:r>
            <a:endParaRPr lang="en-US" b="1" i="1" dirty="0" smtClean="0">
              <a:solidFill>
                <a:srgbClr val="FF0000"/>
              </a:solidFill>
              <a:latin typeface="Times New Roman" pitchFamily="18" charset="0"/>
              <a:cs typeface="Times New Roman" pitchFamily="18" charset="0"/>
            </a:endParaRPr>
          </a:p>
          <a:p>
            <a:r>
              <a:rPr lang="az-Latn-AZ" b="1" i="1" dirty="0" smtClean="0">
                <a:solidFill>
                  <a:srgbClr val="FF0000"/>
                </a:solidFill>
                <a:latin typeface="Times New Roman" pitchFamily="18" charset="0"/>
                <a:cs typeface="Times New Roman" pitchFamily="18" charset="0"/>
              </a:rPr>
              <a:t>Səlimov K. Mücahid Şahin. – Bakı : Araz, 2007. – 31 s.</a:t>
            </a:r>
          </a:p>
          <a:p>
            <a:r>
              <a:rPr lang="az-Latn-AZ" b="1" i="1" dirty="0" smtClean="0">
                <a:solidFill>
                  <a:srgbClr val="FF0000"/>
                </a:solidFill>
                <a:latin typeface="Times New Roman" pitchFamily="18" charset="0"/>
                <a:cs typeface="Times New Roman" pitchFamily="18" charset="0"/>
              </a:rPr>
              <a:t>Sonam B. Qanlı dərə : povest. -  Bakı : Qanun, 2004. – 44 s.</a:t>
            </a:r>
          </a:p>
          <a:p>
            <a:r>
              <a:rPr lang="az-Latn-AZ" b="1" i="1" dirty="0" smtClean="0">
                <a:solidFill>
                  <a:srgbClr val="FF0000"/>
                </a:solidFill>
                <a:latin typeface="Times New Roman" pitchFamily="18" charset="0"/>
                <a:cs typeface="Times New Roman" pitchFamily="18" charset="0"/>
              </a:rPr>
              <a:t>Sonam B. Qətl : Azərbaycanlıların soyqırımına – Qarabağ müharibəsinə həsr olunmuş səədli-bədii materiallar silsiləsindən. – Bakı : Qanun, 2004. – 44 s.</a:t>
            </a:r>
          </a:p>
          <a:p>
            <a:r>
              <a:rPr lang="az-Latn-AZ" b="1" i="1" dirty="0" smtClean="0">
                <a:solidFill>
                  <a:srgbClr val="FF0000"/>
                </a:solidFill>
                <a:latin typeface="Times New Roman" pitchFamily="18" charset="0"/>
                <a:cs typeface="Times New Roman" pitchFamily="18" charset="0"/>
              </a:rPr>
              <a:t>Sonam B. Sahibsizlik : hekayələr.  – Bakı : Qanun, 2004. -  52 s.</a:t>
            </a:r>
          </a:p>
          <a:p>
            <a:r>
              <a:rPr lang="az-Latn-AZ" b="1" i="1" dirty="0" smtClean="0">
                <a:solidFill>
                  <a:srgbClr val="FF0000"/>
                </a:solidFill>
                <a:latin typeface="Times New Roman" pitchFamily="18" charset="0"/>
                <a:cs typeface="Times New Roman" pitchFamily="18" charset="0"/>
              </a:rPr>
              <a:t>Şirinov T. Qarabağda qan izləri : dram əsərləri. – Bakı : Nərgiz, 2007. – 252 s.</a:t>
            </a:r>
          </a:p>
          <a:p>
            <a:endParaRPr lang="ru-RU" b="1" i="1" dirty="0">
              <a:solidFill>
                <a:srgbClr val="FF0000"/>
              </a:solidFill>
              <a:latin typeface="Times New Roman" pitchFamily="18" charset="0"/>
              <a:cs typeface="Times New Roman" pitchFamily="18" charset="0"/>
            </a:endParaRPr>
          </a:p>
        </p:txBody>
      </p:sp>
      <p:pic>
        <p:nvPicPr>
          <p:cNvPr id="2" name="Звук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cSld>
  <p:clrMapOvr>
    <a:masterClrMapping/>
  </p:clrMapOvr>
  <p:transition advTm="6921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2"/>
                </p:tgtEl>
              </p:cMediaNode>
            </p:audio>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728" y="2071678"/>
            <a:ext cx="7215238" cy="1015663"/>
          </a:xfrm>
          <a:prstGeom prst="rect">
            <a:avLst/>
          </a:prstGeom>
          <a:noFill/>
        </p:spPr>
        <p:txBody>
          <a:bodyPr wrap="square" rtlCol="0">
            <a:spAutoFit/>
          </a:bodyPr>
          <a:lstStyle/>
          <a:p>
            <a:pPr algn="ctr"/>
            <a:r>
              <a:rPr lang="az-Latn-AZ" sz="2000" b="1" i="1" dirty="0" smtClean="0">
                <a:solidFill>
                  <a:srgbClr val="FF0000"/>
                </a:solidFill>
                <a:latin typeface="Times New Roman" pitchFamily="18" charset="0"/>
                <a:cs typeface="Times New Roman" pitchFamily="18" charset="0"/>
              </a:rPr>
              <a:t>Məlumat-biblioqrafiya şöbəsi</a:t>
            </a:r>
          </a:p>
          <a:p>
            <a:r>
              <a:rPr lang="az-Latn-AZ" sz="2000" b="1" i="1" dirty="0" smtClean="0">
                <a:solidFill>
                  <a:srgbClr val="FF0000"/>
                </a:solidFill>
                <a:latin typeface="Times New Roman" pitchFamily="18" charset="0"/>
                <a:cs typeface="Times New Roman" pitchFamily="18" charset="0"/>
              </a:rPr>
              <a:t>Tərtib edəni:                                                                S. Əhmədova</a:t>
            </a:r>
          </a:p>
          <a:p>
            <a:endParaRPr lang="az-Latn-AZ" sz="2000" b="1" i="1" dirty="0" smtClean="0">
              <a:solidFill>
                <a:srgbClr val="FF0000"/>
              </a:solidFill>
              <a:latin typeface="Times New Roman" pitchFamily="18" charset="0"/>
              <a:cs typeface="Times New Roman" pitchFamily="18" charset="0"/>
            </a:endParaRPr>
          </a:p>
        </p:txBody>
      </p:sp>
      <p:pic>
        <p:nvPicPr>
          <p:cNvPr id="3" name="Звук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cSld>
  <p:clrMapOvr>
    <a:masterClrMapping/>
  </p:clrMapOvr>
  <p:transition advTm="651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2910" y="1428736"/>
            <a:ext cx="7572428" cy="2554545"/>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az-Latn-AZ" sz="4000" b="1" dirty="0" smtClean="0">
                <a:ln>
                  <a:solidFill>
                    <a:schemeClr val="tx1"/>
                  </a:solidFill>
                </a:ln>
                <a:solidFill>
                  <a:srgbClr val="008000"/>
                </a:solidFill>
                <a:effectLst/>
                <a:latin typeface="Times New Roman" pitchFamily="18" charset="0"/>
                <a:cs typeface="Times New Roman" pitchFamily="18" charset="0"/>
              </a:rPr>
              <a:t>Tanrının, taleyin üzü bəridir,</a:t>
            </a:r>
          </a:p>
          <a:p>
            <a:r>
              <a:rPr lang="az-Latn-AZ" sz="4000" b="1" dirty="0" smtClean="0">
                <a:ln>
                  <a:solidFill>
                    <a:schemeClr val="tx1"/>
                  </a:solidFill>
                </a:ln>
                <a:solidFill>
                  <a:srgbClr val="008000"/>
                </a:solidFill>
                <a:effectLst/>
                <a:latin typeface="Times New Roman" pitchFamily="18" charset="0"/>
                <a:cs typeface="Times New Roman" pitchFamily="18" charset="0"/>
              </a:rPr>
              <a:t>Hər qara daş üçün sızlayır ürək.</a:t>
            </a:r>
          </a:p>
          <a:p>
            <a:r>
              <a:rPr lang="az-Latn-AZ" sz="4000" b="1" dirty="0" smtClean="0">
                <a:ln>
                  <a:solidFill>
                    <a:schemeClr val="tx1"/>
                  </a:solidFill>
                </a:ln>
                <a:solidFill>
                  <a:srgbClr val="008000"/>
                </a:solidFill>
                <a:effectLst/>
                <a:latin typeface="Times New Roman" pitchFamily="18" charset="0"/>
                <a:cs typeface="Times New Roman" pitchFamily="18" charset="0"/>
              </a:rPr>
              <a:t>Şərqilər də Vətən əsgərləridir</a:t>
            </a:r>
          </a:p>
          <a:p>
            <a:r>
              <a:rPr lang="az-Latn-AZ" sz="4000" b="1" dirty="0" smtClean="0">
                <a:ln>
                  <a:solidFill>
                    <a:schemeClr val="tx1"/>
                  </a:solidFill>
                </a:ln>
                <a:solidFill>
                  <a:srgbClr val="008000"/>
                </a:solidFill>
                <a:effectLst/>
                <a:latin typeface="Times New Roman" pitchFamily="18" charset="0"/>
                <a:cs typeface="Times New Roman" pitchFamily="18" charset="0"/>
              </a:rPr>
              <a:t>Qədim Qarabağda görüşənədək!</a:t>
            </a:r>
            <a:endParaRPr lang="ru-RU" sz="4000" b="1" dirty="0">
              <a:ln>
                <a:solidFill>
                  <a:schemeClr val="tx1"/>
                </a:solidFill>
              </a:ln>
              <a:solidFill>
                <a:srgbClr val="008000"/>
              </a:solidFill>
              <a:effectLst/>
              <a:latin typeface="Times New Roman" pitchFamily="18" charset="0"/>
              <a:cs typeface="Times New Roman" pitchFamily="18" charset="0"/>
            </a:endParaRPr>
          </a:p>
        </p:txBody>
      </p:sp>
      <p:pic>
        <p:nvPicPr>
          <p:cNvPr id="2" name="Звук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cSld>
  <p:clrMapOvr>
    <a:masterClrMapping/>
  </p:clrMapOvr>
  <p:transition advTm="127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2"/>
                </p:tgtEl>
              </p:cMediaNode>
            </p:audio>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668610"/>
            <a:ext cx="3571900" cy="5170646"/>
          </a:xfrm>
          <a:prstGeom prst="rect">
            <a:avLst/>
          </a:prstGeom>
          <a:noFill/>
        </p:spPr>
        <p:txBody>
          <a:bodyPr wrap="square" rtlCol="0">
            <a:spAutoFit/>
          </a:bodyPr>
          <a:lstStyle/>
          <a:p>
            <a:r>
              <a:rPr lang="az-Latn-AZ" sz="2200" b="1" dirty="0" smtClean="0">
                <a:ln>
                  <a:solidFill>
                    <a:schemeClr val="tx1"/>
                  </a:solidFill>
                </a:ln>
                <a:solidFill>
                  <a:srgbClr val="FF0000"/>
                </a:solidFill>
                <a:effectLst/>
                <a:latin typeface="Times New Roman" pitchFamily="18" charset="0"/>
                <a:cs typeface="Times New Roman" pitchFamily="18" charset="0"/>
              </a:rPr>
              <a:t>Abbas A. Dolu : roman. – B</a:t>
            </a:r>
            <a:r>
              <a:rPr lang="en-US" sz="2200" b="1" dirty="0" err="1" smtClean="0">
                <a:ln>
                  <a:solidFill>
                    <a:schemeClr val="tx1"/>
                  </a:solidFill>
                </a:ln>
                <a:solidFill>
                  <a:srgbClr val="FF0000"/>
                </a:solidFill>
                <a:effectLst/>
                <a:latin typeface="Times New Roman" pitchFamily="18" charset="0"/>
                <a:cs typeface="Times New Roman" pitchFamily="18" charset="0"/>
              </a:rPr>
              <a:t>ak</a:t>
            </a:r>
            <a:r>
              <a:rPr lang="az-Latn-AZ" sz="2200" b="1" dirty="0" smtClean="0">
                <a:ln>
                  <a:solidFill>
                    <a:schemeClr val="tx1"/>
                  </a:solidFill>
                </a:ln>
                <a:solidFill>
                  <a:srgbClr val="FF0000"/>
                </a:solidFill>
                <a:latin typeface="Times New Roman" pitchFamily="18" charset="0"/>
                <a:cs typeface="Times New Roman" pitchFamily="18" charset="0"/>
              </a:rPr>
              <a:t>ı </a:t>
            </a:r>
            <a:r>
              <a:rPr lang="az-Latn-AZ" sz="2200" b="1" dirty="0" smtClean="0">
                <a:ln>
                  <a:solidFill>
                    <a:schemeClr val="tx1"/>
                  </a:solidFill>
                </a:ln>
                <a:solidFill>
                  <a:srgbClr val="FF0000"/>
                </a:solidFill>
                <a:effectLst/>
                <a:latin typeface="Times New Roman" pitchFamily="18" charset="0"/>
                <a:cs typeface="Times New Roman" pitchFamily="18" charset="0"/>
              </a:rPr>
              <a:t>: Təhsil, 2008. – 256. s.</a:t>
            </a:r>
          </a:p>
          <a:p>
            <a:endParaRPr lang="az-Latn-AZ" sz="2200" b="1" dirty="0" smtClean="0">
              <a:ln>
                <a:solidFill>
                  <a:schemeClr val="tx1"/>
                </a:solidFill>
              </a:ln>
              <a:solidFill>
                <a:srgbClr val="FF0000"/>
              </a:solidFill>
              <a:effectLst/>
              <a:latin typeface="Times New Roman" pitchFamily="18" charset="0"/>
              <a:cs typeface="Times New Roman" pitchFamily="18" charset="0"/>
            </a:endParaRPr>
          </a:p>
          <a:p>
            <a:r>
              <a:rPr lang="az-Latn-AZ" sz="2200" b="1" dirty="0" smtClean="0">
                <a:ln>
                  <a:solidFill>
                    <a:schemeClr val="tx1"/>
                  </a:solidFill>
                </a:ln>
                <a:solidFill>
                  <a:srgbClr val="FF0000"/>
                </a:solidFill>
                <a:effectLst/>
                <a:latin typeface="Times New Roman" pitchFamily="18" charset="0"/>
                <a:cs typeface="Times New Roman" pitchFamily="18" charset="0"/>
              </a:rPr>
              <a:t>“Dolu” romanı hələ bitməyən Qarabağ müharibəsinə həsr olunub. Romanda rəsmi vəzifə daşıyan insanlardan tutmuş kriminal qurumun nümayəndələrinə qədər hər kəsin, hətta müdaxiləyə məruz qalan şəhərin – dünyanın Ən Varlı Şəhərinin özünün də, yağan güllələrin də obrazı var.</a:t>
            </a:r>
            <a:endParaRPr lang="ru-RU" sz="2200" b="1" dirty="0">
              <a:ln>
                <a:solidFill>
                  <a:schemeClr val="tx1"/>
                </a:solidFill>
              </a:ln>
              <a:solidFill>
                <a:srgbClr val="FF0000"/>
              </a:solidFill>
              <a:effectLst/>
              <a:latin typeface="Times New Roman" pitchFamily="18" charset="0"/>
              <a:cs typeface="Times New Roman" pitchFamily="18" charset="0"/>
            </a:endParaRPr>
          </a:p>
        </p:txBody>
      </p:sp>
      <p:pic>
        <p:nvPicPr>
          <p:cNvPr id="7170" name="Picture 2" descr="C:\Documents and Settings\Администратор\Мои документы\Мои рисунки\20 Yanvar\img261.jpg"/>
          <p:cNvPicPr>
            <a:picLocks noChangeAspect="1" noChangeArrowheads="1"/>
          </p:cNvPicPr>
          <p:nvPr/>
        </p:nvPicPr>
        <p:blipFill>
          <a:blip r:embed="rId5" cstate="print"/>
          <a:srcRect/>
          <a:stretch>
            <a:fillRect/>
          </a:stretch>
        </p:blipFill>
        <p:spPr bwMode="auto">
          <a:xfrm>
            <a:off x="4857752" y="500042"/>
            <a:ext cx="3714776" cy="5643602"/>
          </a:xfrm>
          <a:prstGeom prst="rect">
            <a:avLst/>
          </a:prstGeom>
          <a:noFill/>
        </p:spPr>
      </p:pic>
      <p:pic>
        <p:nvPicPr>
          <p:cNvPr id="3" name="Звук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cSld>
  <p:clrMapOvr>
    <a:masterClrMapping/>
  </p:clrMapOvr>
  <p:transition advTm="36046">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7170"/>
                                        </p:tgtEl>
                                        <p:attrNameLst>
                                          <p:attrName>style.visibility</p:attrName>
                                        </p:attrNameLst>
                                      </p:cBhvr>
                                      <p:to>
                                        <p:strVal val="visible"/>
                                      </p:to>
                                    </p:set>
                                    <p:animEffect transition="in" filter="circle(in)">
                                      <p:cBhvr>
                                        <p:cTn id="11" dur="2000"/>
                                        <p:tgtEl>
                                          <p:spTgt spid="7170"/>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p:cTn id="16"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7"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8"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9" dur="1000"/>
                                        <p:tgtEl>
                                          <p:spTgt spid="2">
                                            <p:txEl>
                                              <p:pRg st="0" end="0"/>
                                            </p:txEl>
                                          </p:spTgt>
                                        </p:tgtEl>
                                      </p:cBhvr>
                                    </p:animEffect>
                                  </p:childTnLst>
                                </p:cTn>
                              </p:par>
                              <p:par>
                                <p:cTn id="20" presetID="31" presetClass="entr" presetSubtype="0" fill="hold"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 calcmode="lin" valueType="num">
                                      <p:cBhvr>
                                        <p:cTn id="22"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4"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5"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6"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4048" y="740867"/>
            <a:ext cx="3643338" cy="5509200"/>
          </a:xfrm>
          <a:prstGeom prst="rect">
            <a:avLst/>
          </a:prstGeom>
          <a:noFill/>
        </p:spPr>
        <p:txBody>
          <a:bodyPr wrap="square" rtlCol="0">
            <a:spAutoFit/>
            <a:scene3d>
              <a:camera prst="orthographicFront"/>
              <a:lightRig rig="threePt" dir="t"/>
            </a:scene3d>
            <a:sp3d extrusionH="57150">
              <a:bevelT w="38100" h="38100" prst="slope"/>
            </a:sp3d>
          </a:bodyPr>
          <a:lstStyle/>
          <a:p>
            <a:r>
              <a:rPr lang="az-Latn-AZ" sz="2200" b="1" dirty="0" smtClean="0">
                <a:ln>
                  <a:solidFill>
                    <a:schemeClr val="tx1"/>
                  </a:solidFill>
                </a:ln>
                <a:solidFill>
                  <a:srgbClr val="FF0000"/>
                </a:solidFill>
                <a:effectLst/>
                <a:latin typeface="Times New Roman" pitchFamily="18" charset="0"/>
                <a:cs typeface="Times New Roman" pitchFamily="18" charset="0"/>
              </a:rPr>
              <a:t>Abdulla M. Əsir qadın... : roman.</a:t>
            </a:r>
            <a:r>
              <a:rPr lang="en-US" sz="2200" b="1" dirty="0" smtClean="0">
                <a:ln>
                  <a:solidFill>
                    <a:schemeClr val="tx1"/>
                  </a:solidFill>
                </a:ln>
                <a:solidFill>
                  <a:srgbClr val="FF0000"/>
                </a:solidFill>
                <a:effectLst/>
                <a:latin typeface="Times New Roman" pitchFamily="18" charset="0"/>
                <a:cs typeface="Times New Roman" pitchFamily="18" charset="0"/>
              </a:rPr>
              <a:t> –B</a:t>
            </a:r>
            <a:r>
              <a:rPr lang="az-Latn-AZ" sz="2200" b="1" dirty="0" smtClean="0">
                <a:ln>
                  <a:solidFill>
                    <a:schemeClr val="tx1"/>
                  </a:solidFill>
                </a:ln>
                <a:solidFill>
                  <a:srgbClr val="FF0000"/>
                </a:solidFill>
                <a:effectLst/>
                <a:latin typeface="Times New Roman" pitchFamily="18" charset="0"/>
                <a:cs typeface="Times New Roman" pitchFamily="18" charset="0"/>
              </a:rPr>
              <a:t>akı  : Çinar-Çap, 2006. – 216 s.</a:t>
            </a:r>
          </a:p>
          <a:p>
            <a:endParaRPr lang="az-Latn-AZ" sz="2200" b="1" dirty="0" smtClean="0">
              <a:ln>
                <a:solidFill>
                  <a:schemeClr val="tx1"/>
                </a:solidFill>
              </a:ln>
              <a:solidFill>
                <a:srgbClr val="FF0000"/>
              </a:solidFill>
              <a:effectLst/>
              <a:latin typeface="Times New Roman" pitchFamily="18" charset="0"/>
              <a:cs typeface="Times New Roman" pitchFamily="18" charset="0"/>
            </a:endParaRPr>
          </a:p>
          <a:p>
            <a:r>
              <a:rPr lang="az-Latn-AZ" sz="2200" b="1" dirty="0" smtClean="0">
                <a:ln>
                  <a:solidFill>
                    <a:schemeClr val="tx1"/>
                  </a:solidFill>
                </a:ln>
                <a:solidFill>
                  <a:srgbClr val="FF0000"/>
                </a:solidFill>
                <a:effectLst/>
                <a:latin typeface="Times New Roman" pitchFamily="18" charset="0"/>
                <a:cs typeface="Times New Roman" pitchFamily="18" charset="0"/>
              </a:rPr>
              <a:t>“Əsir qadın” romanı Səidə adlı bir qadının üç il erməni əsirliyində  keçirdiyi məşəqqətli, işgəncələrlə  dolu əsirlik həyatından bəhs edir. Ağlagəlməz  vəhşilik-lərlə üzləşən gənc qadın namus və ləyaqətinin tapdanmasını düşmənə bağışlaya bilmir və son nəfəsinədək təkbaşına mübarizə aparır.</a:t>
            </a:r>
            <a:endParaRPr lang="ru-RU" sz="2200" b="1" dirty="0">
              <a:ln>
                <a:solidFill>
                  <a:schemeClr val="tx1"/>
                </a:solidFill>
              </a:ln>
              <a:solidFill>
                <a:srgbClr val="FF0000"/>
              </a:solidFill>
              <a:effectLst/>
              <a:latin typeface="Times New Roman" pitchFamily="18" charset="0"/>
              <a:cs typeface="Times New Roman" pitchFamily="18" charset="0"/>
            </a:endParaRPr>
          </a:p>
        </p:txBody>
      </p:sp>
      <p:pic>
        <p:nvPicPr>
          <p:cNvPr id="6146" name="Picture 2" descr="C:\Documents and Settings\Администратор\Мои документы\Мои рисунки\20 Yanvar\img260.jpg"/>
          <p:cNvPicPr>
            <a:picLocks noChangeAspect="1" noChangeArrowheads="1"/>
          </p:cNvPicPr>
          <p:nvPr/>
        </p:nvPicPr>
        <p:blipFill>
          <a:blip r:embed="rId5" cstate="print"/>
          <a:srcRect/>
          <a:stretch>
            <a:fillRect/>
          </a:stretch>
        </p:blipFill>
        <p:spPr bwMode="auto">
          <a:xfrm>
            <a:off x="428596" y="428604"/>
            <a:ext cx="3810000" cy="5786478"/>
          </a:xfrm>
          <a:prstGeom prst="rect">
            <a:avLst/>
          </a:prstGeom>
          <a:ln w="228600" cap="sq" cmpd="thickThin">
            <a:solidFill>
              <a:srgbClr val="FFC000"/>
            </a:solidFill>
            <a:prstDash val="solid"/>
            <a:miter lim="800000"/>
          </a:ln>
          <a:effectLst>
            <a:innerShdw blurRad="76200">
              <a:srgbClr val="000000"/>
            </a:innerShdw>
          </a:effectLst>
        </p:spPr>
      </p:pic>
      <p:pic>
        <p:nvPicPr>
          <p:cNvPr id="3" name="Звук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cSld>
  <p:clrMapOvr>
    <a:masterClrMapping/>
  </p:clrMapOvr>
  <p:transition advTm="31198">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anim calcmode="lin" valueType="num">
                                      <p:cBhvr>
                                        <p:cTn id="1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1000"/>
                                        <p:tgtEl>
                                          <p:spTgt spid="2">
                                            <p:txEl>
                                              <p:pRg st="2" end="2"/>
                                            </p:txEl>
                                          </p:spTgt>
                                        </p:tgtEl>
                                      </p:cBhvr>
                                    </p:animEffect>
                                    <p:anim calcmode="lin" valueType="num">
                                      <p:cBhvr>
                                        <p:cTn id="1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5" cstate="print"/>
          <a:srcRect/>
          <a:stretch>
            <a:fillRect/>
          </a:stretch>
        </p:blipFill>
        <p:spPr bwMode="auto">
          <a:xfrm>
            <a:off x="214282" y="642918"/>
            <a:ext cx="3493622" cy="5257800"/>
          </a:xfrm>
          <a:prstGeom prst="round2DiagRect">
            <a:avLst>
              <a:gd name="adj1" fmla="val 16667"/>
              <a:gd name="adj2" fmla="val 0"/>
            </a:avLst>
          </a:prstGeom>
          <a:ln w="88900" cap="sq">
            <a:solidFill>
              <a:srgbClr val="C00000"/>
            </a:solidFill>
            <a:miter lim="800000"/>
          </a:ln>
          <a:effectLst>
            <a:outerShdw blurRad="254000" algn="tl" rotWithShape="0">
              <a:srgbClr val="000000">
                <a:alpha val="43000"/>
              </a:srgbClr>
            </a:outerShdw>
          </a:effectLst>
        </p:spPr>
      </p:pic>
      <p:sp>
        <p:nvSpPr>
          <p:cNvPr id="3" name="TextBox 2"/>
          <p:cNvSpPr txBox="1"/>
          <p:nvPr/>
        </p:nvSpPr>
        <p:spPr>
          <a:xfrm>
            <a:off x="5076056" y="714356"/>
            <a:ext cx="3282158" cy="4708981"/>
          </a:xfrm>
          <a:prstGeom prst="rect">
            <a:avLst/>
          </a:prstGeom>
          <a:noFill/>
        </p:spPr>
        <p:txBody>
          <a:bodyPr wrap="square" rtlCol="0">
            <a:spAutoFit/>
          </a:bodyPr>
          <a:lstStyle/>
          <a:p>
            <a:r>
              <a:rPr lang="az-Latn-AZ" sz="2000" b="1" i="1" dirty="0" smtClean="0">
                <a:ln>
                  <a:solidFill>
                    <a:srgbClr val="C00000"/>
                  </a:solidFill>
                </a:ln>
                <a:solidFill>
                  <a:srgbClr val="3366CC"/>
                </a:solidFill>
                <a:effectLst/>
                <a:latin typeface="Times New Roman" pitchFamily="18" charset="0"/>
                <a:cs typeface="Times New Roman" pitchFamily="18" charset="0"/>
              </a:rPr>
              <a:t>Azayev Ə. Qanlı gündəlik : povest və hekayələr. – Bakı : Azərnəşr, 2002. – 240 s.</a:t>
            </a:r>
          </a:p>
          <a:p>
            <a:endParaRPr lang="az-Latn-AZ" sz="2000" b="1" i="1" dirty="0" smtClean="0">
              <a:ln>
                <a:solidFill>
                  <a:srgbClr val="C00000"/>
                </a:solidFill>
              </a:ln>
              <a:solidFill>
                <a:srgbClr val="3366CC"/>
              </a:solidFill>
              <a:effectLst/>
              <a:latin typeface="Times New Roman" pitchFamily="18" charset="0"/>
              <a:cs typeface="Times New Roman" pitchFamily="18" charset="0"/>
            </a:endParaRPr>
          </a:p>
          <a:p>
            <a:r>
              <a:rPr lang="az-Latn-AZ" sz="2000" b="1" i="1" dirty="0" smtClean="0">
                <a:ln>
                  <a:solidFill>
                    <a:srgbClr val="C00000"/>
                  </a:solidFill>
                </a:ln>
                <a:solidFill>
                  <a:srgbClr val="3366CC"/>
                </a:solidFill>
                <a:effectLst/>
                <a:latin typeface="Times New Roman" pitchFamily="18" charset="0"/>
                <a:cs typeface="Times New Roman" pitchFamily="18" charset="0"/>
              </a:rPr>
              <a:t>Yazıçı Əlisəfa Azayevin “Qanlı gündəlik” povestində Qarabağın tacı, mədəniyyət beşiyi Şuşa şəhəri uğrunda gedən son döyüşlərdən bəhs olunur. Əsgər gündəliyi formasında yazılmış bu povest əslində xalqımızın gözü qarşısında baş vermiş məlum hadisələrin ümumi-ləşdirilmiş mənzərəsiddir.</a:t>
            </a:r>
            <a:endParaRPr lang="ru-RU" sz="2000" b="1" i="1" dirty="0">
              <a:ln>
                <a:solidFill>
                  <a:srgbClr val="C00000"/>
                </a:solidFill>
              </a:ln>
              <a:solidFill>
                <a:srgbClr val="3366CC"/>
              </a:solidFill>
              <a:effectLst/>
              <a:latin typeface="Times New Roman" pitchFamily="18" charset="0"/>
              <a:cs typeface="Times New Roman" pitchFamily="18" charset="0"/>
            </a:endParaRPr>
          </a:p>
        </p:txBody>
      </p:sp>
      <p:pic>
        <p:nvPicPr>
          <p:cNvPr id="2" name="Звук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cSld>
  <p:clrMapOvr>
    <a:masterClrMapping/>
  </p:clrMapOvr>
  <p:transition advTm="3079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circle(in)">
                                      <p:cBhvr>
                                        <p:cTn id="11" dur="20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style.rotation</p:attrName>
                                        </p:attrNameLst>
                                      </p:cBhvr>
                                      <p:tavLst>
                                        <p:tav tm="0">
                                          <p:val>
                                            <p:fltVal val="90"/>
                                          </p:val>
                                        </p:tav>
                                        <p:tav tm="100000">
                                          <p:val>
                                            <p:fltVal val="0"/>
                                          </p:val>
                                        </p:tav>
                                      </p:tavLst>
                                    </p:anim>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0" fill="hold" display="0">
                  <p:stCondLst>
                    <p:cond delay="indefinite"/>
                  </p:stCondLst>
                  <p:endCondLst>
                    <p:cond evt="onStopAudio" delay="0">
                      <p:tgtEl>
                        <p:sldTgt/>
                      </p:tgtEl>
                    </p:cond>
                  </p:endCondLst>
                </p:cTn>
                <p:tgtEl>
                  <p:spTgt spid="2"/>
                </p:tgtEl>
              </p:cMediaNode>
            </p:audio>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5" cstate="print"/>
          <a:srcRect/>
          <a:stretch>
            <a:fillRect/>
          </a:stretch>
        </p:blipFill>
        <p:spPr bwMode="auto">
          <a:xfrm>
            <a:off x="4857752" y="571480"/>
            <a:ext cx="3867150" cy="5648325"/>
          </a:xfrm>
          <a:prstGeom prst="rect">
            <a:avLst/>
          </a:prstGeom>
          <a:ln w="190500" cap="sq">
            <a:solidFill>
              <a:srgbClr val="FF7C8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Box 2"/>
          <p:cNvSpPr txBox="1"/>
          <p:nvPr/>
        </p:nvSpPr>
        <p:spPr>
          <a:xfrm>
            <a:off x="571472" y="571480"/>
            <a:ext cx="3643338" cy="6186309"/>
          </a:xfrm>
          <a:prstGeom prst="rect">
            <a:avLst/>
          </a:prstGeom>
          <a:noFill/>
        </p:spPr>
        <p:txBody>
          <a:bodyPr wrap="square" rtlCol="0">
            <a:spAutoFit/>
          </a:bodyPr>
          <a:lstStyle/>
          <a:p>
            <a:r>
              <a:rPr lang="az-Latn-AZ" b="1" dirty="0" smtClean="0">
                <a:ln w="10541" cmpd="sng">
                  <a:solidFill>
                    <a:schemeClr val="accent1">
                      <a:shade val="88000"/>
                      <a:satMod val="110000"/>
                    </a:schemeClr>
                  </a:solidFill>
                  <a:prstDash val="solid"/>
                </a:ln>
                <a:solidFill>
                  <a:srgbClr val="7030A0"/>
                </a:solidFill>
                <a:latin typeface="Times New Roman" pitchFamily="18" charset="0"/>
                <a:cs typeface="Times New Roman" pitchFamily="18" charset="0"/>
              </a:rPr>
              <a:t>Əhmədov Y. Torpağa tökülən qan : roman. – Bakı : Azərnəşr, 2004. – 456 s.</a:t>
            </a:r>
          </a:p>
          <a:p>
            <a:endParaRPr lang="az-Latn-AZ" b="1" dirty="0" smtClean="0">
              <a:ln w="10541" cmpd="sng">
                <a:solidFill>
                  <a:schemeClr val="accent1">
                    <a:shade val="88000"/>
                    <a:satMod val="110000"/>
                  </a:schemeClr>
                </a:solidFill>
                <a:prstDash val="solid"/>
              </a:ln>
              <a:solidFill>
                <a:srgbClr val="7030A0"/>
              </a:solidFill>
              <a:latin typeface="Times New Roman" pitchFamily="18" charset="0"/>
              <a:cs typeface="Times New Roman" pitchFamily="18" charset="0"/>
            </a:endParaRPr>
          </a:p>
          <a:p>
            <a:r>
              <a:rPr lang="az-Latn-AZ" b="1" dirty="0" smtClean="0">
                <a:ln w="10541" cmpd="sng">
                  <a:solidFill>
                    <a:schemeClr val="accent1">
                      <a:shade val="88000"/>
                      <a:satMod val="110000"/>
                    </a:schemeClr>
                  </a:solidFill>
                  <a:prstDash val="solid"/>
                </a:ln>
                <a:solidFill>
                  <a:srgbClr val="7030A0"/>
                </a:solidFill>
                <a:latin typeface="Times New Roman" pitchFamily="18" charset="0"/>
                <a:cs typeface="Times New Roman" pitchFamily="18" charset="0"/>
              </a:rPr>
              <a:t>Roman xalqımızın “20 Yanvar ”</a:t>
            </a:r>
            <a:r>
              <a:rPr lang="en-US" b="1" dirty="0" smtClean="0">
                <a:ln w="10541" cmpd="sng">
                  <a:solidFill>
                    <a:schemeClr val="accent1">
                      <a:shade val="88000"/>
                      <a:satMod val="110000"/>
                    </a:schemeClr>
                  </a:solidFill>
                  <a:prstDash val="solid"/>
                </a:ln>
                <a:solidFill>
                  <a:srgbClr val="7030A0"/>
                </a:solidFill>
                <a:latin typeface="Times New Roman" pitchFamily="18" charset="0"/>
                <a:cs typeface="Times New Roman" pitchFamily="18" charset="0"/>
              </a:rPr>
              <a:t> </a:t>
            </a:r>
            <a:r>
              <a:rPr lang="en-US" b="1" dirty="0" err="1" smtClean="0">
                <a:ln w="10541" cmpd="sng">
                  <a:solidFill>
                    <a:schemeClr val="accent1">
                      <a:shade val="88000"/>
                      <a:satMod val="110000"/>
                    </a:schemeClr>
                  </a:solidFill>
                  <a:prstDash val="solid"/>
                </a:ln>
                <a:solidFill>
                  <a:srgbClr val="7030A0"/>
                </a:solidFill>
                <a:latin typeface="Times New Roman" pitchFamily="18" charset="0"/>
                <a:cs typeface="Times New Roman" pitchFamily="18" charset="0"/>
              </a:rPr>
              <a:t>faci</a:t>
            </a:r>
            <a:r>
              <a:rPr lang="az-Latn-AZ" b="1" dirty="0" smtClean="0">
                <a:ln w="10541" cmpd="sng">
                  <a:solidFill>
                    <a:schemeClr val="accent1">
                      <a:shade val="88000"/>
                      <a:satMod val="110000"/>
                    </a:schemeClr>
                  </a:solidFill>
                  <a:prstDash val="solid"/>
                </a:ln>
                <a:solidFill>
                  <a:srgbClr val="7030A0"/>
                </a:solidFill>
                <a:latin typeface="Times New Roman" pitchFamily="18" charset="0"/>
                <a:cs typeface="Times New Roman" pitchFamily="18" charset="0"/>
              </a:rPr>
              <a:t>əsi və “Qarabağ müharibəsi”ndən bəhs edir.  Əsərdə Ermənistan ordusunun rusların köməkliyi ilə torpaqlarımıza təcavüz etməsi, torpaqlarımızın işğalı və bu dövrdəki mürəkkəb ictimai-siyasi hadisələr öz təcəssümünü tapmışdır.</a:t>
            </a:r>
          </a:p>
          <a:p>
            <a:r>
              <a:rPr lang="az-Latn-AZ" b="1" dirty="0" smtClean="0">
                <a:ln w="10541" cmpd="sng">
                  <a:solidFill>
                    <a:schemeClr val="accent1">
                      <a:shade val="88000"/>
                      <a:satMod val="110000"/>
                    </a:schemeClr>
                  </a:solidFill>
                  <a:prstDash val="solid"/>
                </a:ln>
                <a:solidFill>
                  <a:srgbClr val="7030A0"/>
                </a:solidFill>
                <a:latin typeface="Times New Roman" pitchFamily="18" charset="0"/>
                <a:cs typeface="Times New Roman" pitchFamily="18" charset="0"/>
              </a:rPr>
              <a:t>“Torpağa tökülən qan” romanı sadəcə kitab deyil, sənin, mənim, bütöv bir millətin başına gələn faciə, qan yaddaşı, millətin qəhrəmanlıq tarixi yazılmış salnaməsididr. Bəşər tarixində qanlı hərflərlə yazılan türkün ermənilər tərəfindən soyqırımıdır.</a:t>
            </a:r>
            <a:endParaRPr lang="ru-RU" b="1" dirty="0">
              <a:ln w="10541" cmpd="sng">
                <a:solidFill>
                  <a:schemeClr val="accent1">
                    <a:shade val="88000"/>
                    <a:satMod val="110000"/>
                  </a:schemeClr>
                </a:solidFill>
                <a:prstDash val="solid"/>
              </a:ln>
              <a:solidFill>
                <a:srgbClr val="7030A0"/>
              </a:solidFill>
              <a:latin typeface="Times New Roman" pitchFamily="18" charset="0"/>
              <a:cs typeface="Times New Roman" pitchFamily="18" charset="0"/>
            </a:endParaRPr>
          </a:p>
        </p:txBody>
      </p:sp>
      <p:pic>
        <p:nvPicPr>
          <p:cNvPr id="2" name="Звук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cSld>
  <p:clrMapOvr>
    <a:masterClrMapping/>
  </p:clrMapOvr>
  <p:transition advTm="3598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8" fill="hold" display="0">
                  <p:stCondLst>
                    <p:cond delay="indefinite"/>
                  </p:stCondLst>
                  <p:endCondLst>
                    <p:cond evt="onStopAudio" delay="0">
                      <p:tgtEl>
                        <p:sldTgt/>
                      </p:tgtEl>
                    </p:cond>
                  </p:endCondLst>
                </p:cTn>
                <p:tgtEl>
                  <p:spTgt spid="2"/>
                </p:tgtEl>
              </p:cMediaNode>
            </p:audio>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303.jpg"/>
          <p:cNvPicPr>
            <a:picLocks noChangeAspect="1"/>
          </p:cNvPicPr>
          <p:nvPr/>
        </p:nvPicPr>
        <p:blipFill>
          <a:blip r:embed="rId5" cstate="print"/>
          <a:stretch>
            <a:fillRect/>
          </a:stretch>
        </p:blipFill>
        <p:spPr>
          <a:xfrm>
            <a:off x="0" y="0"/>
            <a:ext cx="2571736" cy="4143404"/>
          </a:xfrm>
          <a:prstGeom prst="rect">
            <a:avLst/>
          </a:prstGeom>
        </p:spPr>
      </p:pic>
      <p:pic>
        <p:nvPicPr>
          <p:cNvPr id="3" name="Рисунок 2" descr="img304.jpg"/>
          <p:cNvPicPr>
            <a:picLocks noChangeAspect="1"/>
          </p:cNvPicPr>
          <p:nvPr/>
        </p:nvPicPr>
        <p:blipFill>
          <a:blip r:embed="rId6" cstate="print"/>
          <a:stretch>
            <a:fillRect/>
          </a:stretch>
        </p:blipFill>
        <p:spPr>
          <a:xfrm>
            <a:off x="2267744" y="2708920"/>
            <a:ext cx="2590008" cy="4071966"/>
          </a:xfrm>
          <a:prstGeom prst="rect">
            <a:avLst/>
          </a:prstGeom>
        </p:spPr>
      </p:pic>
      <p:sp>
        <p:nvSpPr>
          <p:cNvPr id="5" name="TextBox 4"/>
          <p:cNvSpPr txBox="1"/>
          <p:nvPr/>
        </p:nvSpPr>
        <p:spPr>
          <a:xfrm>
            <a:off x="4857752" y="357166"/>
            <a:ext cx="3857652" cy="5355312"/>
          </a:xfrm>
          <a:prstGeom prst="rect">
            <a:avLst/>
          </a:prstGeom>
          <a:noFill/>
        </p:spPr>
        <p:txBody>
          <a:bodyPr wrap="square" rtlCol="0">
            <a:spAutoFit/>
          </a:bodyPr>
          <a:lstStyle/>
          <a:p>
            <a:r>
              <a:rPr lang="az-Latn-AZ" b="1" dirty="0" smtClean="0">
                <a:ln w="10541" cmpd="sng">
                  <a:solidFill>
                    <a:srgbClr val="C00000"/>
                  </a:solidFill>
                  <a:prstDash val="solid"/>
                </a:ln>
                <a:latin typeface="Times New Roman" pitchFamily="18" charset="0"/>
                <a:cs typeface="Times New Roman" pitchFamily="18" charset="0"/>
              </a:rPr>
              <a:t>Güney F. Qara qan : roman. I kitab. – Bakı : QAPP-POLİQRAF, 2003. – 462 s.</a:t>
            </a:r>
          </a:p>
          <a:p>
            <a:r>
              <a:rPr lang="az-Latn-AZ" b="1" dirty="0" smtClean="0">
                <a:ln w="10541" cmpd="sng">
                  <a:solidFill>
                    <a:srgbClr val="C00000"/>
                  </a:solidFill>
                  <a:prstDash val="solid"/>
                </a:ln>
                <a:latin typeface="Times New Roman" pitchFamily="18" charset="0"/>
                <a:cs typeface="Times New Roman" pitchFamily="18" charset="0"/>
              </a:rPr>
              <a:t>Roman sevgi və ismət sınağı ilə qarşı-qarşıya qalmış Aysunun əsirliyi fonunda Qarabağ savaşının geniş, dərin mənzərəsini verir.</a:t>
            </a:r>
          </a:p>
          <a:p>
            <a:endParaRPr lang="az-Latn-AZ" b="1" dirty="0" smtClean="0">
              <a:ln w="10541" cmpd="sng">
                <a:solidFill>
                  <a:srgbClr val="C00000"/>
                </a:solidFill>
                <a:prstDash val="solid"/>
              </a:ln>
              <a:latin typeface="Times New Roman" pitchFamily="18" charset="0"/>
              <a:cs typeface="Times New Roman" pitchFamily="18" charset="0"/>
            </a:endParaRPr>
          </a:p>
          <a:p>
            <a:endParaRPr lang="az-Latn-AZ" b="1" dirty="0" smtClean="0">
              <a:ln w="10541" cmpd="sng">
                <a:solidFill>
                  <a:srgbClr val="C00000"/>
                </a:solidFill>
                <a:prstDash val="solid"/>
              </a:ln>
              <a:latin typeface="Times New Roman" pitchFamily="18" charset="0"/>
              <a:cs typeface="Times New Roman" pitchFamily="18" charset="0"/>
            </a:endParaRPr>
          </a:p>
          <a:p>
            <a:r>
              <a:rPr lang="az-Latn-AZ" b="1" dirty="0" smtClean="0">
                <a:ln w="10541" cmpd="sng">
                  <a:solidFill>
                    <a:srgbClr val="C00000"/>
                  </a:solidFill>
                  <a:prstDash val="solid"/>
                </a:ln>
                <a:latin typeface="Times New Roman" pitchFamily="18" charset="0"/>
                <a:cs typeface="Times New Roman" pitchFamily="18" charset="0"/>
              </a:rPr>
              <a:t>Güney F. Qara qan : roman. II kitab. – Bakı : Apostrof, 2009. – 456 s.</a:t>
            </a:r>
          </a:p>
          <a:p>
            <a:r>
              <a:rPr lang="az-Latn-AZ" b="1" dirty="0" smtClean="0">
                <a:ln w="10541" cmpd="sng">
                  <a:solidFill>
                    <a:srgbClr val="C00000"/>
                  </a:solidFill>
                  <a:prstDash val="solid"/>
                </a:ln>
                <a:latin typeface="Times New Roman" pitchFamily="18" charset="0"/>
                <a:cs typeface="Times New Roman" pitchFamily="18" charset="0"/>
              </a:rPr>
              <a:t>Romanın ikinci hissəsində hadisələr Qarabağın güneyindən mərkəzinə - Şuşa və Xankəndi şəhərlərinə keçir. Əsərin qəhrəmanı Aysu Şuşaya gətirilir.  Müəllif  burada  Şuşa həbsxanasında saxlanılan əsirlərin cəhənnəm əzabı yaşamaları haqqında danışır.</a:t>
            </a:r>
            <a:endParaRPr lang="ru-RU" b="1" dirty="0">
              <a:ln w="10541" cmpd="sng">
                <a:solidFill>
                  <a:srgbClr val="C00000"/>
                </a:solidFill>
                <a:prstDash val="solid"/>
              </a:ln>
              <a:latin typeface="Times New Roman" pitchFamily="18" charset="0"/>
              <a:cs typeface="Times New Roman" pitchFamily="18" charset="0"/>
            </a:endParaRPr>
          </a:p>
        </p:txBody>
      </p:sp>
      <p:pic>
        <p:nvPicPr>
          <p:cNvPr id="4" name="Звук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18500" y="6032500"/>
            <a:ext cx="609600" cy="609600"/>
          </a:xfrm>
          <a:prstGeom prst="rect">
            <a:avLst/>
          </a:prstGeom>
        </p:spPr>
      </p:pic>
    </p:spTree>
    <p:custDataLst>
      <p:tags r:id="rId1"/>
    </p:custDataLst>
  </p:cSld>
  <p:clrMapOvr>
    <a:masterClrMapping/>
  </p:clrMapOvr>
  <p:transition advTm="41605">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barn(inVertical)">
                                      <p:cBhvr>
                                        <p:cTn id="21" dur="500"/>
                                        <p:tgtEl>
                                          <p:spTgt spid="5">
                                            <p:txEl>
                                              <p:pRg st="0" end="0"/>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barn(inVertical)">
                                      <p:cBhvr>
                                        <p:cTn id="24" dur="5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wipe(down)">
                                      <p:cBhvr>
                                        <p:cTn id="29" dur="500"/>
                                        <p:tgtEl>
                                          <p:spTgt spid="5">
                                            <p:txEl>
                                              <p:pRg st="4" end="4"/>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3"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4414" y="1928802"/>
            <a:ext cx="5857916" cy="2554545"/>
          </a:xfrm>
          <a:prstGeom prst="rect">
            <a:avLst/>
          </a:prstGeom>
          <a:noFill/>
        </p:spPr>
        <p:txBody>
          <a:bodyPr wrap="square" rtlCol="0">
            <a:spAutoFit/>
          </a:bodyPr>
          <a:lstStyle/>
          <a:p>
            <a:r>
              <a:rPr lang="az-Latn-AZ" sz="4000" b="1" i="1" dirty="0" smtClean="0">
                <a:ln w="24500" cmpd="dbl">
                  <a:solidFill>
                    <a:schemeClr val="accent2">
                      <a:shade val="85000"/>
                      <a:satMod val="155000"/>
                    </a:schemeClr>
                  </a:solidFill>
                  <a:prstDash val="solid"/>
                  <a:miter lim="800000"/>
                </a:ln>
                <a:solidFill>
                  <a:srgbClr val="008000"/>
                </a:solidFill>
                <a:effectLst>
                  <a:outerShdw blurRad="38100" dist="38100" dir="7020000" algn="tl">
                    <a:srgbClr val="000000">
                      <a:alpha val="35000"/>
                    </a:srgbClr>
                  </a:outerShdw>
                </a:effectLst>
                <a:latin typeface="Times New Roman" pitchFamily="18" charset="0"/>
                <a:cs typeface="Times New Roman" pitchFamily="18" charset="0"/>
              </a:rPr>
              <a:t>Əzizim Xarı bülbül,</a:t>
            </a:r>
          </a:p>
          <a:p>
            <a:r>
              <a:rPr lang="az-Latn-AZ" sz="4000" b="1" i="1" dirty="0" smtClean="0">
                <a:ln w="24500" cmpd="dbl">
                  <a:solidFill>
                    <a:schemeClr val="accent2">
                      <a:shade val="85000"/>
                      <a:satMod val="155000"/>
                    </a:schemeClr>
                  </a:solidFill>
                  <a:prstDash val="solid"/>
                  <a:miter lim="800000"/>
                </a:ln>
                <a:solidFill>
                  <a:srgbClr val="008000"/>
                </a:solidFill>
                <a:effectLst>
                  <a:outerShdw blurRad="38100" dist="38100" dir="7020000" algn="tl">
                    <a:srgbClr val="000000">
                      <a:alpha val="35000"/>
                    </a:srgbClr>
                  </a:outerShdw>
                </a:effectLst>
                <a:latin typeface="Times New Roman" pitchFamily="18" charset="0"/>
                <a:cs typeface="Times New Roman" pitchFamily="18" charset="0"/>
              </a:rPr>
              <a:t>Şuşanın yarı bülbül.</a:t>
            </a:r>
          </a:p>
          <a:p>
            <a:r>
              <a:rPr lang="az-Latn-AZ" sz="4000" b="1" i="1" dirty="0" smtClean="0">
                <a:ln w="24500" cmpd="dbl">
                  <a:solidFill>
                    <a:schemeClr val="accent2">
                      <a:shade val="85000"/>
                      <a:satMod val="155000"/>
                    </a:schemeClr>
                  </a:solidFill>
                  <a:prstDash val="solid"/>
                  <a:miter lim="800000"/>
                </a:ln>
                <a:solidFill>
                  <a:srgbClr val="008000"/>
                </a:solidFill>
                <a:effectLst>
                  <a:outerShdw blurRad="38100" dist="38100" dir="7020000" algn="tl">
                    <a:srgbClr val="000000">
                      <a:alpha val="35000"/>
                    </a:srgbClr>
                  </a:outerShdw>
                </a:effectLst>
                <a:latin typeface="Times New Roman" pitchFamily="18" charset="0"/>
                <a:cs typeface="Times New Roman" pitchFamily="18" charset="0"/>
              </a:rPr>
              <a:t>Şuşa əsir düşübdür</a:t>
            </a:r>
          </a:p>
          <a:p>
            <a:r>
              <a:rPr lang="az-Latn-AZ" sz="4000" b="1" i="1" dirty="0" smtClean="0">
                <a:ln w="24500" cmpd="dbl">
                  <a:solidFill>
                    <a:schemeClr val="accent2">
                      <a:shade val="85000"/>
                      <a:satMod val="155000"/>
                    </a:schemeClr>
                  </a:solidFill>
                  <a:prstDash val="solid"/>
                  <a:miter lim="800000"/>
                </a:ln>
                <a:solidFill>
                  <a:srgbClr val="008000"/>
                </a:solidFill>
                <a:effectLst>
                  <a:outerShdw blurRad="38100" dist="38100" dir="7020000" algn="tl">
                    <a:srgbClr val="000000">
                      <a:alpha val="35000"/>
                    </a:srgbClr>
                  </a:outerShdw>
                </a:effectLst>
                <a:latin typeface="Times New Roman" pitchFamily="18" charset="0"/>
                <a:cs typeface="Times New Roman" pitchFamily="18" charset="0"/>
              </a:rPr>
              <a:t>Sən qurtar barı bülbül.</a:t>
            </a:r>
            <a:endParaRPr lang="ru-RU" sz="4000" b="1" i="1" dirty="0">
              <a:ln w="24500" cmpd="dbl">
                <a:solidFill>
                  <a:schemeClr val="accent2">
                    <a:shade val="85000"/>
                    <a:satMod val="155000"/>
                  </a:schemeClr>
                </a:solidFill>
                <a:prstDash val="solid"/>
                <a:miter lim="800000"/>
              </a:ln>
              <a:solidFill>
                <a:srgbClr val="008000"/>
              </a:solidFill>
              <a:effectLst>
                <a:outerShdw blurRad="38100" dist="38100" dir="7020000" algn="tl">
                  <a:srgbClr val="000000">
                    <a:alpha val="35000"/>
                  </a:srgbClr>
                </a:outerShdw>
              </a:effectLst>
              <a:latin typeface="Times New Roman" pitchFamily="18" charset="0"/>
              <a:cs typeface="Times New Roman" pitchFamily="18" charset="0"/>
            </a:endParaRPr>
          </a:p>
        </p:txBody>
      </p:sp>
      <p:pic>
        <p:nvPicPr>
          <p:cNvPr id="3" name="Звук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cSld>
  <p:clrMapOvr>
    <a:masterClrMapping/>
  </p:clrMapOvr>
  <p:transition advTm="11494">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29124" y="714356"/>
            <a:ext cx="4286280" cy="5632311"/>
          </a:xfrm>
          <a:prstGeom prst="rect">
            <a:avLst/>
          </a:prstGeom>
          <a:noFill/>
        </p:spPr>
        <p:txBody>
          <a:bodyPr wrap="square" rtlCol="0">
            <a:spAutoFit/>
          </a:bodyPr>
          <a:lstStyle/>
          <a:p>
            <a:r>
              <a:rPr lang="az-Latn-AZ" sz="2000" b="1" dirty="0" smtClean="0">
                <a:ln w="10541" cmpd="sng">
                  <a:solidFill>
                    <a:srgbClr val="7D7D7D">
                      <a:tint val="100000"/>
                      <a:shade val="100000"/>
                      <a:satMod val="110000"/>
                    </a:srgbClr>
                  </a:solidFill>
                  <a:prstDash val="solid"/>
                </a:ln>
                <a:solidFill>
                  <a:srgbClr val="3366CC"/>
                </a:solidFill>
                <a:latin typeface="Times New Roman" pitchFamily="18" charset="0"/>
                <a:cs typeface="Times New Roman" pitchFamily="18" charset="0"/>
              </a:rPr>
              <a:t>Qazi M. Ruhlar şəhəri. – Bakı : Təhsil, 2010. – 124 s.</a:t>
            </a:r>
          </a:p>
          <a:p>
            <a:r>
              <a:rPr lang="az-Latn-AZ" sz="2000" b="1" dirty="0" smtClean="0">
                <a:ln w="10541" cmpd="sng">
                  <a:solidFill>
                    <a:srgbClr val="7D7D7D">
                      <a:tint val="100000"/>
                      <a:shade val="100000"/>
                      <a:satMod val="110000"/>
                    </a:srgbClr>
                  </a:solidFill>
                  <a:prstDash val="solid"/>
                </a:ln>
                <a:solidFill>
                  <a:srgbClr val="3366CC"/>
                </a:solidFill>
                <a:latin typeface="Times New Roman" pitchFamily="18" charset="0"/>
                <a:cs typeface="Times New Roman" pitchFamily="18" charset="0"/>
              </a:rPr>
              <a:t>Publisist Vahid Qazinin “Ruhlar şəhəri” kitabı Ağdama həsr olunub. Amma bu kitab tək Ağdamı, Qarabağı, Azərbaycanı yox, bütövlükdə dünyanı nişan verir – işıqlı və qaranlıq günləri ilə, sevinci və ağrı - acısı ilə. “Ruhlar şəhəri” yalnız bir ağdamlının, qarabağlının, azərbaycanlının uşaqlıq, yeniyetməlik, cavanlıq xatirələri deyil, həm də dünya tarixinin səhifəsidir. Tarixin bu səhifəsi – Ağdam səhifəsi payız yarpağı rəngindədir. Günəşin qızartısı rəngində, həsrətdən solmuş bəniz rəngində, qəm rəngində...</a:t>
            </a:r>
            <a:endParaRPr lang="ru-RU" sz="2000" b="1" dirty="0">
              <a:ln w="10541" cmpd="sng">
                <a:solidFill>
                  <a:srgbClr val="7D7D7D">
                    <a:tint val="100000"/>
                    <a:shade val="100000"/>
                    <a:satMod val="110000"/>
                  </a:srgbClr>
                </a:solidFill>
                <a:prstDash val="solid"/>
              </a:ln>
              <a:solidFill>
                <a:srgbClr val="3366CC"/>
              </a:solidFill>
              <a:latin typeface="Times New Roman" pitchFamily="18" charset="0"/>
              <a:cs typeface="Times New Roman" pitchFamily="18" charset="0"/>
            </a:endParaRPr>
          </a:p>
        </p:txBody>
      </p:sp>
      <p:pic>
        <p:nvPicPr>
          <p:cNvPr id="5122" name="Picture 2" descr="C:\Documents and Settings\Администратор\Мои документы\Мои рисунки\20 Yanvar\img258.jpg"/>
          <p:cNvPicPr>
            <a:picLocks noChangeAspect="1" noChangeArrowheads="1"/>
          </p:cNvPicPr>
          <p:nvPr/>
        </p:nvPicPr>
        <p:blipFill>
          <a:blip r:embed="rId5" cstate="print"/>
          <a:srcRect/>
          <a:stretch>
            <a:fillRect/>
          </a:stretch>
        </p:blipFill>
        <p:spPr bwMode="auto">
          <a:xfrm>
            <a:off x="285720" y="214290"/>
            <a:ext cx="3929090" cy="6529410"/>
          </a:xfrm>
          <a:prstGeom prst="rect">
            <a:avLst/>
          </a:prstGeom>
          <a:noFill/>
        </p:spPr>
      </p:pic>
      <p:pic>
        <p:nvPicPr>
          <p:cNvPr id="3" name="Звук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cSld>
  <p:clrMapOvr>
    <a:masterClrMapping/>
  </p:clrMapOvr>
  <p:transition advTm="3914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anim calcmode="lin" valueType="num">
                                      <p:cBhvr>
                                        <p:cTn id="11" dur="500" fill="hold"/>
                                        <p:tgtEl>
                                          <p:spTgt spid="5122"/>
                                        </p:tgtEl>
                                        <p:attrNameLst>
                                          <p:attrName>ppt_w</p:attrName>
                                        </p:attrNameLst>
                                      </p:cBhvr>
                                      <p:tavLst>
                                        <p:tav tm="0">
                                          <p:val>
                                            <p:fltVal val="0"/>
                                          </p:val>
                                        </p:tav>
                                        <p:tav tm="100000">
                                          <p:val>
                                            <p:strVal val="#ppt_w"/>
                                          </p:val>
                                        </p:tav>
                                      </p:tavLst>
                                    </p:anim>
                                    <p:anim calcmode="lin" valueType="num">
                                      <p:cBhvr>
                                        <p:cTn id="12" dur="500" fill="hold"/>
                                        <p:tgtEl>
                                          <p:spTgt spid="5122"/>
                                        </p:tgtEl>
                                        <p:attrNameLst>
                                          <p:attrName>ppt_h</p:attrName>
                                        </p:attrNameLst>
                                      </p:cBhvr>
                                      <p:tavLst>
                                        <p:tav tm="0">
                                          <p:val>
                                            <p:fltVal val="0"/>
                                          </p:val>
                                        </p:tav>
                                        <p:tav tm="100000">
                                          <p:val>
                                            <p:strVal val="#ppt_h"/>
                                          </p:val>
                                        </p:tav>
                                      </p:tavLst>
                                    </p:anim>
                                    <p:animEffect transition="in" filter="fade">
                                      <p:cBhvr>
                                        <p:cTn id="13" dur="500"/>
                                        <p:tgtEl>
                                          <p:spTgt spid="5122"/>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 calcmode="lin" valueType="num">
                                      <p:cBhvr>
                                        <p:cTn id="20" dur="1000" fill="hold"/>
                                        <p:tgtEl>
                                          <p:spTgt spid="2"/>
                                        </p:tgtEl>
                                        <p:attrNameLst>
                                          <p:attrName>style.rotation</p:attrName>
                                        </p:attrNameLst>
                                      </p:cBhvr>
                                      <p:tavLst>
                                        <p:tav tm="0">
                                          <p:val>
                                            <p:fltVal val="90"/>
                                          </p:val>
                                        </p:tav>
                                        <p:tav tm="100000">
                                          <p:val>
                                            <p:fltVal val="0"/>
                                          </p:val>
                                        </p:tav>
                                      </p:tavLst>
                                    </p:anim>
                                    <p:animEffect transition="in" filter="fade">
                                      <p:cBhvr>
                                        <p:cTn id="2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4.3|3.2"/>
</p:tagLst>
</file>

<file path=ppt/tags/tag10.xml><?xml version="1.0" encoding="utf-8"?>
<p:tagLst xmlns:a="http://schemas.openxmlformats.org/drawingml/2006/main" xmlns:r="http://schemas.openxmlformats.org/officeDocument/2006/relationships" xmlns:p="http://schemas.openxmlformats.org/presentationml/2006/main">
  <p:tag name="TIMING" val="|0.5|4.6"/>
</p:tagLst>
</file>

<file path=ppt/tags/tag11.xml><?xml version="1.0" encoding="utf-8"?>
<p:tagLst xmlns:a="http://schemas.openxmlformats.org/drawingml/2006/main" xmlns:r="http://schemas.openxmlformats.org/officeDocument/2006/relationships" xmlns:p="http://schemas.openxmlformats.org/presentationml/2006/main">
  <p:tag name="TIMING" val="|1.6|3.4"/>
</p:tagLst>
</file>

<file path=ppt/tags/tag12.xml><?xml version="1.0" encoding="utf-8"?>
<p:tagLst xmlns:a="http://schemas.openxmlformats.org/drawingml/2006/main" xmlns:r="http://schemas.openxmlformats.org/officeDocument/2006/relationships" xmlns:p="http://schemas.openxmlformats.org/presentationml/2006/main">
  <p:tag name="TIMING" val="|0.8|4.9"/>
</p:tagLst>
</file>

<file path=ppt/tags/tag13.xml><?xml version="1.0" encoding="utf-8"?>
<p:tagLst xmlns:a="http://schemas.openxmlformats.org/drawingml/2006/main" xmlns:r="http://schemas.openxmlformats.org/officeDocument/2006/relationships" xmlns:p="http://schemas.openxmlformats.org/presentationml/2006/main">
  <p:tag name="TIMING" val="|0.5|2.8"/>
</p:tagLst>
</file>

<file path=ppt/tags/tag14.xml><?xml version="1.0" encoding="utf-8"?>
<p:tagLst xmlns:a="http://schemas.openxmlformats.org/drawingml/2006/main" xmlns:r="http://schemas.openxmlformats.org/officeDocument/2006/relationships" xmlns:p="http://schemas.openxmlformats.org/presentationml/2006/main">
  <p:tag name="TIMING" val="|0.6|3.7"/>
</p:tagLst>
</file>

<file path=ppt/tags/tag15.xml><?xml version="1.0" encoding="utf-8"?>
<p:tagLst xmlns:a="http://schemas.openxmlformats.org/drawingml/2006/main" xmlns:r="http://schemas.openxmlformats.org/officeDocument/2006/relationships" xmlns:p="http://schemas.openxmlformats.org/presentationml/2006/main">
  <p:tag name="TIMING" val="|1.1"/>
</p:tagLst>
</file>

<file path=ppt/tags/tag16.xml><?xml version="1.0" encoding="utf-8"?>
<p:tagLst xmlns:a="http://schemas.openxmlformats.org/drawingml/2006/main" xmlns:r="http://schemas.openxmlformats.org/officeDocument/2006/relationships" xmlns:p="http://schemas.openxmlformats.org/presentationml/2006/main">
  <p:tag name="TIMING" val="|2.1"/>
</p:tagLst>
</file>

<file path=ppt/tags/tag2.xml><?xml version="1.0" encoding="utf-8"?>
<p:tagLst xmlns:a="http://schemas.openxmlformats.org/drawingml/2006/main" xmlns:r="http://schemas.openxmlformats.org/officeDocument/2006/relationships" xmlns:p="http://schemas.openxmlformats.org/presentationml/2006/main">
  <p:tag name="TIMING" val="|1.9"/>
</p:tagLst>
</file>

<file path=ppt/tags/tag3.xml><?xml version="1.0" encoding="utf-8"?>
<p:tagLst xmlns:a="http://schemas.openxmlformats.org/drawingml/2006/main" xmlns:r="http://schemas.openxmlformats.org/officeDocument/2006/relationships" xmlns:p="http://schemas.openxmlformats.org/presentationml/2006/main">
  <p:tag name="TIMING" val="|0.4|5.2"/>
</p:tagLst>
</file>

<file path=ppt/tags/tag4.xml><?xml version="1.0" encoding="utf-8"?>
<p:tagLst xmlns:a="http://schemas.openxmlformats.org/drawingml/2006/main" xmlns:r="http://schemas.openxmlformats.org/officeDocument/2006/relationships" xmlns:p="http://schemas.openxmlformats.org/presentationml/2006/main">
  <p:tag name="TIMING" val="|1.7"/>
</p:tagLst>
</file>

<file path=ppt/tags/tag5.xml><?xml version="1.0" encoding="utf-8"?>
<p:tagLst xmlns:a="http://schemas.openxmlformats.org/drawingml/2006/main" xmlns:r="http://schemas.openxmlformats.org/officeDocument/2006/relationships" xmlns:p="http://schemas.openxmlformats.org/presentationml/2006/main">
  <p:tag name="TIMING" val="|0.5|4.6"/>
</p:tagLst>
</file>

<file path=ppt/tags/tag6.xml><?xml version="1.0" encoding="utf-8"?>
<p:tagLst xmlns:a="http://schemas.openxmlformats.org/drawingml/2006/main" xmlns:r="http://schemas.openxmlformats.org/officeDocument/2006/relationships" xmlns:p="http://schemas.openxmlformats.org/presentationml/2006/main">
  <p:tag name="TIMING" val="|0.6|3.4"/>
</p:tagLst>
</file>

<file path=ppt/tags/tag7.xml><?xml version="1.0" encoding="utf-8"?>
<p:tagLst xmlns:a="http://schemas.openxmlformats.org/drawingml/2006/main" xmlns:r="http://schemas.openxmlformats.org/officeDocument/2006/relationships" xmlns:p="http://schemas.openxmlformats.org/presentationml/2006/main">
  <p:tag name="TIMING" val="|0.6|3.7|3.3|2"/>
</p:tagLst>
</file>

<file path=ppt/tags/tag8.xml><?xml version="1.0" encoding="utf-8"?>
<p:tagLst xmlns:a="http://schemas.openxmlformats.org/drawingml/2006/main" xmlns:r="http://schemas.openxmlformats.org/officeDocument/2006/relationships" xmlns:p="http://schemas.openxmlformats.org/presentationml/2006/main">
  <p:tag name="TIMING" val="|0.7|4"/>
</p:tagLst>
</file>

<file path=ppt/tags/tag9.xml><?xml version="1.0" encoding="utf-8"?>
<p:tagLst xmlns:a="http://schemas.openxmlformats.org/drawingml/2006/main" xmlns:r="http://schemas.openxmlformats.org/officeDocument/2006/relationships" xmlns:p="http://schemas.openxmlformats.org/presentationml/2006/main">
  <p:tag name="TIMING" val="|0.5|5|3.6"/>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1235</TotalTime>
  <Words>1372</Words>
  <Application>Microsoft Office PowerPoint</Application>
  <PresentationFormat>Экран (4:3)</PresentationFormat>
  <Paragraphs>76</Paragraphs>
  <Slides>17</Slides>
  <Notes>0</Notes>
  <HiddenSlides>0</HiddenSlides>
  <MMClips>18</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QARABAĞ BİZİ SƏSLƏYİR</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Məhərrəmov M. Fərari : ssenari roman. – Bakı : Təknur, 2008. – 210 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GÖZLƏ BİZİ, QARABAĞ</dc:title>
  <dc:creator>user</dc:creator>
  <cp:lastModifiedBy>Sheker</cp:lastModifiedBy>
  <cp:revision>79</cp:revision>
  <dcterms:created xsi:type="dcterms:W3CDTF">2013-01-27T11:14:28Z</dcterms:created>
  <dcterms:modified xsi:type="dcterms:W3CDTF">2017-01-10T05:42:43Z</dcterms:modified>
</cp:coreProperties>
</file>