
<file path=[Content_Types].xml><?xml version="1.0" encoding="utf-8"?>
<Types xmlns="http://schemas.openxmlformats.org/package/2006/content-types">
  <Default Extension="mp3" ContentType="audio/unknown"/>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4" r:id="rId1"/>
  </p:sldMasterIdLst>
  <p:sldIdLst>
    <p:sldId id="256" r:id="rId2"/>
    <p:sldId id="257" r:id="rId3"/>
    <p:sldId id="270" r:id="rId4"/>
    <p:sldId id="268" r:id="rId5"/>
    <p:sldId id="275" r:id="rId6"/>
    <p:sldId id="271" r:id="rId7"/>
    <p:sldId id="276" r:id="rId8"/>
    <p:sldId id="265" r:id="rId9"/>
    <p:sldId id="272" r:id="rId10"/>
    <p:sldId id="273" r:id="rId11"/>
    <p:sldId id="274" r:id="rId12"/>
    <p:sldId id="266" r:id="rId13"/>
    <p:sldId id="267" r:id="rId14"/>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CC"/>
    <a:srgbClr val="0099CC"/>
    <a:srgbClr val="66CCFF"/>
    <a:srgbClr val="993300"/>
    <a:srgbClr val="006699"/>
    <a:srgbClr val="19889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11" d="100"/>
          <a:sy n="111" d="100"/>
        </p:scale>
        <p:origin x="-1614" y="-78"/>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az-Latn-AZ"/>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az-Latn-AZ"/>
          </a:p>
        </p:txBody>
      </p:sp>
      <p:sp>
        <p:nvSpPr>
          <p:cNvPr id="4" name="Дата 3"/>
          <p:cNvSpPr>
            <a:spLocks noGrp="1"/>
          </p:cNvSpPr>
          <p:nvPr>
            <p:ph type="dt" sz="half" idx="10"/>
          </p:nvPr>
        </p:nvSpPr>
        <p:spPr/>
        <p:txBody>
          <a:bodyPr/>
          <a:lstStyle/>
          <a:p>
            <a:fld id="{8EF8D4F9-26E8-4F17-9EDC-02FFD5BB1F46}" type="datetimeFigureOut">
              <a:rPr lang="ru-RU" smtClean="0"/>
              <a:pPr/>
              <a:t>13.12.2016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F4350A5-5D10-4E53-98B9-B4DD56996B85}" type="slidenum">
              <a:rPr lang="ru-RU" smtClean="0"/>
              <a:pPr/>
              <a:t>‹#›</a:t>
            </a:fld>
            <a:endParaRPr lang="ru-RU"/>
          </a:p>
        </p:txBody>
      </p:sp>
    </p:spTree>
    <p:extLst>
      <p:ext uri="{BB962C8B-B14F-4D97-AF65-F5344CB8AC3E}">
        <p14:creationId xmlns:p14="http://schemas.microsoft.com/office/powerpoint/2010/main" val="6161950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az-Latn-AZ"/>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az-Latn-AZ"/>
          </a:p>
        </p:txBody>
      </p:sp>
      <p:sp>
        <p:nvSpPr>
          <p:cNvPr id="4" name="Дата 3"/>
          <p:cNvSpPr>
            <a:spLocks noGrp="1"/>
          </p:cNvSpPr>
          <p:nvPr>
            <p:ph type="dt" sz="half" idx="10"/>
          </p:nvPr>
        </p:nvSpPr>
        <p:spPr/>
        <p:txBody>
          <a:bodyPr/>
          <a:lstStyle/>
          <a:p>
            <a:fld id="{8EF8D4F9-26E8-4F17-9EDC-02FFD5BB1F46}" type="datetimeFigureOut">
              <a:rPr lang="ru-RU" smtClean="0"/>
              <a:pPr/>
              <a:t>13.12.2016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F4350A5-5D10-4E53-98B9-B4DD56996B85}" type="slidenum">
              <a:rPr lang="ru-RU" smtClean="0"/>
              <a:pPr/>
              <a:t>‹#›</a:t>
            </a:fld>
            <a:endParaRPr lang="ru-RU"/>
          </a:p>
        </p:txBody>
      </p:sp>
    </p:spTree>
    <p:extLst>
      <p:ext uri="{BB962C8B-B14F-4D97-AF65-F5344CB8AC3E}">
        <p14:creationId xmlns:p14="http://schemas.microsoft.com/office/powerpoint/2010/main" val="32032294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az-Latn-AZ"/>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az-Latn-AZ"/>
          </a:p>
        </p:txBody>
      </p:sp>
      <p:sp>
        <p:nvSpPr>
          <p:cNvPr id="4" name="Дата 3"/>
          <p:cNvSpPr>
            <a:spLocks noGrp="1"/>
          </p:cNvSpPr>
          <p:nvPr>
            <p:ph type="dt" sz="half" idx="10"/>
          </p:nvPr>
        </p:nvSpPr>
        <p:spPr/>
        <p:txBody>
          <a:bodyPr/>
          <a:lstStyle/>
          <a:p>
            <a:fld id="{8EF8D4F9-26E8-4F17-9EDC-02FFD5BB1F46}" type="datetimeFigureOut">
              <a:rPr lang="ru-RU" smtClean="0"/>
              <a:pPr/>
              <a:t>13.12.2016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F4350A5-5D10-4E53-98B9-B4DD56996B85}" type="slidenum">
              <a:rPr lang="ru-RU" smtClean="0"/>
              <a:pPr/>
              <a:t>‹#›</a:t>
            </a:fld>
            <a:endParaRPr lang="ru-RU"/>
          </a:p>
        </p:txBody>
      </p:sp>
    </p:spTree>
    <p:extLst>
      <p:ext uri="{BB962C8B-B14F-4D97-AF65-F5344CB8AC3E}">
        <p14:creationId xmlns:p14="http://schemas.microsoft.com/office/powerpoint/2010/main" val="21523580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az-Latn-AZ"/>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az-Latn-AZ"/>
          </a:p>
        </p:txBody>
      </p:sp>
      <p:sp>
        <p:nvSpPr>
          <p:cNvPr id="4" name="Дата 3"/>
          <p:cNvSpPr>
            <a:spLocks noGrp="1"/>
          </p:cNvSpPr>
          <p:nvPr>
            <p:ph type="dt" sz="half" idx="10"/>
          </p:nvPr>
        </p:nvSpPr>
        <p:spPr/>
        <p:txBody>
          <a:bodyPr/>
          <a:lstStyle/>
          <a:p>
            <a:fld id="{8EF8D4F9-26E8-4F17-9EDC-02FFD5BB1F46}" type="datetimeFigureOut">
              <a:rPr lang="ru-RU" smtClean="0"/>
              <a:pPr/>
              <a:t>13.12.2016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F4350A5-5D10-4E53-98B9-B4DD56996B85}" type="slidenum">
              <a:rPr lang="ru-RU" smtClean="0"/>
              <a:pPr/>
              <a:t>‹#›</a:t>
            </a:fld>
            <a:endParaRPr lang="ru-RU"/>
          </a:p>
        </p:txBody>
      </p:sp>
    </p:spTree>
    <p:extLst>
      <p:ext uri="{BB962C8B-B14F-4D97-AF65-F5344CB8AC3E}">
        <p14:creationId xmlns:p14="http://schemas.microsoft.com/office/powerpoint/2010/main" val="32137662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az-Latn-AZ"/>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8EF8D4F9-26E8-4F17-9EDC-02FFD5BB1F46}" type="datetimeFigureOut">
              <a:rPr lang="ru-RU" smtClean="0"/>
              <a:pPr/>
              <a:t>13.12.2016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F4350A5-5D10-4E53-98B9-B4DD56996B85}" type="slidenum">
              <a:rPr lang="ru-RU" smtClean="0"/>
              <a:pPr/>
              <a:t>‹#›</a:t>
            </a:fld>
            <a:endParaRPr lang="ru-RU"/>
          </a:p>
        </p:txBody>
      </p:sp>
    </p:spTree>
    <p:extLst>
      <p:ext uri="{BB962C8B-B14F-4D97-AF65-F5344CB8AC3E}">
        <p14:creationId xmlns:p14="http://schemas.microsoft.com/office/powerpoint/2010/main" val="1321261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az-Latn-AZ"/>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az-Latn-AZ"/>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az-Latn-AZ"/>
          </a:p>
        </p:txBody>
      </p:sp>
      <p:sp>
        <p:nvSpPr>
          <p:cNvPr id="5" name="Дата 4"/>
          <p:cNvSpPr>
            <a:spLocks noGrp="1"/>
          </p:cNvSpPr>
          <p:nvPr>
            <p:ph type="dt" sz="half" idx="10"/>
          </p:nvPr>
        </p:nvSpPr>
        <p:spPr/>
        <p:txBody>
          <a:bodyPr/>
          <a:lstStyle/>
          <a:p>
            <a:fld id="{8EF8D4F9-26E8-4F17-9EDC-02FFD5BB1F46}" type="datetimeFigureOut">
              <a:rPr lang="ru-RU" smtClean="0"/>
              <a:pPr/>
              <a:t>13.12.2016</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2F4350A5-5D10-4E53-98B9-B4DD56996B85}" type="slidenum">
              <a:rPr lang="ru-RU" smtClean="0"/>
              <a:pPr/>
              <a:t>‹#›</a:t>
            </a:fld>
            <a:endParaRPr lang="ru-RU"/>
          </a:p>
        </p:txBody>
      </p:sp>
    </p:spTree>
    <p:extLst>
      <p:ext uri="{BB962C8B-B14F-4D97-AF65-F5344CB8AC3E}">
        <p14:creationId xmlns:p14="http://schemas.microsoft.com/office/powerpoint/2010/main" val="2276840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az-Latn-AZ"/>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az-Latn-AZ"/>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az-Latn-AZ"/>
          </a:p>
        </p:txBody>
      </p:sp>
      <p:sp>
        <p:nvSpPr>
          <p:cNvPr id="7" name="Дата 6"/>
          <p:cNvSpPr>
            <a:spLocks noGrp="1"/>
          </p:cNvSpPr>
          <p:nvPr>
            <p:ph type="dt" sz="half" idx="10"/>
          </p:nvPr>
        </p:nvSpPr>
        <p:spPr/>
        <p:txBody>
          <a:bodyPr/>
          <a:lstStyle/>
          <a:p>
            <a:fld id="{8EF8D4F9-26E8-4F17-9EDC-02FFD5BB1F46}" type="datetimeFigureOut">
              <a:rPr lang="ru-RU" smtClean="0"/>
              <a:pPr/>
              <a:t>13.12.2016</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2F4350A5-5D10-4E53-98B9-B4DD56996B85}" type="slidenum">
              <a:rPr lang="ru-RU" smtClean="0"/>
              <a:pPr/>
              <a:t>‹#›</a:t>
            </a:fld>
            <a:endParaRPr lang="ru-RU"/>
          </a:p>
        </p:txBody>
      </p:sp>
    </p:spTree>
    <p:extLst>
      <p:ext uri="{BB962C8B-B14F-4D97-AF65-F5344CB8AC3E}">
        <p14:creationId xmlns:p14="http://schemas.microsoft.com/office/powerpoint/2010/main" val="30883092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az-Latn-AZ"/>
          </a:p>
        </p:txBody>
      </p:sp>
      <p:sp>
        <p:nvSpPr>
          <p:cNvPr id="3" name="Дата 2"/>
          <p:cNvSpPr>
            <a:spLocks noGrp="1"/>
          </p:cNvSpPr>
          <p:nvPr>
            <p:ph type="dt" sz="half" idx="10"/>
          </p:nvPr>
        </p:nvSpPr>
        <p:spPr/>
        <p:txBody>
          <a:bodyPr/>
          <a:lstStyle/>
          <a:p>
            <a:fld id="{8EF8D4F9-26E8-4F17-9EDC-02FFD5BB1F46}" type="datetimeFigureOut">
              <a:rPr lang="ru-RU" smtClean="0"/>
              <a:pPr/>
              <a:t>13.12.2016</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2F4350A5-5D10-4E53-98B9-B4DD56996B85}" type="slidenum">
              <a:rPr lang="ru-RU" smtClean="0"/>
              <a:pPr/>
              <a:t>‹#›</a:t>
            </a:fld>
            <a:endParaRPr lang="ru-RU"/>
          </a:p>
        </p:txBody>
      </p:sp>
    </p:spTree>
    <p:extLst>
      <p:ext uri="{BB962C8B-B14F-4D97-AF65-F5344CB8AC3E}">
        <p14:creationId xmlns:p14="http://schemas.microsoft.com/office/powerpoint/2010/main" val="19614719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8EF8D4F9-26E8-4F17-9EDC-02FFD5BB1F46}" type="datetimeFigureOut">
              <a:rPr lang="ru-RU" smtClean="0"/>
              <a:pPr/>
              <a:t>13.12.2016</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2F4350A5-5D10-4E53-98B9-B4DD56996B85}" type="slidenum">
              <a:rPr lang="ru-RU" smtClean="0"/>
              <a:pPr/>
              <a:t>‹#›</a:t>
            </a:fld>
            <a:endParaRPr lang="ru-RU"/>
          </a:p>
        </p:txBody>
      </p:sp>
    </p:spTree>
    <p:extLst>
      <p:ext uri="{BB962C8B-B14F-4D97-AF65-F5344CB8AC3E}">
        <p14:creationId xmlns:p14="http://schemas.microsoft.com/office/powerpoint/2010/main" val="30060537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az-Latn-AZ"/>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az-Latn-AZ"/>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8EF8D4F9-26E8-4F17-9EDC-02FFD5BB1F46}" type="datetimeFigureOut">
              <a:rPr lang="ru-RU" smtClean="0"/>
              <a:pPr/>
              <a:t>13.12.2016</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2F4350A5-5D10-4E53-98B9-B4DD56996B85}" type="slidenum">
              <a:rPr lang="ru-RU" smtClean="0"/>
              <a:pPr/>
              <a:t>‹#›</a:t>
            </a:fld>
            <a:endParaRPr lang="ru-RU"/>
          </a:p>
        </p:txBody>
      </p:sp>
    </p:spTree>
    <p:extLst>
      <p:ext uri="{BB962C8B-B14F-4D97-AF65-F5344CB8AC3E}">
        <p14:creationId xmlns:p14="http://schemas.microsoft.com/office/powerpoint/2010/main" val="5687464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az-Latn-AZ"/>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z-Latn-AZ"/>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8EF8D4F9-26E8-4F17-9EDC-02FFD5BB1F46}" type="datetimeFigureOut">
              <a:rPr lang="ru-RU" smtClean="0"/>
              <a:pPr/>
              <a:t>13.12.2016</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2F4350A5-5D10-4E53-98B9-B4DD56996B85}" type="slidenum">
              <a:rPr lang="ru-RU" smtClean="0"/>
              <a:pPr/>
              <a:t>‹#›</a:t>
            </a:fld>
            <a:endParaRPr lang="ru-RU"/>
          </a:p>
        </p:txBody>
      </p:sp>
    </p:spTree>
    <p:extLst>
      <p:ext uri="{BB962C8B-B14F-4D97-AF65-F5344CB8AC3E}">
        <p14:creationId xmlns:p14="http://schemas.microsoft.com/office/powerpoint/2010/main" val="28355687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az-Latn-AZ"/>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az-Latn-AZ"/>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EF8D4F9-26E8-4F17-9EDC-02FFD5BB1F46}" type="datetimeFigureOut">
              <a:rPr lang="ru-RU" smtClean="0"/>
              <a:pPr/>
              <a:t>13.12.2016</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4350A5-5D10-4E53-98B9-B4DD56996B85}" type="slidenum">
              <a:rPr lang="ru-RU" smtClean="0"/>
              <a:pPr/>
              <a:t>‹#›</a:t>
            </a:fld>
            <a:endParaRPr lang="ru-RU"/>
          </a:p>
        </p:txBody>
      </p:sp>
    </p:spTree>
    <p:extLst>
      <p:ext uri="{BB962C8B-B14F-4D97-AF65-F5344CB8AC3E}">
        <p14:creationId xmlns:p14="http://schemas.microsoft.com/office/powerpoint/2010/main" val="1129774890"/>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az-Latn-A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media1.mp3"/><Relationship Id="rId2" Type="http://schemas.microsoft.com/office/2007/relationships/media" Target="../media/media1.mp3"/><Relationship Id="rId1" Type="http://schemas.openxmlformats.org/officeDocument/2006/relationships/tags" Target="../tags/tag1.xml"/><Relationship Id="rId5" Type="http://schemas.openxmlformats.org/officeDocument/2006/relationships/image" Target="../media/image1.png"/><Relationship Id="rId4"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Layout" Target="../slideLayouts/slideLayout7.xml"/><Relationship Id="rId1" Type="http://schemas.openxmlformats.org/officeDocument/2006/relationships/tags" Target="../tags/tag10.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Layout" Target="../slideLayouts/slideLayout7.xml"/><Relationship Id="rId1" Type="http://schemas.openxmlformats.org/officeDocument/2006/relationships/tags" Target="../tags/tag11.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7.xml"/><Relationship Id="rId1" Type="http://schemas.openxmlformats.org/officeDocument/2006/relationships/tags" Target="../tags/tag12.xml"/><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3.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7.xml"/><Relationship Id="rId1" Type="http://schemas.openxmlformats.org/officeDocument/2006/relationships/tags" Target="../tags/tag3.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7.xml"/><Relationship Id="rId1" Type="http://schemas.openxmlformats.org/officeDocument/2006/relationships/tags" Target="../tags/tag4.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7.xml"/><Relationship Id="rId1" Type="http://schemas.openxmlformats.org/officeDocument/2006/relationships/tags" Target="../tags/tag5.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7.xml"/><Relationship Id="rId1" Type="http://schemas.openxmlformats.org/officeDocument/2006/relationships/tags" Target="../tags/tag6.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Layout" Target="../slideLayouts/slideLayout8.xml"/><Relationship Id="rId1" Type="http://schemas.openxmlformats.org/officeDocument/2006/relationships/tags" Target="../tags/tag7.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7.xml"/><Relationship Id="rId1" Type="http://schemas.openxmlformats.org/officeDocument/2006/relationships/tags" Target="../tags/tag8.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7.xml"/><Relationship Id="rId1" Type="http://schemas.openxmlformats.org/officeDocument/2006/relationships/tags" Target="../tags/tag9.xml"/></Relationships>
</file>

<file path=ppt/slides/slide1.xml><?xml version="1.0" encoding="utf-8"?>
<p:sld xmlns:a="http://schemas.openxmlformats.org/drawingml/2006/main" xmlns:r="http://schemas.openxmlformats.org/officeDocument/2006/relationships" xmlns:p="http://schemas.openxmlformats.org/presentationml/2006/main">
  <p:cSld>
    <p:bg>
      <p:bgPr>
        <a:pattFill prst="lgGrid">
          <a:fgClr>
            <a:schemeClr val="bg2">
              <a:lumMod val="50000"/>
            </a:schemeClr>
          </a:fgClr>
          <a:bgClr>
            <a:schemeClr val="bg1"/>
          </a:bgClr>
        </a:pattFill>
        <a:effectLst/>
      </p:bgPr>
    </p:bg>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normAutofit/>
          </a:bodyPr>
          <a:lstStyle/>
          <a:p>
            <a:r>
              <a:rPr lang="az-Latn-AZ" sz="7200" dirty="0"/>
              <a:t>	</a:t>
            </a:r>
            <a:r>
              <a:rPr lang="az-Latn-AZ" sz="7200" b="1" i="1" dirty="0" smtClean="0">
                <a:solidFill>
                  <a:srgbClr val="FF0000"/>
                </a:solidFill>
                <a:latin typeface="Times New Roman" pitchFamily="18" charset="0"/>
                <a:cs typeface="Times New Roman" pitchFamily="18" charset="0"/>
              </a:rPr>
              <a:t>UNUTMAYAQ</a:t>
            </a:r>
            <a:endParaRPr lang="ru-RU" sz="7200" b="1" i="1" dirty="0">
              <a:solidFill>
                <a:srgbClr val="FF0000"/>
              </a:solidFill>
              <a:latin typeface="Times New Roman" pitchFamily="18" charset="0"/>
              <a:cs typeface="Times New Roman" pitchFamily="18" charset="0"/>
            </a:endParaRPr>
          </a:p>
        </p:txBody>
      </p:sp>
      <p:sp>
        <p:nvSpPr>
          <p:cNvPr id="3" name="Подзаголовок 2"/>
          <p:cNvSpPr>
            <a:spLocks noGrp="1"/>
          </p:cNvSpPr>
          <p:nvPr>
            <p:ph type="subTitle" idx="1"/>
          </p:nvPr>
        </p:nvSpPr>
        <p:spPr/>
        <p:txBody>
          <a:bodyPr>
            <a:normAutofit/>
          </a:bodyPr>
          <a:lstStyle/>
          <a:p>
            <a:pPr algn="ctr"/>
            <a:endParaRPr lang="az-Latn-AZ" sz="3200" dirty="0" smtClean="0">
              <a:solidFill>
                <a:srgbClr val="FF0000"/>
              </a:solidFill>
              <a:latin typeface="Times New Roman" pitchFamily="18" charset="0"/>
              <a:cs typeface="Times New Roman" pitchFamily="18" charset="0"/>
            </a:endParaRPr>
          </a:p>
          <a:p>
            <a:pPr algn="ctr"/>
            <a:r>
              <a:rPr lang="az-Latn-AZ" sz="3200" dirty="0" smtClean="0">
                <a:solidFill>
                  <a:srgbClr val="FF0000"/>
                </a:solidFill>
                <a:latin typeface="Times New Roman" pitchFamily="18" charset="0"/>
                <a:cs typeface="Times New Roman" pitchFamily="18" charset="0"/>
              </a:rPr>
              <a:t>31 MART AZƏRBAYCANLILARIN SOYQIRIMI GÜNÜ</a:t>
            </a:r>
            <a:endParaRPr lang="ru-RU" sz="3200" dirty="0">
              <a:solidFill>
                <a:srgbClr val="FF0000"/>
              </a:solidFill>
              <a:latin typeface="Times New Roman" pitchFamily="18" charset="0"/>
              <a:cs typeface="Times New Roman" pitchFamily="18" charset="0"/>
            </a:endParaRPr>
          </a:p>
        </p:txBody>
      </p:sp>
      <p:pic>
        <p:nvPicPr>
          <p:cNvPr id="4" name="Вольфганг+Амадей+Моцарт+-+Плач+по+любви(music.day.az).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244408" y="6165304"/>
            <a:ext cx="609600" cy="609600"/>
          </a:xfrm>
          <a:prstGeom prst="rect">
            <a:avLst/>
          </a:prstGeom>
        </p:spPr>
      </p:pic>
    </p:spTree>
    <p:custDataLst>
      <p:tags r:id="rId1"/>
    </p:custDataLst>
  </p:cSld>
  <p:clrMapOvr>
    <a:masterClrMapping/>
  </p:clrMapOvr>
  <p:transition advTm="1108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fltVal val="0"/>
                                          </p:val>
                                        </p:tav>
                                        <p:tav tm="100000">
                                          <p:val>
                                            <p:strVal val="#ppt_h"/>
                                          </p:val>
                                        </p:tav>
                                      </p:tavLst>
                                    </p:anim>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31" presetClass="entr" presetSubtype="0" fill="hold" grpId="0"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 calcmode="lin" valueType="num">
                                      <p:cBhvr>
                                        <p:cTn id="18"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9"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20"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21" dur="1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22" repeatCount="indefinite" fill="hold" display="0">
                  <p:stCondLst>
                    <p:cond delay="indefinite"/>
                  </p:stCondLst>
                  <p:endCondLst>
                    <p:cond evt="onStopAudio" delay="0">
                      <p:tgtEl>
                        <p:sldTgt/>
                      </p:tgtEl>
                    </p:cond>
                  </p:endCondLst>
                </p:cTn>
                <p:tgtEl>
                  <p:spTgt spid="4"/>
                </p:tgtEl>
              </p:cMediaNode>
            </p:audio>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pattFill prst="dotDmnd">
          <a:fgClr>
            <a:schemeClr val="bg2">
              <a:lumMod val="75000"/>
            </a:schemeClr>
          </a:fgClr>
          <a:bgClr>
            <a:schemeClr val="bg1"/>
          </a:bgClr>
        </a:pattFill>
        <a:effectLst/>
      </p:bgPr>
    </p:bg>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cstate="print"/>
          <a:stretch>
            <a:fillRect/>
          </a:stretch>
        </p:blipFill>
        <p:spPr bwMode="auto">
          <a:xfrm>
            <a:off x="611560" y="620688"/>
            <a:ext cx="3257560" cy="5214974"/>
          </a:xfrm>
          <a:prstGeom prst="rect">
            <a:avLst/>
          </a:prstGeom>
          <a:ln w="228600" cap="sq" cmpd="thickThin">
            <a:solidFill>
              <a:srgbClr val="C00000"/>
            </a:solidFill>
            <a:prstDash val="solid"/>
            <a:miter lim="800000"/>
          </a:ln>
          <a:effectLst>
            <a:innerShdw blurRad="76200">
              <a:srgbClr val="000000"/>
            </a:innerShdw>
          </a:effectLst>
        </p:spPr>
      </p:pic>
      <p:sp>
        <p:nvSpPr>
          <p:cNvPr id="3" name="Прямоугольник 2"/>
          <p:cNvSpPr/>
          <p:nvPr/>
        </p:nvSpPr>
        <p:spPr>
          <a:xfrm>
            <a:off x="4499992" y="1916832"/>
            <a:ext cx="4572000" cy="3139321"/>
          </a:xfrm>
          <a:prstGeom prst="rect">
            <a:avLst/>
          </a:prstGeom>
        </p:spPr>
        <p:txBody>
          <a:bodyPr>
            <a:spAutoFit/>
          </a:bodyPr>
          <a:lstStyle/>
          <a:p>
            <a:r>
              <a:rPr lang="az-Latn-AZ" b="1" i="1" dirty="0">
                <a:solidFill>
                  <a:srgbClr val="0070C0"/>
                </a:solidFill>
                <a:latin typeface="Times New Roman" pitchFamily="18" charset="0"/>
                <a:cs typeface="Times New Roman" pitchFamily="18" charset="0"/>
              </a:rPr>
              <a:t>Səlimbəyli Ş. Erməni terroru. – </a:t>
            </a:r>
            <a:r>
              <a:rPr lang="az-Latn-AZ" b="1" i="1" dirty="0" smtClean="0">
                <a:solidFill>
                  <a:srgbClr val="0070C0"/>
                </a:solidFill>
                <a:latin typeface="Times New Roman" pitchFamily="18" charset="0"/>
                <a:cs typeface="Times New Roman" pitchFamily="18" charset="0"/>
              </a:rPr>
              <a:t>Bakı: </a:t>
            </a:r>
            <a:r>
              <a:rPr lang="az-Latn-AZ" b="1" i="1" dirty="0">
                <a:solidFill>
                  <a:srgbClr val="0070C0"/>
                </a:solidFill>
                <a:latin typeface="Times New Roman" pitchFamily="18" charset="0"/>
                <a:cs typeface="Times New Roman" pitchFamily="18" charset="0"/>
              </a:rPr>
              <a:t>Avropa, 2008. – 400 s</a:t>
            </a:r>
            <a:r>
              <a:rPr lang="az-Latn-AZ" b="1" i="1" dirty="0" smtClean="0">
                <a:solidFill>
                  <a:srgbClr val="0070C0"/>
                </a:solidFill>
                <a:latin typeface="Times New Roman" pitchFamily="18" charset="0"/>
                <a:cs typeface="Times New Roman" pitchFamily="18" charset="0"/>
              </a:rPr>
              <a:t>.</a:t>
            </a:r>
            <a:endParaRPr lang="ru-RU" b="1" i="1" dirty="0" smtClean="0">
              <a:solidFill>
                <a:srgbClr val="0070C0"/>
              </a:solidFill>
              <a:latin typeface="Times New Roman" pitchFamily="18" charset="0"/>
              <a:cs typeface="Times New Roman" pitchFamily="18" charset="0"/>
            </a:endParaRPr>
          </a:p>
          <a:p>
            <a:r>
              <a:rPr lang="az-Latn-AZ" b="1" i="1" dirty="0">
                <a:solidFill>
                  <a:srgbClr val="0070C0"/>
                </a:solidFill>
                <a:latin typeface="Times New Roman" pitchFamily="18" charset="0"/>
                <a:cs typeface="Times New Roman" pitchFamily="18" charset="0"/>
              </a:rPr>
              <a:t>Bu kitabda XIX-XX əsrdə </a:t>
            </a:r>
            <a:r>
              <a:rPr lang="az-Latn-AZ" b="1" i="1" dirty="0" smtClean="0">
                <a:solidFill>
                  <a:srgbClr val="0070C0"/>
                </a:solidFill>
                <a:latin typeface="Times New Roman" pitchFamily="18" charset="0"/>
                <a:cs typeface="Times New Roman" pitchFamily="18" charset="0"/>
              </a:rPr>
              <a:t>Azərbaycan </a:t>
            </a:r>
            <a:r>
              <a:rPr lang="az-Latn-AZ" b="1" i="1" dirty="0">
                <a:solidFill>
                  <a:srgbClr val="0070C0"/>
                </a:solidFill>
                <a:latin typeface="Times New Roman" pitchFamily="18" charset="0"/>
                <a:cs typeface="Times New Roman" pitchFamily="18" charset="0"/>
              </a:rPr>
              <a:t>torpaqlarının erməni və rus hərbi birləşmələri tərəfindən işğalı, parçalanması, xalqımızın öz yurd-yuvalarından didərgin salınması təsvir edilmişdir. Həmçinin 1988-ci ildən başlayaraq Ermənistanın Azərbaycana qarşı olan soyqırım və deportasiya aktları, əsassız torpaq iddiaları  da kitabda öz əksini tapmışdır.</a:t>
            </a:r>
            <a:endParaRPr lang="ru-RU" b="1" i="1" dirty="0">
              <a:solidFill>
                <a:srgbClr val="0070C0"/>
              </a:solidFill>
              <a:latin typeface="Times New Roman" pitchFamily="18" charset="0"/>
              <a:cs typeface="Times New Roman" pitchFamily="18" charset="0"/>
            </a:endParaRPr>
          </a:p>
          <a:p>
            <a:endParaRPr lang="az-Latn-AZ" dirty="0">
              <a:solidFill>
                <a:srgbClr val="0070C0"/>
              </a:solidFill>
            </a:endParaRPr>
          </a:p>
        </p:txBody>
      </p:sp>
    </p:spTree>
    <p:custDataLst>
      <p:tags r:id="rId1"/>
    </p:custDataLst>
    <p:extLst>
      <p:ext uri="{BB962C8B-B14F-4D97-AF65-F5344CB8AC3E}">
        <p14:creationId xmlns:p14="http://schemas.microsoft.com/office/powerpoint/2010/main" val="2975530538"/>
      </p:ext>
    </p:extLst>
  </p:cSld>
  <p:clrMapOvr>
    <a:masterClrMapping/>
  </p:clrMapOvr>
  <mc:AlternateContent xmlns:mc="http://schemas.openxmlformats.org/markup-compatibility/2006" xmlns:p14="http://schemas.microsoft.com/office/powerpoint/2010/main">
    <mc:Choice Requires="p14">
      <p:transition spd="slow" p14:dur="2000" advTm="33582"/>
    </mc:Choice>
    <mc:Fallback xmlns="">
      <p:transition spd="slow" advTm="3358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fltVal val="0"/>
                                          </p:val>
                                        </p:tav>
                                        <p:tav tm="100000">
                                          <p:val>
                                            <p:strVal val="#ppt_w"/>
                                          </p:val>
                                        </p:tav>
                                      </p:tavLst>
                                    </p:anim>
                                    <p:anim calcmode="lin" valueType="num">
                                      <p:cBhvr>
                                        <p:cTn id="13" dur="1000" fill="hold"/>
                                        <p:tgtEl>
                                          <p:spTgt spid="3"/>
                                        </p:tgtEl>
                                        <p:attrNameLst>
                                          <p:attrName>ppt_h</p:attrName>
                                        </p:attrNameLst>
                                      </p:cBhvr>
                                      <p:tavLst>
                                        <p:tav tm="0">
                                          <p:val>
                                            <p:fltVal val="0"/>
                                          </p:val>
                                        </p:tav>
                                        <p:tav tm="100000">
                                          <p:val>
                                            <p:strVal val="#ppt_h"/>
                                          </p:val>
                                        </p:tav>
                                      </p:tavLst>
                                    </p:anim>
                                    <p:anim calcmode="lin" valueType="num">
                                      <p:cBhvr>
                                        <p:cTn id="14" dur="1000" fill="hold"/>
                                        <p:tgtEl>
                                          <p:spTgt spid="3"/>
                                        </p:tgtEl>
                                        <p:attrNameLst>
                                          <p:attrName>style.rotation</p:attrName>
                                        </p:attrNameLst>
                                      </p:cBhvr>
                                      <p:tavLst>
                                        <p:tav tm="0">
                                          <p:val>
                                            <p:fltVal val="90"/>
                                          </p:val>
                                        </p:tav>
                                        <p:tav tm="100000">
                                          <p:val>
                                            <p:fltVal val="0"/>
                                          </p:val>
                                        </p:tav>
                                      </p:tavLst>
                                    </p:anim>
                                    <p:animEffect transition="in" filter="fade">
                                      <p:cBhvr>
                                        <p:cTn id="15"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pattFill prst="ltVert">
          <a:fgClr>
            <a:schemeClr val="bg2">
              <a:lumMod val="75000"/>
            </a:schemeClr>
          </a:fgClr>
          <a:bgClr>
            <a:schemeClr val="bg1"/>
          </a:bgClr>
        </a:pattFill>
        <a:effectLst/>
      </p:bgPr>
    </p:bg>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3" cstate="print"/>
          <a:stretch>
            <a:fillRect/>
          </a:stretch>
        </p:blipFill>
        <p:spPr bwMode="auto">
          <a:xfrm>
            <a:off x="4932040" y="1412776"/>
            <a:ext cx="4000528" cy="5000660"/>
          </a:xfrm>
          <a:prstGeom prst="rect">
            <a:avLst/>
          </a:prstGeom>
          <a:solidFill>
            <a:srgbClr val="FFFFFF">
              <a:shade val="85000"/>
            </a:srgbClr>
          </a:solidFill>
          <a:ln w="190500" cap="rnd">
            <a:solidFill>
              <a:srgbClr val="C00000"/>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style>
          <a:lnRef idx="1">
            <a:schemeClr val="dk1"/>
          </a:lnRef>
          <a:fillRef idx="3">
            <a:schemeClr val="dk1"/>
          </a:fillRef>
          <a:effectRef idx="2">
            <a:schemeClr val="dk1"/>
          </a:effectRef>
          <a:fontRef idx="minor">
            <a:schemeClr val="lt1"/>
          </a:fontRef>
        </p:style>
      </p:pic>
      <p:sp>
        <p:nvSpPr>
          <p:cNvPr id="2" name="Прямоугольник 1"/>
          <p:cNvSpPr/>
          <p:nvPr/>
        </p:nvSpPr>
        <p:spPr>
          <a:xfrm>
            <a:off x="611560" y="2636912"/>
            <a:ext cx="4572000" cy="2031325"/>
          </a:xfrm>
          <a:prstGeom prst="rect">
            <a:avLst/>
          </a:prstGeom>
        </p:spPr>
        <p:txBody>
          <a:bodyPr>
            <a:spAutoFit/>
          </a:bodyPr>
          <a:lstStyle/>
          <a:p>
            <a:r>
              <a:rPr lang="az-Latn-AZ" b="1" i="1" dirty="0">
                <a:solidFill>
                  <a:srgbClr val="993300"/>
                </a:solidFill>
                <a:latin typeface="Times New Roman" pitchFamily="18" charset="0"/>
                <a:cs typeface="Times New Roman" pitchFamily="18" charset="0"/>
              </a:rPr>
              <a:t>Soyqırım: Erməni terrorizmi. – </a:t>
            </a:r>
            <a:r>
              <a:rPr lang="az-Latn-AZ" b="1" i="1" dirty="0" smtClean="0">
                <a:solidFill>
                  <a:srgbClr val="993300"/>
                </a:solidFill>
                <a:latin typeface="Times New Roman" pitchFamily="18" charset="0"/>
                <a:cs typeface="Times New Roman" pitchFamily="18" charset="0"/>
              </a:rPr>
              <a:t>Bakı : </a:t>
            </a:r>
            <a:r>
              <a:rPr lang="az-Latn-AZ" b="1" i="1" dirty="0">
                <a:solidFill>
                  <a:srgbClr val="993300"/>
                </a:solidFill>
                <a:latin typeface="Times New Roman" pitchFamily="18" charset="0"/>
                <a:cs typeface="Times New Roman" pitchFamily="18" charset="0"/>
              </a:rPr>
              <a:t>MBM, 2009. – 184 s</a:t>
            </a:r>
            <a:r>
              <a:rPr lang="az-Latn-AZ" b="1" i="1" dirty="0" smtClean="0">
                <a:solidFill>
                  <a:srgbClr val="993300"/>
                </a:solidFill>
                <a:latin typeface="Times New Roman" pitchFamily="18" charset="0"/>
                <a:cs typeface="Times New Roman" pitchFamily="18" charset="0"/>
              </a:rPr>
              <a:t>.</a:t>
            </a:r>
            <a:endParaRPr lang="ru-RU" b="1" i="1" dirty="0" smtClean="0">
              <a:solidFill>
                <a:srgbClr val="993300"/>
              </a:solidFill>
              <a:latin typeface="Times New Roman" pitchFamily="18" charset="0"/>
              <a:cs typeface="Times New Roman" pitchFamily="18" charset="0"/>
            </a:endParaRPr>
          </a:p>
          <a:p>
            <a:r>
              <a:rPr lang="az-Latn-AZ" b="1" i="1" dirty="0">
                <a:solidFill>
                  <a:srgbClr val="993300"/>
                </a:solidFill>
                <a:latin typeface="Times New Roman" pitchFamily="18" charset="0"/>
                <a:cs typeface="Times New Roman" pitchFamily="18" charset="0"/>
              </a:rPr>
              <a:t>Kitabda soyqırım və erməni təcavüzü müsabiqəsində iştirak etmiş müəlliflərin hekayələri və publisistik əsərləri əhatə edilmişdir.</a:t>
            </a:r>
            <a:endParaRPr lang="ru-RU" b="1" i="1" dirty="0">
              <a:solidFill>
                <a:srgbClr val="993300"/>
              </a:solidFill>
              <a:latin typeface="Times New Roman" pitchFamily="18" charset="0"/>
              <a:cs typeface="Times New Roman" pitchFamily="18" charset="0"/>
            </a:endParaRPr>
          </a:p>
          <a:p>
            <a:endParaRPr lang="az-Latn-AZ" dirty="0"/>
          </a:p>
        </p:txBody>
      </p:sp>
    </p:spTree>
    <p:custDataLst>
      <p:tags r:id="rId1"/>
    </p:custDataLst>
    <p:extLst>
      <p:ext uri="{BB962C8B-B14F-4D97-AF65-F5344CB8AC3E}">
        <p14:creationId xmlns:p14="http://schemas.microsoft.com/office/powerpoint/2010/main" val="1537448641"/>
      </p:ext>
    </p:extLst>
  </p:cSld>
  <p:clrMapOvr>
    <a:masterClrMapping/>
  </p:clrMapOvr>
  <mc:AlternateContent xmlns:mc="http://schemas.openxmlformats.org/markup-compatibility/2006" xmlns:p14="http://schemas.microsoft.com/office/powerpoint/2010/main">
    <mc:Choice Requires="p14">
      <p:transition spd="slow" p14:dur="2000" advTm="15948"/>
    </mc:Choice>
    <mc:Fallback xmlns="">
      <p:transition spd="slow" advTm="1594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fltVal val="0"/>
                                          </p:val>
                                        </p:tav>
                                        <p:tav tm="100000">
                                          <p:val>
                                            <p:strVal val="#ppt_w"/>
                                          </p:val>
                                        </p:tav>
                                      </p:tavLst>
                                    </p:anim>
                                    <p:anim calcmode="lin" valueType="num">
                                      <p:cBhvr>
                                        <p:cTn id="13" dur="1000" fill="hold"/>
                                        <p:tgtEl>
                                          <p:spTgt spid="2"/>
                                        </p:tgtEl>
                                        <p:attrNameLst>
                                          <p:attrName>ppt_h</p:attrName>
                                        </p:attrNameLst>
                                      </p:cBhvr>
                                      <p:tavLst>
                                        <p:tav tm="0">
                                          <p:val>
                                            <p:fltVal val="0"/>
                                          </p:val>
                                        </p:tav>
                                        <p:tav tm="100000">
                                          <p:val>
                                            <p:strVal val="#ppt_h"/>
                                          </p:val>
                                        </p:tav>
                                      </p:tavLst>
                                    </p:anim>
                                    <p:anim calcmode="lin" valueType="num">
                                      <p:cBhvr>
                                        <p:cTn id="14" dur="1000" fill="hold"/>
                                        <p:tgtEl>
                                          <p:spTgt spid="2"/>
                                        </p:tgtEl>
                                        <p:attrNameLst>
                                          <p:attrName>style.rotation</p:attrName>
                                        </p:attrNameLst>
                                      </p:cBhvr>
                                      <p:tavLst>
                                        <p:tav tm="0">
                                          <p:val>
                                            <p:fltVal val="90"/>
                                          </p:val>
                                        </p:tav>
                                        <p:tav tm="100000">
                                          <p:val>
                                            <p:fltVal val="0"/>
                                          </p:val>
                                        </p:tav>
                                      </p:tavLst>
                                    </p:anim>
                                    <p:animEffect transition="in" filter="fade">
                                      <p:cBhvr>
                                        <p:cTn id="15"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pattFill prst="ltHorz">
          <a:fgClr>
            <a:schemeClr val="bg2">
              <a:lumMod val="75000"/>
            </a:schemeClr>
          </a:fgClr>
          <a:bgClr>
            <a:schemeClr val="bg1"/>
          </a:bgClr>
        </a:pattFill>
        <a:effectLst/>
      </p:bgPr>
    </p:bg>
    <p:spTree>
      <p:nvGrpSpPr>
        <p:cNvPr id="1" name=""/>
        <p:cNvGrpSpPr/>
        <p:nvPr/>
      </p:nvGrpSpPr>
      <p:grpSpPr>
        <a:xfrm>
          <a:off x="0" y="0"/>
          <a:ext cx="0" cy="0"/>
          <a:chOff x="0" y="0"/>
          <a:chExt cx="0" cy="0"/>
        </a:xfrm>
      </p:grpSpPr>
      <p:sp>
        <p:nvSpPr>
          <p:cNvPr id="7" name="TextBox 6"/>
          <p:cNvSpPr txBox="1"/>
          <p:nvPr/>
        </p:nvSpPr>
        <p:spPr>
          <a:xfrm>
            <a:off x="4786314" y="1071546"/>
            <a:ext cx="3571900" cy="4154984"/>
          </a:xfrm>
          <a:prstGeom prst="rect">
            <a:avLst/>
          </a:prstGeom>
          <a:noFill/>
        </p:spPr>
        <p:txBody>
          <a:bodyPr wrap="square" rtlCol="0">
            <a:spAutoFit/>
          </a:bodyPr>
          <a:lstStyle/>
          <a:p>
            <a:endParaRPr lang="az-Latn-AZ" sz="2400" b="1" i="1" dirty="0" smtClean="0">
              <a:solidFill>
                <a:srgbClr val="0033CC"/>
              </a:solidFill>
              <a:latin typeface="Times New Roman" pitchFamily="18" charset="0"/>
              <a:cs typeface="Times New Roman" pitchFamily="18" charset="0"/>
            </a:endParaRPr>
          </a:p>
          <a:p>
            <a:r>
              <a:rPr lang="az-Latn-AZ" sz="2400" b="1" i="1" dirty="0" smtClean="0">
                <a:solidFill>
                  <a:srgbClr val="0033CC"/>
                </a:solidFill>
                <a:latin typeface="Times New Roman" pitchFamily="18" charset="0"/>
                <a:cs typeface="Times New Roman" pitchFamily="18" charset="0"/>
              </a:rPr>
              <a:t>Tənha T. Soyqırım : poema. – Bakı : Avropa, 2004.  - s.272.</a:t>
            </a:r>
          </a:p>
          <a:p>
            <a:r>
              <a:rPr lang="az-Latn-AZ" sz="2400" b="1" i="1" dirty="0" smtClean="0">
                <a:solidFill>
                  <a:srgbClr val="0033CC"/>
                </a:solidFill>
                <a:latin typeface="Times New Roman" pitchFamily="18" charset="0"/>
                <a:cs typeface="Times New Roman" pitchFamily="18" charset="0"/>
              </a:rPr>
              <a:t>Kitabda şairin digər poemaları ilə birlikdə ən böyük əsəri – “Soyqırım” poeması işıq üzü görür. Poemada erməniləin əsrlərlə törətdikləri soyqırımlar təsvir edilir.</a:t>
            </a:r>
            <a:endParaRPr lang="ru-RU" sz="2400" b="1" i="1" dirty="0">
              <a:solidFill>
                <a:srgbClr val="0033CC"/>
              </a:solidFill>
              <a:latin typeface="Times New Roman" pitchFamily="18" charset="0"/>
              <a:cs typeface="Times New Roman" pitchFamily="18" charset="0"/>
            </a:endParaRPr>
          </a:p>
        </p:txBody>
      </p:sp>
      <p:pic>
        <p:nvPicPr>
          <p:cNvPr id="2" name="Picture 2"/>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755576" y="1170586"/>
            <a:ext cx="2800350" cy="4572000"/>
          </a:xfrm>
          <a:prstGeom prst="rect">
            <a:avLst/>
          </a:prstGeom>
          <a:solidFill>
            <a:srgbClr val="FFFFFF">
              <a:shade val="85000"/>
            </a:srgbClr>
          </a:solidFill>
          <a:ln w="190500" cap="rnd">
            <a:solidFill>
              <a:schemeClr val="bg1">
                <a:lumMod val="65000"/>
              </a:schemeClr>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spTree>
    <p:custDataLst>
      <p:tags r:id="rId1"/>
    </p:custDataLst>
  </p:cSld>
  <p:clrMapOvr>
    <a:masterClrMapping/>
  </p:clrMapOvr>
  <p:transition advTm="17213"/>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pattFill prst="plaid">
          <a:fgClr>
            <a:schemeClr val="bg2">
              <a:lumMod val="75000"/>
            </a:schemeClr>
          </a:fgClr>
          <a:bgClr>
            <a:schemeClr val="bg1"/>
          </a:bgClr>
        </a:pattFill>
        <a:effectLst/>
      </p:bgPr>
    </p:bg>
    <p:spTree>
      <p:nvGrpSpPr>
        <p:cNvPr id="1" name=""/>
        <p:cNvGrpSpPr/>
        <p:nvPr/>
      </p:nvGrpSpPr>
      <p:grpSpPr>
        <a:xfrm>
          <a:off x="0" y="0"/>
          <a:ext cx="0" cy="0"/>
          <a:chOff x="0" y="0"/>
          <a:chExt cx="0" cy="0"/>
        </a:xfrm>
      </p:grpSpPr>
      <p:sp>
        <p:nvSpPr>
          <p:cNvPr id="2" name="TextBox 1"/>
          <p:cNvSpPr txBox="1"/>
          <p:nvPr/>
        </p:nvSpPr>
        <p:spPr>
          <a:xfrm>
            <a:off x="1714480" y="2786058"/>
            <a:ext cx="6643734" cy="707886"/>
          </a:xfrm>
          <a:prstGeom prst="rect">
            <a:avLst/>
          </a:prstGeom>
          <a:noFill/>
        </p:spPr>
        <p:txBody>
          <a:bodyPr wrap="square" rtlCol="0">
            <a:spAutoFit/>
          </a:bodyPr>
          <a:lstStyle/>
          <a:p>
            <a:pPr algn="ctr"/>
            <a:r>
              <a:rPr lang="az-Latn-AZ" sz="2000" b="1" i="1" dirty="0" smtClean="0">
                <a:solidFill>
                  <a:srgbClr val="0033CC"/>
                </a:solidFill>
                <a:latin typeface="Times New Roman" pitchFamily="18" charset="0"/>
                <a:cs typeface="Times New Roman" pitchFamily="18" charset="0"/>
              </a:rPr>
              <a:t>Məlumat-biblioqrafiya şöbəsi</a:t>
            </a:r>
            <a:endParaRPr lang="az-Latn-AZ" sz="2000" b="1" i="1" dirty="0">
              <a:solidFill>
                <a:srgbClr val="0033CC"/>
              </a:solidFill>
              <a:latin typeface="Times New Roman" pitchFamily="18" charset="0"/>
              <a:cs typeface="Times New Roman" pitchFamily="18" charset="0"/>
            </a:endParaRPr>
          </a:p>
          <a:p>
            <a:pPr algn="ctr"/>
            <a:r>
              <a:rPr lang="az-Latn-AZ" sz="2000" b="1" i="1" dirty="0" smtClean="0">
                <a:solidFill>
                  <a:srgbClr val="0033CC"/>
                </a:solidFill>
                <a:latin typeface="Times New Roman" pitchFamily="18" charset="0"/>
                <a:cs typeface="Times New Roman" pitchFamily="18" charset="0"/>
              </a:rPr>
              <a:t>Tərtib edəni:                                          Əhmədova S. </a:t>
            </a:r>
            <a:endParaRPr lang="ru-RU" sz="2000" b="1" i="1" dirty="0">
              <a:solidFill>
                <a:srgbClr val="0033CC"/>
              </a:solidFill>
              <a:latin typeface="Times New Roman" pitchFamily="18" charset="0"/>
              <a:cs typeface="Times New Roman" pitchFamily="18" charset="0"/>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7394"/>
    </mc:Choice>
    <mc:Fallback xmlns="">
      <p:transition spd="slow" advTm="739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circle(in)">
                                      <p:cBhvr>
                                        <p:cTn id="7" dur="2000"/>
                                        <p:tgtEl>
                                          <p:spTgt spid="2">
                                            <p:txEl>
                                              <p:pRg st="0" end="0"/>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circle(in)">
                                      <p:cBhvr>
                                        <p:cTn id="10" dur="20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pattFill prst="plaid">
          <a:fgClr>
            <a:schemeClr val="tx2">
              <a:lumMod val="20000"/>
              <a:lumOff val="80000"/>
            </a:schemeClr>
          </a:fgClr>
          <a:bgClr>
            <a:schemeClr val="bg1"/>
          </a:bgClr>
        </a:pattFill>
        <a:effectLst/>
      </p:bgPr>
    </p:bg>
    <p:spTree>
      <p:nvGrpSpPr>
        <p:cNvPr id="1" name=""/>
        <p:cNvGrpSpPr/>
        <p:nvPr/>
      </p:nvGrpSpPr>
      <p:grpSpPr>
        <a:xfrm>
          <a:off x="0" y="0"/>
          <a:ext cx="0" cy="0"/>
          <a:chOff x="0" y="0"/>
          <a:chExt cx="0" cy="0"/>
        </a:xfrm>
      </p:grpSpPr>
      <p:sp>
        <p:nvSpPr>
          <p:cNvPr id="2" name="TextBox 1"/>
          <p:cNvSpPr txBox="1"/>
          <p:nvPr/>
        </p:nvSpPr>
        <p:spPr>
          <a:xfrm>
            <a:off x="1547664" y="2132856"/>
            <a:ext cx="5976664" cy="3693319"/>
          </a:xfrm>
          <a:prstGeom prst="rect">
            <a:avLst/>
          </a:prstGeom>
          <a:noFill/>
        </p:spPr>
        <p:txBody>
          <a:bodyPr wrap="square" rtlCol="0">
            <a:spAutoFit/>
          </a:bodyPr>
          <a:lstStyle/>
          <a:p>
            <a:pPr lvl="0" fontAlgn="base">
              <a:spcBef>
                <a:spcPct val="0"/>
              </a:spcBef>
              <a:spcAft>
                <a:spcPct val="0"/>
              </a:spcAft>
              <a:tabLst>
                <a:tab pos="3175" algn="l"/>
              </a:tabLst>
            </a:pPr>
            <a:r>
              <a:rPr lang="az-Latn-AZ" sz="2400" b="1" spc="50" dirty="0">
                <a:ln w="11430"/>
                <a:solidFill>
                  <a:srgbClr val="FF0000"/>
                </a:solidFill>
                <a:effectLst>
                  <a:outerShdw blurRad="76200" dist="50800" dir="5400000" algn="tl" rotWithShape="0">
                    <a:srgbClr val="000000">
                      <a:alpha val="65000"/>
                    </a:srgbClr>
                  </a:outerShdw>
                </a:effectLst>
                <a:latin typeface="Times New Roman" pitchFamily="18" charset="0"/>
                <a:ea typeface="Times New Roman" pitchFamily="18" charset="0"/>
                <a:cs typeface="Times New Roman" pitchFamily="18" charset="0"/>
              </a:rPr>
              <a:t>Son iki əsrdə Qafqazda azərbaycanlılara qarşı məqsədyönlü şəkildə həyata keçirilmiş etnik təmizləmə və soyqırı</a:t>
            </a:r>
            <a:r>
              <a:rPr lang="en-US" sz="2400" b="1" spc="50" dirty="0">
                <a:ln w="11430"/>
                <a:solidFill>
                  <a:srgbClr val="FF0000"/>
                </a:solidFill>
                <a:effectLst>
                  <a:outerShdw blurRad="76200" dist="50800" dir="5400000" algn="tl" rotWithShape="0">
                    <a:srgbClr val="000000">
                      <a:alpha val="65000"/>
                    </a:srgbClr>
                  </a:outerShdw>
                </a:effectLst>
                <a:latin typeface="Times New Roman" pitchFamily="18" charset="0"/>
                <a:ea typeface="Times New Roman" pitchFamily="18" charset="0"/>
                <a:cs typeface="Times New Roman" pitchFamily="18" charset="0"/>
              </a:rPr>
              <a:t>m</a:t>
            </a:r>
            <a:r>
              <a:rPr lang="az-Latn-AZ" sz="2400" b="1" spc="50" dirty="0">
                <a:ln w="11430"/>
                <a:solidFill>
                  <a:srgbClr val="FF0000"/>
                </a:solidFill>
                <a:effectLst>
                  <a:outerShdw blurRad="76200" dist="50800" dir="5400000" algn="tl" rotWithShape="0">
                    <a:srgbClr val="000000">
                      <a:alpha val="65000"/>
                    </a:srgbClr>
                  </a:outerShdw>
                </a:effectLst>
                <a:latin typeface="Times New Roman" pitchFamily="18" charset="0"/>
                <a:ea typeface="Times New Roman" pitchFamily="18" charset="0"/>
                <a:cs typeface="Times New Roman" pitchFamily="18" charset="0"/>
              </a:rPr>
              <a:t>ı siyasəti nəticəsində xalqımız ağır məhrumiyyətlərə, milli faciə və məşəqqətlərə məruz qalmışdır.</a:t>
            </a:r>
            <a:endParaRPr lang="ru-RU" sz="2400" b="1" spc="50" dirty="0">
              <a:ln w="11430"/>
              <a:solidFill>
                <a:srgbClr val="FF0000"/>
              </a:solidFill>
              <a:effectLst>
                <a:outerShdw blurRad="76200" dist="50800" dir="5400000" algn="tl" rotWithShape="0">
                  <a:srgbClr val="000000">
                    <a:alpha val="65000"/>
                  </a:srgbClr>
                </a:outerShdw>
              </a:effectLst>
              <a:latin typeface="Times New Roman" pitchFamily="18" charset="0"/>
              <a:cs typeface="Times New Roman" pitchFamily="18" charset="0"/>
            </a:endParaRPr>
          </a:p>
          <a:p>
            <a:pPr lvl="0" algn="r" eaLnBrk="0" fontAlgn="base" hangingPunct="0">
              <a:spcBef>
                <a:spcPct val="0"/>
              </a:spcBef>
              <a:spcAft>
                <a:spcPct val="0"/>
              </a:spcAft>
              <a:tabLst>
                <a:tab pos="3175" algn="l"/>
              </a:tabLst>
            </a:pPr>
            <a:endParaRPr lang="en-US" sz="2400" b="1" spc="50" dirty="0">
              <a:ln w="11430"/>
              <a:solidFill>
                <a:srgbClr val="FF0000"/>
              </a:solidFill>
              <a:effectLst>
                <a:outerShdw blurRad="76200" dist="50800" dir="5400000" algn="tl" rotWithShape="0">
                  <a:srgbClr val="000000">
                    <a:alpha val="65000"/>
                  </a:srgbClr>
                </a:outerShdw>
              </a:effectLst>
              <a:latin typeface="Times New Roman" pitchFamily="18" charset="0"/>
              <a:ea typeface="Times New Roman" pitchFamily="18" charset="0"/>
              <a:cs typeface="Times New Roman" pitchFamily="18" charset="0"/>
            </a:endParaRPr>
          </a:p>
          <a:p>
            <a:pPr lvl="0" algn="r" eaLnBrk="0" fontAlgn="base" hangingPunct="0">
              <a:spcBef>
                <a:spcPct val="0"/>
              </a:spcBef>
              <a:spcAft>
                <a:spcPct val="0"/>
              </a:spcAft>
              <a:tabLst>
                <a:tab pos="3175" algn="l"/>
              </a:tabLst>
            </a:pPr>
            <a:endParaRPr lang="en-US" sz="2400" b="1" spc="50" dirty="0">
              <a:ln w="11430"/>
              <a:solidFill>
                <a:srgbClr val="FF0000"/>
              </a:solidFill>
              <a:effectLst>
                <a:outerShdw blurRad="76200" dist="50800" dir="5400000" algn="tl" rotWithShape="0">
                  <a:srgbClr val="000000">
                    <a:alpha val="65000"/>
                  </a:srgbClr>
                </a:outerShdw>
              </a:effectLst>
              <a:latin typeface="Times New Roman" pitchFamily="18" charset="0"/>
              <a:ea typeface="Times New Roman" pitchFamily="18" charset="0"/>
              <a:cs typeface="Times New Roman" pitchFamily="18" charset="0"/>
            </a:endParaRPr>
          </a:p>
          <a:p>
            <a:pPr lvl="0" algn="r" eaLnBrk="0" fontAlgn="base" hangingPunct="0">
              <a:spcBef>
                <a:spcPct val="0"/>
              </a:spcBef>
              <a:spcAft>
                <a:spcPct val="0"/>
              </a:spcAft>
              <a:tabLst>
                <a:tab pos="3175" algn="l"/>
              </a:tabLst>
            </a:pPr>
            <a:r>
              <a:rPr lang="az-Latn-AZ" sz="2400" b="1" spc="50" dirty="0">
                <a:ln w="11430"/>
                <a:solidFill>
                  <a:srgbClr val="FF0000"/>
                </a:solidFill>
                <a:effectLst>
                  <a:outerShdw blurRad="76200" dist="50800" dir="5400000" algn="tl" rotWithShape="0">
                    <a:srgbClr val="000000">
                      <a:alpha val="65000"/>
                    </a:srgbClr>
                  </a:outerShdw>
                </a:effectLst>
                <a:latin typeface="Times New Roman" pitchFamily="18" charset="0"/>
                <a:ea typeface="Times New Roman" pitchFamily="18" charset="0"/>
                <a:cs typeface="Times New Roman" pitchFamily="18" charset="0"/>
              </a:rPr>
              <a:t>Heydər Əliyev</a:t>
            </a:r>
            <a:endParaRPr lang="en-US" sz="2400" b="1" spc="50" dirty="0">
              <a:ln w="11430"/>
              <a:solidFill>
                <a:srgbClr val="FF0000"/>
              </a:solidFill>
              <a:effectLst>
                <a:outerShdw blurRad="76200" dist="50800" dir="5400000" algn="tl" rotWithShape="0">
                  <a:srgbClr val="000000">
                    <a:alpha val="65000"/>
                  </a:srgbClr>
                </a:outerShdw>
              </a:effectLst>
              <a:latin typeface="Times New Roman" pitchFamily="18" charset="0"/>
              <a:ea typeface="Times New Roman" pitchFamily="18" charset="0"/>
              <a:cs typeface="Times New Roman" pitchFamily="18" charset="0"/>
            </a:endParaRPr>
          </a:p>
          <a:p>
            <a:endParaRPr lang="az-Latn-AZ" dirty="0"/>
          </a:p>
        </p:txBody>
      </p:sp>
    </p:spTree>
    <p:custDataLst>
      <p:tags r:id="rId1"/>
    </p:custDataLst>
  </p:cSld>
  <p:clrMapOvr>
    <a:masterClrMapping/>
  </p:clrMapOvr>
  <p:transition advTm="1346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pattFill prst="smGrid">
          <a:fgClr>
            <a:schemeClr val="bg2">
              <a:lumMod val="90000"/>
            </a:schemeClr>
          </a:fgClr>
          <a:bgClr>
            <a:schemeClr val="bg1"/>
          </a:bgClr>
        </a:patt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568" y="836712"/>
            <a:ext cx="2808312" cy="4992762"/>
          </a:xfrm>
          <a:prstGeom prst="rect">
            <a:avLst/>
          </a:prstGeom>
          <a:solidFill>
            <a:srgbClr val="FFFFFF">
              <a:shade val="85000"/>
            </a:srgbClr>
          </a:solidFill>
          <a:ln w="9525">
            <a:solidFill>
              <a:schemeClr val="tx1"/>
            </a:solidFill>
            <a:miter lim="800000"/>
            <a:headEnd/>
            <a:tailEnd/>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
        <p:nvSpPr>
          <p:cNvPr id="2" name="Прямоугольник 1"/>
          <p:cNvSpPr/>
          <p:nvPr/>
        </p:nvSpPr>
        <p:spPr>
          <a:xfrm>
            <a:off x="4355976" y="1700808"/>
            <a:ext cx="4572000" cy="3416320"/>
          </a:xfrm>
          <a:prstGeom prst="rect">
            <a:avLst/>
          </a:prstGeom>
        </p:spPr>
        <p:txBody>
          <a:bodyPr>
            <a:spAutoFit/>
          </a:bodyPr>
          <a:lstStyle/>
          <a:p>
            <a:r>
              <a:rPr lang="az-Latn-AZ" b="1" i="1" dirty="0">
                <a:solidFill>
                  <a:srgbClr val="0033CC"/>
                </a:solidFill>
                <a:latin typeface="Times New Roman" pitchFamily="18" charset="0"/>
                <a:cs typeface="Times New Roman" pitchFamily="18" charset="0"/>
              </a:rPr>
              <a:t>Abışov V. </a:t>
            </a:r>
            <a:r>
              <a:rPr lang="az-Latn-AZ" b="1" i="1" dirty="0" smtClean="0">
                <a:solidFill>
                  <a:srgbClr val="0033CC"/>
                </a:solidFill>
                <a:latin typeface="Times New Roman" pitchFamily="18" charset="0"/>
                <a:cs typeface="Times New Roman" pitchFamily="18" charset="0"/>
              </a:rPr>
              <a:t>Azərbaycanlıların </a:t>
            </a:r>
            <a:r>
              <a:rPr lang="az-Latn-AZ" b="1" i="1" dirty="0">
                <a:solidFill>
                  <a:srgbClr val="0033CC"/>
                </a:solidFill>
                <a:latin typeface="Times New Roman" pitchFamily="18" charset="0"/>
                <a:cs typeface="Times New Roman" pitchFamily="18" charset="0"/>
              </a:rPr>
              <a:t>soyqırımı (1917-1918). </a:t>
            </a:r>
            <a:r>
              <a:rPr lang="az-Latn-AZ" b="1" i="1" dirty="0" smtClean="0">
                <a:solidFill>
                  <a:srgbClr val="0033CC"/>
                </a:solidFill>
                <a:latin typeface="Times New Roman" pitchFamily="18" charset="0"/>
                <a:cs typeface="Times New Roman" pitchFamily="18" charset="0"/>
              </a:rPr>
              <a:t>– Bakı : </a:t>
            </a:r>
            <a:r>
              <a:rPr lang="az-Latn-AZ" b="1" i="1" dirty="0">
                <a:solidFill>
                  <a:srgbClr val="0033CC"/>
                </a:solidFill>
                <a:latin typeface="Times New Roman" pitchFamily="18" charset="0"/>
                <a:cs typeface="Times New Roman" pitchFamily="18" charset="0"/>
              </a:rPr>
              <a:t>Nurlan, 2007. – 176 s</a:t>
            </a:r>
            <a:r>
              <a:rPr lang="az-Latn-AZ" b="1" i="1" dirty="0" smtClean="0">
                <a:solidFill>
                  <a:srgbClr val="0033CC"/>
                </a:solidFill>
                <a:latin typeface="Times New Roman" pitchFamily="18" charset="0"/>
                <a:cs typeface="Times New Roman" pitchFamily="18" charset="0"/>
              </a:rPr>
              <a:t>.</a:t>
            </a:r>
            <a:endParaRPr lang="ru-RU" b="1" i="1" dirty="0" smtClean="0">
              <a:solidFill>
                <a:srgbClr val="0033CC"/>
              </a:solidFill>
              <a:latin typeface="Times New Roman" pitchFamily="18" charset="0"/>
              <a:cs typeface="Times New Roman" pitchFamily="18" charset="0"/>
            </a:endParaRPr>
          </a:p>
          <a:p>
            <a:r>
              <a:rPr lang="az-Latn-AZ" b="1" i="1" dirty="0">
                <a:solidFill>
                  <a:srgbClr val="0033CC"/>
                </a:solidFill>
                <a:latin typeface="Times New Roman" pitchFamily="18" charset="0"/>
                <a:cs typeface="Times New Roman" pitchFamily="18" charset="0"/>
              </a:rPr>
              <a:t>Monoqrafiyada Birinci Dünya müharibəsinin gedişində (1914-1918-ci illər) Qərb dövlətləri və eləcə də Rusiyanın köməyi sayəsində Türkiyə və Azərbaycan torpaqları hesabına erməni dövləti yaratmaq xülyası ilə dinc əhaliyə qarşı cinayətlər törədən, azərbaycanlıları  qətlə yetirən ermənilərin cinayətkar əməlləri tutarlı arxiv sənədləri </a:t>
            </a:r>
            <a:r>
              <a:rPr lang="az-Latn-AZ" b="1" i="1">
                <a:solidFill>
                  <a:srgbClr val="0033CC"/>
                </a:solidFill>
                <a:latin typeface="Times New Roman" pitchFamily="18" charset="0"/>
                <a:cs typeface="Times New Roman" pitchFamily="18" charset="0"/>
              </a:rPr>
              <a:t>və </a:t>
            </a:r>
            <a:r>
              <a:rPr lang="az-Latn-AZ" b="1" i="1" smtClean="0">
                <a:solidFill>
                  <a:srgbClr val="0033CC"/>
                </a:solidFill>
                <a:latin typeface="Times New Roman" pitchFamily="18" charset="0"/>
                <a:cs typeface="Times New Roman" pitchFamily="18" charset="0"/>
              </a:rPr>
              <a:t>materiallarına </a:t>
            </a:r>
            <a:r>
              <a:rPr lang="az-Latn-AZ" b="1" i="1" dirty="0">
                <a:solidFill>
                  <a:srgbClr val="0033CC"/>
                </a:solidFill>
                <a:latin typeface="Times New Roman" pitchFamily="18" charset="0"/>
                <a:cs typeface="Times New Roman" pitchFamily="18" charset="0"/>
              </a:rPr>
              <a:t>istinadən araşdırılır</a:t>
            </a:r>
            <a:r>
              <a:rPr lang="az-Latn-AZ" dirty="0">
                <a:solidFill>
                  <a:srgbClr val="0033CC"/>
                </a:solidFill>
                <a:latin typeface="Times New Roman" pitchFamily="18" charset="0"/>
                <a:cs typeface="Times New Roman" pitchFamily="18" charset="0"/>
              </a:rPr>
              <a:t>. </a:t>
            </a:r>
            <a:endParaRPr lang="ru-RU" dirty="0">
              <a:solidFill>
                <a:srgbClr val="0033CC"/>
              </a:solidFill>
              <a:latin typeface="Times New Roman" pitchFamily="18" charset="0"/>
              <a:cs typeface="Times New Roman" pitchFamily="18" charset="0"/>
            </a:endParaRPr>
          </a:p>
          <a:p>
            <a:endParaRPr lang="az-Latn-AZ" dirty="0"/>
          </a:p>
        </p:txBody>
      </p:sp>
    </p:spTree>
    <p:custDataLst>
      <p:tags r:id="rId1"/>
    </p:custDataLst>
    <p:extLst>
      <p:ext uri="{BB962C8B-B14F-4D97-AF65-F5344CB8AC3E}">
        <p14:creationId xmlns:p14="http://schemas.microsoft.com/office/powerpoint/2010/main" val="3865836391"/>
      </p:ext>
    </p:extLst>
  </p:cSld>
  <p:clrMapOvr>
    <a:masterClrMapping/>
  </p:clrMapOvr>
  <mc:AlternateContent xmlns:mc="http://schemas.openxmlformats.org/markup-compatibility/2006" xmlns:p14="http://schemas.microsoft.com/office/powerpoint/2010/main">
    <mc:Choice Requires="p14">
      <p:transition spd="slow" p14:dur="2000" advTm="35892"/>
    </mc:Choice>
    <mc:Fallback xmlns="">
      <p:transition spd="slow" advTm="3589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barn(inVertical)">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fltVal val="0"/>
                                          </p:val>
                                        </p:tav>
                                        <p:tav tm="100000">
                                          <p:val>
                                            <p:strVal val="#ppt_w"/>
                                          </p:val>
                                        </p:tav>
                                      </p:tavLst>
                                    </p:anim>
                                    <p:anim calcmode="lin" valueType="num">
                                      <p:cBhvr>
                                        <p:cTn id="13" dur="1000" fill="hold"/>
                                        <p:tgtEl>
                                          <p:spTgt spid="2"/>
                                        </p:tgtEl>
                                        <p:attrNameLst>
                                          <p:attrName>ppt_h</p:attrName>
                                        </p:attrNameLst>
                                      </p:cBhvr>
                                      <p:tavLst>
                                        <p:tav tm="0">
                                          <p:val>
                                            <p:fltVal val="0"/>
                                          </p:val>
                                        </p:tav>
                                        <p:tav tm="100000">
                                          <p:val>
                                            <p:strVal val="#ppt_h"/>
                                          </p:val>
                                        </p:tav>
                                      </p:tavLst>
                                    </p:anim>
                                    <p:anim calcmode="lin" valueType="num">
                                      <p:cBhvr>
                                        <p:cTn id="14" dur="1000" fill="hold"/>
                                        <p:tgtEl>
                                          <p:spTgt spid="2"/>
                                        </p:tgtEl>
                                        <p:attrNameLst>
                                          <p:attrName>style.rotation</p:attrName>
                                        </p:attrNameLst>
                                      </p:cBhvr>
                                      <p:tavLst>
                                        <p:tav tm="0">
                                          <p:val>
                                            <p:fltVal val="90"/>
                                          </p:val>
                                        </p:tav>
                                        <p:tav tm="100000">
                                          <p:val>
                                            <p:fltVal val="0"/>
                                          </p:val>
                                        </p:tav>
                                      </p:tavLst>
                                    </p:anim>
                                    <p:animEffect transition="in" filter="fade">
                                      <p:cBhvr>
                                        <p:cTn id="15"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pattFill prst="diagBrick">
          <a:fgClr>
            <a:schemeClr val="bg2">
              <a:lumMod val="75000"/>
            </a:schemeClr>
          </a:fgClr>
          <a:bgClr>
            <a:schemeClr val="bg1"/>
          </a:bgClr>
        </a:pattFill>
        <a:effectLst/>
      </p:bgPr>
    </p:bg>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24332" y="1196752"/>
            <a:ext cx="3144825" cy="5040560"/>
          </a:xfrm>
          <a:prstGeom prst="rect">
            <a:avLst/>
          </a:prstGeom>
          <a:ln w="190500" cap="sq">
            <a:solidFill>
              <a:srgbClr val="C00000"/>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3" name="TextBox 2"/>
          <p:cNvSpPr txBox="1"/>
          <p:nvPr/>
        </p:nvSpPr>
        <p:spPr>
          <a:xfrm>
            <a:off x="683568" y="1196752"/>
            <a:ext cx="4392488" cy="5355312"/>
          </a:xfrm>
          <a:prstGeom prst="rect">
            <a:avLst/>
          </a:prstGeom>
          <a:noFill/>
        </p:spPr>
        <p:txBody>
          <a:bodyPr wrap="square" rtlCol="0">
            <a:spAutoFit/>
          </a:bodyPr>
          <a:lstStyle/>
          <a:p>
            <a:r>
              <a:rPr lang="az-Latn-AZ" b="1" i="1" dirty="0" smtClean="0">
                <a:solidFill>
                  <a:srgbClr val="FF0000"/>
                </a:solidFill>
                <a:latin typeface="Times New Roman" pitchFamily="18" charset="0"/>
                <a:cs typeface="Times New Roman" pitchFamily="18" charset="0"/>
              </a:rPr>
              <a:t>Aşırlı A. 31 Mart soyqırımı : 1918-1920-ci illər mətbuatında. – Bakı : Elm və təhsil, 2011. – 100 s.</a:t>
            </a:r>
          </a:p>
          <a:p>
            <a:r>
              <a:rPr lang="az-Latn-AZ" b="1" i="1" dirty="0" smtClean="0">
                <a:solidFill>
                  <a:srgbClr val="FF0000"/>
                </a:solidFill>
                <a:latin typeface="Times New Roman" pitchFamily="18" charset="0"/>
                <a:cs typeface="Times New Roman" pitchFamily="18" charset="0"/>
              </a:rPr>
              <a:t>Kitab ermənilərin Azərbaycan xalqına qarşı törətdikləri kütləvi qətliamdan bəhs edir. Kitabda soyqırım tarixşünaslığı üçün yenilik sayılacaq faktlar, məqalələr əksini tapır. «Azərbaycan», «İstiqlal», «Hümmət» kimi mətbu orqanları ilə yanaşı ilk dəfə olaraq adı mətbuat tariximizə yazılan 1918-ci ildə Tiflisdə nəşr olunan «Qardaş qayğısı» qəzetində çap olunan məqalələr ərəb qrafikasından müasir əlifbaya çevrilərək oxuculara çatdırılır.</a:t>
            </a:r>
          </a:p>
          <a:p>
            <a:r>
              <a:rPr lang="az-Latn-AZ" b="1" i="1" dirty="0" smtClean="0">
                <a:solidFill>
                  <a:srgbClr val="FF0000"/>
                </a:solidFill>
                <a:latin typeface="Times New Roman" pitchFamily="18" charset="0"/>
                <a:cs typeface="Times New Roman" pitchFamily="18" charset="0"/>
              </a:rPr>
              <a:t>Əslən Maştağadan olan Seyidağa Axundzadənin 1919-cu ildə «Turan» mətbəəsində çap olunmuş «Mart hadisələri 1918...» kitabı da ilk dəfə müasir əlifbada işıq üzü görür.</a:t>
            </a:r>
            <a:endParaRPr lang="ru-RU" b="1" i="1" dirty="0">
              <a:solidFill>
                <a:srgbClr val="FF0000"/>
              </a:solidFill>
              <a:latin typeface="Times New Roman" pitchFamily="18" charset="0"/>
              <a:cs typeface="Times New Roman" pitchFamily="18" charset="0"/>
            </a:endParaRPr>
          </a:p>
        </p:txBody>
      </p:sp>
    </p:spTree>
    <p:custDataLst>
      <p:tags r:id="rId1"/>
    </p:custDataLst>
    <p:extLst>
      <p:ext uri="{BB962C8B-B14F-4D97-AF65-F5344CB8AC3E}">
        <p14:creationId xmlns:p14="http://schemas.microsoft.com/office/powerpoint/2010/main" val="621059271"/>
      </p:ext>
    </p:extLst>
  </p:cSld>
  <p:clrMapOvr>
    <a:masterClrMapping/>
  </p:clrMapOvr>
  <mc:AlternateContent xmlns:mc="http://schemas.openxmlformats.org/markup-compatibility/2006" xmlns:p14="http://schemas.microsoft.com/office/powerpoint/2010/main">
    <mc:Choice Requires="p14">
      <p:transition spd="slow" p14:dur="2000" advTm="52786"/>
    </mc:Choice>
    <mc:Fallback xmlns="">
      <p:transition spd="slow" advTm="5278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6056" y="1268760"/>
            <a:ext cx="3425825" cy="5091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504056" y="1484784"/>
            <a:ext cx="4572000" cy="3416320"/>
          </a:xfrm>
          <a:prstGeom prst="rect">
            <a:avLst/>
          </a:prstGeom>
        </p:spPr>
        <p:txBody>
          <a:bodyPr>
            <a:spAutoFit/>
          </a:bodyPr>
          <a:lstStyle/>
          <a:p>
            <a:r>
              <a:rPr lang="az-Latn-AZ" b="1" i="1" dirty="0">
                <a:solidFill>
                  <a:srgbClr val="C00000"/>
                </a:solidFill>
                <a:latin typeface="Times New Roman" pitchFamily="18" charset="0"/>
                <a:cs typeface="Times New Roman" pitchFamily="18" charset="0"/>
              </a:rPr>
              <a:t>Dəmirov Y. Qarabağ sindromu : həqiqət və reallıq. – </a:t>
            </a:r>
            <a:r>
              <a:rPr lang="az-Latn-AZ" b="1" i="1" dirty="0" smtClean="0">
                <a:solidFill>
                  <a:srgbClr val="C00000"/>
                </a:solidFill>
                <a:latin typeface="Times New Roman" pitchFamily="18" charset="0"/>
                <a:cs typeface="Times New Roman" pitchFamily="18" charset="0"/>
              </a:rPr>
              <a:t>Bakı : </a:t>
            </a:r>
            <a:r>
              <a:rPr lang="az-Latn-AZ" b="1" i="1" dirty="0">
                <a:solidFill>
                  <a:srgbClr val="C00000"/>
                </a:solidFill>
                <a:latin typeface="Times New Roman" pitchFamily="18" charset="0"/>
                <a:cs typeface="Times New Roman" pitchFamily="18" charset="0"/>
              </a:rPr>
              <a:t>Şəms, 2007. – 256 s</a:t>
            </a:r>
            <a:r>
              <a:rPr lang="az-Latn-AZ" b="1" i="1" dirty="0" smtClean="0">
                <a:solidFill>
                  <a:srgbClr val="C00000"/>
                </a:solidFill>
                <a:latin typeface="Times New Roman" pitchFamily="18" charset="0"/>
                <a:cs typeface="Times New Roman" pitchFamily="18" charset="0"/>
              </a:rPr>
              <a:t>.</a:t>
            </a:r>
            <a:endParaRPr lang="ru-RU" b="1" i="1" dirty="0" smtClean="0">
              <a:solidFill>
                <a:srgbClr val="C00000"/>
              </a:solidFill>
              <a:latin typeface="Times New Roman" pitchFamily="18" charset="0"/>
              <a:cs typeface="Times New Roman" pitchFamily="18" charset="0"/>
            </a:endParaRPr>
          </a:p>
          <a:p>
            <a:r>
              <a:rPr lang="az-Latn-AZ" b="1" i="1" dirty="0">
                <a:solidFill>
                  <a:srgbClr val="C00000"/>
                </a:solidFill>
                <a:latin typeface="Times New Roman" pitchFamily="18" charset="0"/>
                <a:cs typeface="Times New Roman" pitchFamily="18" charset="0"/>
              </a:rPr>
              <a:t>Demokratiya və sülhə sadiq olan ölkə məğlub olmaz. Terror və </a:t>
            </a:r>
            <a:r>
              <a:rPr lang="az-Latn-AZ" b="1" i="1" dirty="0" smtClean="0">
                <a:solidFill>
                  <a:srgbClr val="C00000"/>
                </a:solidFill>
                <a:latin typeface="Times New Roman" pitchFamily="18" charset="0"/>
                <a:cs typeface="Times New Roman" pitchFamily="18" charset="0"/>
              </a:rPr>
              <a:t>xəyanətlə </a:t>
            </a:r>
            <a:r>
              <a:rPr lang="az-Latn-AZ" b="1" i="1" dirty="0">
                <a:solidFill>
                  <a:srgbClr val="C00000"/>
                </a:solidFill>
                <a:latin typeface="Times New Roman" pitchFamily="18" charset="0"/>
                <a:cs typeface="Times New Roman" pitchFamily="18" charset="0"/>
              </a:rPr>
              <a:t>məşğul olanlar daim məğlub olub, olacaq da. Ermənistan xalqının xəyanət hakimlərini və qondarma Qarabağ </a:t>
            </a:r>
            <a:r>
              <a:rPr lang="az-Latn-AZ" b="1" i="1" dirty="0" smtClean="0">
                <a:solidFill>
                  <a:srgbClr val="C00000"/>
                </a:solidFill>
                <a:latin typeface="Times New Roman" pitchFamily="18" charset="0"/>
                <a:cs typeface="Times New Roman" pitchFamily="18" charset="0"/>
              </a:rPr>
              <a:t>xülyasında olanları da </a:t>
            </a:r>
            <a:r>
              <a:rPr lang="az-Latn-AZ" b="1" i="1" dirty="0">
                <a:solidFill>
                  <a:srgbClr val="C00000"/>
                </a:solidFill>
                <a:latin typeface="Times New Roman" pitchFamily="18" charset="0"/>
                <a:cs typeface="Times New Roman" pitchFamily="18" charset="0"/>
              </a:rPr>
              <a:t>eyni aqibət gözləyir. </a:t>
            </a:r>
          </a:p>
          <a:p>
            <a:r>
              <a:rPr lang="az-Latn-AZ" b="1" i="1" dirty="0">
                <a:solidFill>
                  <a:srgbClr val="C00000"/>
                </a:solidFill>
                <a:latin typeface="Times New Roman" pitchFamily="18" charset="0"/>
                <a:cs typeface="Times New Roman" pitchFamily="18" charset="0"/>
              </a:rPr>
              <a:t>Ermənilərin Azərbaycan torpaqlarında törətdikləri vəhşiliklərdən  söhbət açan bu kitabın əsas qayəsi budur.</a:t>
            </a:r>
            <a:endParaRPr lang="ru-RU" b="1" i="1" dirty="0">
              <a:solidFill>
                <a:srgbClr val="C00000"/>
              </a:solidFill>
              <a:latin typeface="Times New Roman" pitchFamily="18" charset="0"/>
              <a:cs typeface="Times New Roman" pitchFamily="18" charset="0"/>
            </a:endParaRPr>
          </a:p>
          <a:p>
            <a:endParaRPr lang="az-Latn-AZ" dirty="0"/>
          </a:p>
        </p:txBody>
      </p:sp>
    </p:spTree>
    <p:custDataLst>
      <p:tags r:id="rId1"/>
    </p:custDataLst>
    <p:extLst>
      <p:ext uri="{BB962C8B-B14F-4D97-AF65-F5344CB8AC3E}">
        <p14:creationId xmlns:p14="http://schemas.microsoft.com/office/powerpoint/2010/main" val="2896607890"/>
      </p:ext>
    </p:extLst>
  </p:cSld>
  <p:clrMapOvr>
    <a:masterClrMapping/>
  </p:clrMapOvr>
  <mc:AlternateContent xmlns:mc="http://schemas.openxmlformats.org/markup-compatibility/2006" xmlns:p14="http://schemas.microsoft.com/office/powerpoint/2010/main">
    <mc:Choice Requires="p14">
      <p:transition spd="slow" p14:dur="2000" advTm="31493"/>
    </mc:Choice>
    <mc:Fallback xmlns="">
      <p:transition spd="slow" advTm="3149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circle(in)">
                                      <p:cBhvr>
                                        <p:cTn id="7" dur="20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fltVal val="0"/>
                                          </p:val>
                                        </p:tav>
                                        <p:tav tm="100000">
                                          <p:val>
                                            <p:strVal val="#ppt_w"/>
                                          </p:val>
                                        </p:tav>
                                      </p:tavLst>
                                    </p:anim>
                                    <p:anim calcmode="lin" valueType="num">
                                      <p:cBhvr>
                                        <p:cTn id="13" dur="1000" fill="hold"/>
                                        <p:tgtEl>
                                          <p:spTgt spid="2"/>
                                        </p:tgtEl>
                                        <p:attrNameLst>
                                          <p:attrName>ppt_h</p:attrName>
                                        </p:attrNameLst>
                                      </p:cBhvr>
                                      <p:tavLst>
                                        <p:tav tm="0">
                                          <p:val>
                                            <p:fltVal val="0"/>
                                          </p:val>
                                        </p:tav>
                                        <p:tav tm="100000">
                                          <p:val>
                                            <p:strVal val="#ppt_h"/>
                                          </p:val>
                                        </p:tav>
                                      </p:tavLst>
                                    </p:anim>
                                    <p:anim calcmode="lin" valueType="num">
                                      <p:cBhvr>
                                        <p:cTn id="14" dur="1000" fill="hold"/>
                                        <p:tgtEl>
                                          <p:spTgt spid="2"/>
                                        </p:tgtEl>
                                        <p:attrNameLst>
                                          <p:attrName>style.rotation</p:attrName>
                                        </p:attrNameLst>
                                      </p:cBhvr>
                                      <p:tavLst>
                                        <p:tav tm="0">
                                          <p:val>
                                            <p:fltVal val="90"/>
                                          </p:val>
                                        </p:tav>
                                        <p:tav tm="100000">
                                          <p:val>
                                            <p:fltVal val="0"/>
                                          </p:val>
                                        </p:tav>
                                      </p:tavLst>
                                    </p:anim>
                                    <p:animEffect transition="in" filter="fade">
                                      <p:cBhvr>
                                        <p:cTn id="15"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pattFill prst="openDmnd">
          <a:fgClr>
            <a:schemeClr val="bg2">
              <a:lumMod val="75000"/>
            </a:schemeClr>
          </a:fgClr>
          <a:bgClr>
            <a:schemeClr val="bg1"/>
          </a:bgClr>
        </a:pattFill>
        <a:effectLst/>
      </p:bgPr>
    </p:bg>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7" y="1196752"/>
            <a:ext cx="3240361" cy="4895850"/>
          </a:xfrm>
          <a:prstGeom prst="rect">
            <a:avLst/>
          </a:prstGeom>
          <a:solidFill>
            <a:srgbClr val="FFFFFF">
              <a:shade val="85000"/>
            </a:srgbClr>
          </a:solidFill>
          <a:ln w="190500" cap="sq">
            <a:solidFill>
              <a:schemeClr val="tx2">
                <a:lumMod val="60000"/>
                <a:lumOff val="4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2" name="Прямоугольник 1"/>
          <p:cNvSpPr/>
          <p:nvPr/>
        </p:nvSpPr>
        <p:spPr>
          <a:xfrm>
            <a:off x="3779912" y="1936517"/>
            <a:ext cx="4572000" cy="3416320"/>
          </a:xfrm>
          <a:prstGeom prst="rect">
            <a:avLst/>
          </a:prstGeom>
        </p:spPr>
        <p:txBody>
          <a:bodyPr>
            <a:spAutoFit/>
          </a:bodyPr>
          <a:lstStyle/>
          <a:p>
            <a:r>
              <a:rPr lang="az-Latn-AZ" b="1" i="1" dirty="0">
                <a:solidFill>
                  <a:srgbClr val="0070C0"/>
                </a:solidFill>
                <a:latin typeface="Times New Roman" pitchFamily="18" charset="0"/>
                <a:cs typeface="Times New Roman" pitchFamily="18" charset="0"/>
              </a:rPr>
              <a:t>Həkimova N. Ermənilərin tarixi cinayətləri ziyalıların qan yaddaşında : məqalələr toplusu. – </a:t>
            </a:r>
            <a:r>
              <a:rPr lang="az-Latn-AZ" b="1" i="1" dirty="0" smtClean="0">
                <a:solidFill>
                  <a:srgbClr val="0070C0"/>
                </a:solidFill>
                <a:latin typeface="Times New Roman" pitchFamily="18" charset="0"/>
                <a:cs typeface="Times New Roman" pitchFamily="18" charset="0"/>
              </a:rPr>
              <a:t>Bakı : </a:t>
            </a:r>
            <a:r>
              <a:rPr lang="az-Latn-AZ" b="1" i="1" dirty="0">
                <a:solidFill>
                  <a:srgbClr val="0070C0"/>
                </a:solidFill>
                <a:latin typeface="Times New Roman" pitchFamily="18" charset="0"/>
                <a:cs typeface="Times New Roman" pitchFamily="18" charset="0"/>
              </a:rPr>
              <a:t>Maarif, 2009. – 355 s</a:t>
            </a:r>
            <a:r>
              <a:rPr lang="az-Latn-AZ" b="1" i="1" dirty="0" smtClean="0">
                <a:solidFill>
                  <a:srgbClr val="0070C0"/>
                </a:solidFill>
                <a:latin typeface="Times New Roman" pitchFamily="18" charset="0"/>
                <a:cs typeface="Times New Roman" pitchFamily="18" charset="0"/>
              </a:rPr>
              <a:t>.</a:t>
            </a:r>
            <a:endParaRPr lang="ru-RU" b="1" i="1" dirty="0" smtClean="0">
              <a:solidFill>
                <a:srgbClr val="0070C0"/>
              </a:solidFill>
              <a:latin typeface="Times New Roman" pitchFamily="18" charset="0"/>
              <a:cs typeface="Times New Roman" pitchFamily="18" charset="0"/>
            </a:endParaRPr>
          </a:p>
          <a:p>
            <a:r>
              <a:rPr lang="az-Latn-AZ" b="1" i="1" dirty="0">
                <a:solidFill>
                  <a:srgbClr val="006699"/>
                </a:solidFill>
                <a:latin typeface="Times New Roman" pitchFamily="18" charset="0"/>
                <a:cs typeface="Times New Roman" pitchFamily="18" charset="0"/>
              </a:rPr>
              <a:t>Kitabda ayrı-ayrı erməni cinayətkarlarının </a:t>
            </a:r>
            <a:r>
              <a:rPr lang="az-Latn-AZ" b="1" i="1" dirty="0" smtClean="0">
                <a:solidFill>
                  <a:srgbClr val="006699"/>
                </a:solidFill>
                <a:latin typeface="Times New Roman" pitchFamily="18" charset="0"/>
                <a:cs typeface="Times New Roman" pitchFamily="18" charset="0"/>
              </a:rPr>
              <a:t>törətdikləri </a:t>
            </a:r>
            <a:r>
              <a:rPr lang="az-Latn-AZ" b="1" i="1" dirty="0">
                <a:solidFill>
                  <a:srgbClr val="006699"/>
                </a:solidFill>
                <a:latin typeface="Times New Roman" pitchFamily="18" charset="0"/>
                <a:cs typeface="Times New Roman" pitchFamily="18" charset="0"/>
              </a:rPr>
              <a:t>deportasiya və dəhşətli-vəhşətli soyqırıma məruz qalmış Qərbi azərbaycanlılar və eləcə də Türkiyə -Azərbaycan ərazisində xalqa verilmiş görünməmiş  əzablar, ermənilərin “Dənizdən-dənizə” sərsəm dövlət yaratmaq xəyalları haqqında yazılmış məqalələr və öyüm-deyimlər toplanmışdır</a:t>
            </a:r>
            <a:r>
              <a:rPr lang="az-Latn-AZ" dirty="0">
                <a:solidFill>
                  <a:srgbClr val="006699"/>
                </a:solidFill>
                <a:latin typeface="Times New Roman" pitchFamily="18" charset="0"/>
                <a:cs typeface="Times New Roman" pitchFamily="18" charset="0"/>
              </a:rPr>
              <a:t>.</a:t>
            </a:r>
            <a:endParaRPr lang="ru-RU" dirty="0">
              <a:solidFill>
                <a:srgbClr val="006699"/>
              </a:solidFill>
              <a:latin typeface="Times New Roman" pitchFamily="18" charset="0"/>
              <a:cs typeface="Times New Roman" pitchFamily="18" charset="0"/>
            </a:endParaRPr>
          </a:p>
          <a:p>
            <a:endParaRPr lang="az-Latn-AZ" dirty="0"/>
          </a:p>
        </p:txBody>
      </p:sp>
    </p:spTree>
    <p:custDataLst>
      <p:tags r:id="rId1"/>
    </p:custDataLst>
    <p:extLst>
      <p:ext uri="{BB962C8B-B14F-4D97-AF65-F5344CB8AC3E}">
        <p14:creationId xmlns:p14="http://schemas.microsoft.com/office/powerpoint/2010/main" val="1106746495"/>
      </p:ext>
    </p:extLst>
  </p:cSld>
  <p:clrMapOvr>
    <a:masterClrMapping/>
  </p:clrMapOvr>
  <mc:AlternateContent xmlns:mc="http://schemas.openxmlformats.org/markup-compatibility/2006" xmlns:p14="http://schemas.microsoft.com/office/powerpoint/2010/main">
    <mc:Choice Requires="p14">
      <p:transition spd="slow" p14:dur="2000" advTm="33526"/>
    </mc:Choice>
    <mc:Fallback xmlns="">
      <p:transition spd="slow" advTm="3352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075"/>
                                        </p:tgtEl>
                                        <p:attrNameLst>
                                          <p:attrName>style.visibility</p:attrName>
                                        </p:attrNameLst>
                                      </p:cBhvr>
                                      <p:to>
                                        <p:strVal val="visible"/>
                                      </p:to>
                                    </p:set>
                                    <p:animEffect transition="in" filter="wheel(1)">
                                      <p:cBhvr>
                                        <p:cTn id="7" dur="2000"/>
                                        <p:tgtEl>
                                          <p:spTgt spid="3075"/>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fltVal val="0"/>
                                          </p:val>
                                        </p:tav>
                                        <p:tav tm="100000">
                                          <p:val>
                                            <p:strVal val="#ppt_w"/>
                                          </p:val>
                                        </p:tav>
                                      </p:tavLst>
                                    </p:anim>
                                    <p:anim calcmode="lin" valueType="num">
                                      <p:cBhvr>
                                        <p:cTn id="13" dur="1000" fill="hold"/>
                                        <p:tgtEl>
                                          <p:spTgt spid="2"/>
                                        </p:tgtEl>
                                        <p:attrNameLst>
                                          <p:attrName>ppt_h</p:attrName>
                                        </p:attrNameLst>
                                      </p:cBhvr>
                                      <p:tavLst>
                                        <p:tav tm="0">
                                          <p:val>
                                            <p:fltVal val="0"/>
                                          </p:val>
                                        </p:tav>
                                        <p:tav tm="100000">
                                          <p:val>
                                            <p:strVal val="#ppt_h"/>
                                          </p:val>
                                        </p:tav>
                                      </p:tavLst>
                                    </p:anim>
                                    <p:anim calcmode="lin" valueType="num">
                                      <p:cBhvr>
                                        <p:cTn id="14" dur="1000" fill="hold"/>
                                        <p:tgtEl>
                                          <p:spTgt spid="2"/>
                                        </p:tgtEl>
                                        <p:attrNameLst>
                                          <p:attrName>style.rotation</p:attrName>
                                        </p:attrNameLst>
                                      </p:cBhvr>
                                      <p:tavLst>
                                        <p:tav tm="0">
                                          <p:val>
                                            <p:fltVal val="90"/>
                                          </p:val>
                                        </p:tav>
                                        <p:tav tm="100000">
                                          <p:val>
                                            <p:fltVal val="0"/>
                                          </p:val>
                                        </p:tav>
                                      </p:tavLst>
                                    </p:anim>
                                    <p:animEffect transition="in" filter="fade">
                                      <p:cBhvr>
                                        <p:cTn id="15"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11560" y="476672"/>
            <a:ext cx="3526160" cy="1162050"/>
          </a:xfrm>
        </p:spPr>
        <p:txBody>
          <a:bodyPr>
            <a:noAutofit/>
          </a:bodyPr>
          <a:lstStyle/>
          <a:p>
            <a:r>
              <a:rPr lang="az-Latn-AZ" sz="1800" b="1" i="1" dirty="0" smtClean="0">
                <a:solidFill>
                  <a:srgbClr val="C00000"/>
                </a:solidFill>
                <a:latin typeface="Times New Roman" pitchFamily="18" charset="0"/>
                <a:cs typeface="Times New Roman" pitchFamily="18" charset="0"/>
              </a:rPr>
              <a:t>Erməni xəyanəti : terror, soyqırım və deportasiya siyasəti. – Bakı : Avropa, MMC, 2009. – 175 s.</a:t>
            </a:r>
            <a:endParaRPr lang="ru-RU" sz="1800" b="1" i="1" dirty="0">
              <a:solidFill>
                <a:srgbClr val="C00000"/>
              </a:solidFill>
              <a:latin typeface="Times New Roman" pitchFamily="18" charset="0"/>
              <a:cs typeface="Times New Roman" pitchFamily="18" charset="0"/>
            </a:endParaRPr>
          </a:p>
        </p:txBody>
      </p:sp>
      <p:pic>
        <p:nvPicPr>
          <p:cNvPr id="19458" name="Picture 2"/>
          <p:cNvPicPr>
            <a:picLocks noGrp="1" noChangeAspect="1" noChangeArrowheads="1"/>
          </p:cNvPicPr>
          <p:nvPr>
            <p:ph idx="1"/>
          </p:nvPr>
        </p:nvPicPr>
        <p:blipFill>
          <a:blip r:embed="rId3" cstate="print"/>
          <a:stretch>
            <a:fillRect/>
          </a:stretch>
        </p:blipFill>
        <p:spPr bwMode="auto">
          <a:xfrm>
            <a:off x="4860032" y="1268760"/>
            <a:ext cx="3208166" cy="4572000"/>
          </a:xfrm>
          <a:prstGeom prst="rect">
            <a:avLst/>
          </a:prstGeom>
          <a:ln w="228600" cap="sq" cmpd="thickThin">
            <a:solidFill>
              <a:srgbClr val="C00000"/>
            </a:solidFill>
            <a:prstDash val="solid"/>
            <a:miter lim="800000"/>
          </a:ln>
          <a:effectLst>
            <a:innerShdw blurRad="76200">
              <a:srgbClr val="000000"/>
            </a:innerShdw>
          </a:effectLst>
        </p:spPr>
      </p:pic>
      <p:sp>
        <p:nvSpPr>
          <p:cNvPr id="4" name="Текст 3"/>
          <p:cNvSpPr>
            <a:spLocks noGrp="1"/>
          </p:cNvSpPr>
          <p:nvPr>
            <p:ph type="body" sz="half" idx="2"/>
          </p:nvPr>
        </p:nvSpPr>
        <p:spPr>
          <a:xfrm>
            <a:off x="685800" y="1676400"/>
            <a:ext cx="3670176" cy="4572000"/>
          </a:xfrm>
        </p:spPr>
        <p:txBody>
          <a:bodyPr>
            <a:normAutofit/>
          </a:bodyPr>
          <a:lstStyle/>
          <a:p>
            <a:r>
              <a:rPr lang="az-Latn-AZ" sz="1800" b="1" i="1" dirty="0" smtClean="0">
                <a:solidFill>
                  <a:srgbClr val="C00000"/>
                </a:solidFill>
                <a:latin typeface="Times New Roman" pitchFamily="18" charset="0"/>
                <a:cs typeface="Times New Roman" pitchFamily="18" charset="0"/>
              </a:rPr>
              <a:t>Zəngin faktoloji səciyyə daşıyan bu kitabda ermənilərin Azərbaycan xalqına qarşı apardığı soyqırımı və genosid siyasəti, Dağlıq Qarabağ ətrafında baş verən hadisələr, Qarabağ və İrəvan xanlıqlarının tarixi, Azərbaycan iqtidarının həyata keçirdiyi qətiyyətli və çevik diplomatiya ölkəmizin danışıqlar prosesində tutduğu mövqe, münaqişənin yalnız Azərbaycanın ərazi bütövlüyü və suverenliyi formasında həll olunması barədə məlumat verilir</a:t>
            </a:r>
            <a:r>
              <a:rPr lang="az-Latn-AZ" b="1" i="1" dirty="0" smtClean="0">
                <a:solidFill>
                  <a:srgbClr val="C00000"/>
                </a:solidFill>
              </a:rPr>
              <a:t>.</a:t>
            </a:r>
            <a:endParaRPr lang="ru-RU" b="1" i="1" dirty="0">
              <a:solidFill>
                <a:srgbClr val="C00000"/>
              </a:solidFill>
            </a:endParaRPr>
          </a:p>
        </p:txBody>
      </p:sp>
    </p:spTree>
    <p:custDataLst>
      <p:tags r:id="rId1"/>
    </p:custDataLst>
    <p:extLst>
      <p:ext uri="{BB962C8B-B14F-4D97-AF65-F5344CB8AC3E}">
        <p14:creationId xmlns:p14="http://schemas.microsoft.com/office/powerpoint/2010/main" val="3860498018"/>
      </p:ext>
    </p:extLst>
  </p:cSld>
  <p:clrMapOvr>
    <a:masterClrMapping/>
  </p:clrMapOvr>
  <p:transition advTm="4131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458"/>
                                        </p:tgtEl>
                                        <p:attrNameLst>
                                          <p:attrName>style.visibility</p:attrName>
                                        </p:attrNameLst>
                                      </p:cBhvr>
                                      <p:to>
                                        <p:strVal val="visible"/>
                                      </p:to>
                                    </p:set>
                                    <p:animEffect transition="in" filter="barn(inVertical)">
                                      <p:cBhvr>
                                        <p:cTn id="7" dur="500"/>
                                        <p:tgtEl>
                                          <p:spTgt spid="19458"/>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fltVal val="0"/>
                                          </p:val>
                                        </p:tav>
                                        <p:tav tm="100000">
                                          <p:val>
                                            <p:strVal val="#ppt_w"/>
                                          </p:val>
                                        </p:tav>
                                      </p:tavLst>
                                    </p:anim>
                                    <p:anim calcmode="lin" valueType="num">
                                      <p:cBhvr>
                                        <p:cTn id="13" dur="1000" fill="hold"/>
                                        <p:tgtEl>
                                          <p:spTgt spid="2"/>
                                        </p:tgtEl>
                                        <p:attrNameLst>
                                          <p:attrName>ppt_h</p:attrName>
                                        </p:attrNameLst>
                                      </p:cBhvr>
                                      <p:tavLst>
                                        <p:tav tm="0">
                                          <p:val>
                                            <p:fltVal val="0"/>
                                          </p:val>
                                        </p:tav>
                                        <p:tav tm="100000">
                                          <p:val>
                                            <p:strVal val="#ppt_h"/>
                                          </p:val>
                                        </p:tav>
                                      </p:tavLst>
                                    </p:anim>
                                    <p:anim calcmode="lin" valueType="num">
                                      <p:cBhvr>
                                        <p:cTn id="14" dur="1000" fill="hold"/>
                                        <p:tgtEl>
                                          <p:spTgt spid="2"/>
                                        </p:tgtEl>
                                        <p:attrNameLst>
                                          <p:attrName>style.rotation</p:attrName>
                                        </p:attrNameLst>
                                      </p:cBhvr>
                                      <p:tavLst>
                                        <p:tav tm="0">
                                          <p:val>
                                            <p:fltVal val="90"/>
                                          </p:val>
                                        </p:tav>
                                        <p:tav tm="100000">
                                          <p:val>
                                            <p:fltVal val="0"/>
                                          </p:val>
                                        </p:tav>
                                      </p:tavLst>
                                    </p:anim>
                                    <p:animEffect transition="in" filter="fade">
                                      <p:cBhvr>
                                        <p:cTn id="15" dur="10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grpId="0" nodeType="clickEffect">
                                  <p:stCondLst>
                                    <p:cond delay="0"/>
                                  </p:stCondLst>
                                  <p:childTnLst>
                                    <p:set>
                                      <p:cBhvr>
                                        <p:cTn id="19" dur="1" fill="hold">
                                          <p:stCondLst>
                                            <p:cond delay="0"/>
                                          </p:stCondLst>
                                        </p:cTn>
                                        <p:tgtEl>
                                          <p:spTgt spid="4">
                                            <p:txEl>
                                              <p:pRg st="0" end="0"/>
                                            </p:txEl>
                                          </p:spTgt>
                                        </p:tgtEl>
                                        <p:attrNameLst>
                                          <p:attrName>style.visibility</p:attrName>
                                        </p:attrNameLst>
                                      </p:cBhvr>
                                      <p:to>
                                        <p:strVal val="visible"/>
                                      </p:to>
                                    </p:set>
                                    <p:anim calcmode="lin" valueType="num">
                                      <p:cBhvr>
                                        <p:cTn id="20" dur="1000" fill="hold"/>
                                        <p:tgtEl>
                                          <p:spTgt spid="4">
                                            <p:txEl>
                                              <p:pRg st="0" end="0"/>
                                            </p:txEl>
                                          </p:spTgt>
                                        </p:tgtEl>
                                        <p:attrNameLst>
                                          <p:attrName>ppt_w</p:attrName>
                                        </p:attrNameLst>
                                      </p:cBhvr>
                                      <p:tavLst>
                                        <p:tav tm="0">
                                          <p:val>
                                            <p:fltVal val="0"/>
                                          </p:val>
                                        </p:tav>
                                        <p:tav tm="100000">
                                          <p:val>
                                            <p:strVal val="#ppt_w"/>
                                          </p:val>
                                        </p:tav>
                                      </p:tavLst>
                                    </p:anim>
                                    <p:anim calcmode="lin" valueType="num">
                                      <p:cBhvr>
                                        <p:cTn id="21" dur="1000" fill="hold"/>
                                        <p:tgtEl>
                                          <p:spTgt spid="4">
                                            <p:txEl>
                                              <p:pRg st="0" end="0"/>
                                            </p:txEl>
                                          </p:spTgt>
                                        </p:tgtEl>
                                        <p:attrNameLst>
                                          <p:attrName>ppt_h</p:attrName>
                                        </p:attrNameLst>
                                      </p:cBhvr>
                                      <p:tavLst>
                                        <p:tav tm="0">
                                          <p:val>
                                            <p:fltVal val="0"/>
                                          </p:val>
                                        </p:tav>
                                        <p:tav tm="100000">
                                          <p:val>
                                            <p:strVal val="#ppt_h"/>
                                          </p:val>
                                        </p:tav>
                                      </p:tavLst>
                                    </p:anim>
                                    <p:anim calcmode="lin" valueType="num">
                                      <p:cBhvr>
                                        <p:cTn id="22" dur="1000" fill="hold"/>
                                        <p:tgtEl>
                                          <p:spTgt spid="4">
                                            <p:txEl>
                                              <p:pRg st="0" end="0"/>
                                            </p:txEl>
                                          </p:spTgt>
                                        </p:tgtEl>
                                        <p:attrNameLst>
                                          <p:attrName>style.rotation</p:attrName>
                                        </p:attrNameLst>
                                      </p:cBhvr>
                                      <p:tavLst>
                                        <p:tav tm="0">
                                          <p:val>
                                            <p:fltVal val="90"/>
                                          </p:val>
                                        </p:tav>
                                        <p:tav tm="100000">
                                          <p:val>
                                            <p:fltVal val="0"/>
                                          </p:val>
                                        </p:tav>
                                      </p:tavLst>
                                    </p:anim>
                                    <p:animEffect transition="in" filter="fade">
                                      <p:cBhvr>
                                        <p:cTn id="23" dur="10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pattFill prst="plaid">
          <a:fgClr>
            <a:schemeClr val="bg2">
              <a:lumMod val="90000"/>
            </a:schemeClr>
          </a:fgClr>
          <a:bgClr>
            <a:schemeClr val="bg1"/>
          </a:bgClr>
        </a:pattFill>
        <a:effectLst/>
      </p:bgPr>
    </p:bg>
    <p:spTree>
      <p:nvGrpSpPr>
        <p:cNvPr id="1" name=""/>
        <p:cNvGrpSpPr/>
        <p:nvPr/>
      </p:nvGrpSpPr>
      <p:grpSpPr>
        <a:xfrm>
          <a:off x="0" y="0"/>
          <a:ext cx="0" cy="0"/>
          <a:chOff x="0" y="0"/>
          <a:chExt cx="0" cy="0"/>
        </a:xfrm>
      </p:grpSpPr>
      <p:pic>
        <p:nvPicPr>
          <p:cNvPr id="5" name="Рисунок 4" descr="img289.jpg"/>
          <p:cNvPicPr>
            <a:picLocks noChangeAspect="1"/>
          </p:cNvPicPr>
          <p:nvPr/>
        </p:nvPicPr>
        <p:blipFill>
          <a:blip r:embed="rId3" cstate="print"/>
          <a:stretch>
            <a:fillRect/>
          </a:stretch>
        </p:blipFill>
        <p:spPr>
          <a:xfrm>
            <a:off x="467544" y="847952"/>
            <a:ext cx="3714776" cy="5715040"/>
          </a:xfrm>
          <a:prstGeom prst="rect">
            <a:avLst/>
          </a:prstGeom>
          <a:solidFill>
            <a:srgbClr val="FFFFFF">
              <a:shade val="85000"/>
            </a:srgbClr>
          </a:solidFill>
          <a:ln w="190500" cap="sq">
            <a:solidFill>
              <a:srgbClr val="FF0000"/>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2" name="TextBox 1"/>
          <p:cNvSpPr txBox="1"/>
          <p:nvPr/>
        </p:nvSpPr>
        <p:spPr>
          <a:xfrm>
            <a:off x="4932040" y="1052736"/>
            <a:ext cx="3672408" cy="4247317"/>
          </a:xfrm>
          <a:prstGeom prst="rect">
            <a:avLst/>
          </a:prstGeom>
          <a:noFill/>
        </p:spPr>
        <p:txBody>
          <a:bodyPr wrap="square" rtlCol="0">
            <a:spAutoFit/>
          </a:bodyPr>
          <a:lstStyle/>
          <a:p>
            <a:r>
              <a:rPr lang="az-Latn-AZ" dirty="0">
                <a:ln w="18415" cmpd="sng">
                  <a:noFill/>
                  <a:prstDash val="solid"/>
                </a:ln>
                <a:solidFill>
                  <a:srgbClr val="FF0000"/>
                </a:solidFill>
                <a:effectLst>
                  <a:outerShdw blurRad="63500" dir="3600000" algn="tl" rotWithShape="0">
                    <a:srgbClr val="000000">
                      <a:alpha val="70000"/>
                    </a:srgbClr>
                  </a:outerShdw>
                </a:effectLst>
                <a:latin typeface="Times New Roman" pitchFamily="18" charset="0"/>
                <a:cs typeface="Times New Roman" pitchFamily="18" charset="0"/>
              </a:rPr>
              <a:t>İsmayıl X. Azəri soyqırımı : mənzum pyes. – </a:t>
            </a:r>
            <a:r>
              <a:rPr lang="az-Latn-AZ" dirty="0" smtClean="0">
                <a:ln w="18415" cmpd="sng">
                  <a:noFill/>
                  <a:prstDash val="solid"/>
                </a:ln>
                <a:solidFill>
                  <a:srgbClr val="FF0000"/>
                </a:solidFill>
                <a:effectLst>
                  <a:outerShdw blurRad="63500" dir="3600000" algn="tl" rotWithShape="0">
                    <a:srgbClr val="000000">
                      <a:alpha val="70000"/>
                    </a:srgbClr>
                  </a:outerShdw>
                </a:effectLst>
                <a:latin typeface="Times New Roman" pitchFamily="18" charset="0"/>
                <a:cs typeface="Times New Roman" pitchFamily="18" charset="0"/>
              </a:rPr>
              <a:t>Bakı : </a:t>
            </a:r>
            <a:r>
              <a:rPr lang="az-Latn-AZ" dirty="0">
                <a:ln w="18415" cmpd="sng">
                  <a:noFill/>
                  <a:prstDash val="solid"/>
                </a:ln>
                <a:solidFill>
                  <a:srgbClr val="FF0000"/>
                </a:solidFill>
                <a:effectLst>
                  <a:outerShdw blurRad="63500" dir="3600000" algn="tl" rotWithShape="0">
                    <a:srgbClr val="000000">
                      <a:alpha val="70000"/>
                    </a:srgbClr>
                  </a:outerShdw>
                </a:effectLst>
                <a:latin typeface="Times New Roman" pitchFamily="18" charset="0"/>
                <a:cs typeface="Times New Roman" pitchFamily="18" charset="0"/>
              </a:rPr>
              <a:t>Nurlan, 2007. – 264 s.</a:t>
            </a:r>
          </a:p>
          <a:p>
            <a:endParaRPr lang="az-Latn-AZ" dirty="0">
              <a:ln w="18415" cmpd="sng">
                <a:noFill/>
                <a:prstDash val="solid"/>
              </a:ln>
              <a:solidFill>
                <a:srgbClr val="FF0000"/>
              </a:solidFill>
              <a:effectLst>
                <a:outerShdw blurRad="63500" dir="3600000" algn="tl" rotWithShape="0">
                  <a:srgbClr val="000000">
                    <a:alpha val="70000"/>
                  </a:srgbClr>
                </a:outerShdw>
              </a:effectLst>
              <a:latin typeface="Times New Roman" pitchFamily="18" charset="0"/>
              <a:cs typeface="Times New Roman" pitchFamily="18" charset="0"/>
            </a:endParaRPr>
          </a:p>
          <a:p>
            <a:r>
              <a:rPr lang="az-Latn-AZ" dirty="0">
                <a:ln w="18415" cmpd="sng">
                  <a:noFill/>
                  <a:prstDash val="solid"/>
                </a:ln>
                <a:solidFill>
                  <a:srgbClr val="FF0000"/>
                </a:solidFill>
                <a:effectLst>
                  <a:outerShdw blurRad="63500" dir="3600000" algn="tl" rotWithShape="0">
                    <a:srgbClr val="000000">
                      <a:alpha val="70000"/>
                    </a:srgbClr>
                  </a:outerShdw>
                </a:effectLst>
                <a:latin typeface="Times New Roman" pitchFamily="18" charset="0"/>
                <a:cs typeface="Times New Roman" pitchFamily="18" charset="0"/>
              </a:rPr>
              <a:t>Kitab 1917-ci Rusiya devrimindən sonra yaranmış beynəlxalq siyasi şəraitdən sui-istifadə edərək, Bakı və Azərbaycanın bir çox bölgələrində erməni-daşnak qüvvələrinin Azərbaycanda və bütün Qafqaz bölgəsində ölkəmizi xəritədən silmək və “Böyük Ermənistan” dövləti yaratmaq məqsədilə törətdiyi həm müdhiş faciələri, həm də qəhrəmanığı təcəssüm etdirir.</a:t>
            </a:r>
          </a:p>
          <a:p>
            <a:endParaRPr lang="az-Latn-AZ" dirty="0"/>
          </a:p>
        </p:txBody>
      </p:sp>
    </p:spTree>
    <p:custDataLst>
      <p:tags r:id="rId1"/>
    </p:custDataLst>
  </p:cSld>
  <p:clrMapOvr>
    <a:masterClrMapping/>
  </p:clrMapOvr>
  <p:transition advTm="36359"/>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1000" fill="hold"/>
                                        <p:tgtEl>
                                          <p:spTgt spid="2"/>
                                        </p:tgtEl>
                                        <p:attrNameLst>
                                          <p:attrName>ppt_w</p:attrName>
                                        </p:attrNameLst>
                                      </p:cBhvr>
                                      <p:tavLst>
                                        <p:tav tm="0">
                                          <p:val>
                                            <p:fltVal val="0"/>
                                          </p:val>
                                        </p:tav>
                                        <p:tav tm="100000">
                                          <p:val>
                                            <p:strVal val="#ppt_w"/>
                                          </p:val>
                                        </p:tav>
                                      </p:tavLst>
                                    </p:anim>
                                    <p:anim calcmode="lin" valueType="num">
                                      <p:cBhvr>
                                        <p:cTn id="14" dur="1000" fill="hold"/>
                                        <p:tgtEl>
                                          <p:spTgt spid="2"/>
                                        </p:tgtEl>
                                        <p:attrNameLst>
                                          <p:attrName>ppt_h</p:attrName>
                                        </p:attrNameLst>
                                      </p:cBhvr>
                                      <p:tavLst>
                                        <p:tav tm="0">
                                          <p:val>
                                            <p:fltVal val="0"/>
                                          </p:val>
                                        </p:tav>
                                        <p:tav tm="100000">
                                          <p:val>
                                            <p:strVal val="#ppt_h"/>
                                          </p:val>
                                        </p:tav>
                                      </p:tavLst>
                                    </p:anim>
                                    <p:anim calcmode="lin" valueType="num">
                                      <p:cBhvr>
                                        <p:cTn id="15" dur="1000" fill="hold"/>
                                        <p:tgtEl>
                                          <p:spTgt spid="2"/>
                                        </p:tgtEl>
                                        <p:attrNameLst>
                                          <p:attrName>style.rotation</p:attrName>
                                        </p:attrNameLst>
                                      </p:cBhvr>
                                      <p:tavLst>
                                        <p:tav tm="0">
                                          <p:val>
                                            <p:fltVal val="90"/>
                                          </p:val>
                                        </p:tav>
                                        <p:tav tm="100000">
                                          <p:val>
                                            <p:fltVal val="0"/>
                                          </p:val>
                                        </p:tav>
                                      </p:tavLst>
                                    </p:anim>
                                    <p:animEffect transition="in" filter="fade">
                                      <p:cBhvr>
                                        <p:cTn id="16"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pattFill prst="openDmnd">
          <a:fgClr>
            <a:schemeClr val="bg2">
              <a:lumMod val="75000"/>
            </a:schemeClr>
          </a:fgClr>
          <a:bgClr>
            <a:schemeClr val="bg1"/>
          </a:bgClr>
        </a:pattFill>
        <a:effectLst/>
      </p:bgPr>
    </p:bg>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63603" y="692696"/>
            <a:ext cx="3346450" cy="5608637"/>
          </a:xfrm>
          <a:prstGeom prst="round2DiagRect">
            <a:avLst>
              <a:gd name="adj1" fmla="val 16667"/>
              <a:gd name="adj2" fmla="val 0"/>
            </a:avLst>
          </a:prstGeom>
          <a:ln w="9525">
            <a:solidFill>
              <a:schemeClr val="tx1"/>
            </a:solidFill>
            <a:miter lim="800000"/>
            <a:headEnd/>
            <a:tailEnd/>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2" name="Прямоугольник 1"/>
          <p:cNvSpPr/>
          <p:nvPr/>
        </p:nvSpPr>
        <p:spPr>
          <a:xfrm>
            <a:off x="395536" y="1916832"/>
            <a:ext cx="4572000" cy="2862322"/>
          </a:xfrm>
          <a:prstGeom prst="rect">
            <a:avLst/>
          </a:prstGeom>
        </p:spPr>
        <p:txBody>
          <a:bodyPr>
            <a:spAutoFit/>
          </a:bodyPr>
          <a:lstStyle/>
          <a:p>
            <a:r>
              <a:rPr lang="az-Latn-AZ" b="1" i="1" dirty="0">
                <a:solidFill>
                  <a:schemeClr val="accent6">
                    <a:lumMod val="50000"/>
                  </a:schemeClr>
                </a:solidFill>
                <a:latin typeface="Times New Roman" pitchFamily="18" charset="0"/>
                <a:cs typeface="Times New Roman" pitchFamily="18" charset="0"/>
              </a:rPr>
              <a:t>Qaraoğlu F. Ermənilər və həqiqətlər (rəsmi </a:t>
            </a:r>
            <a:r>
              <a:rPr lang="az-Latn-AZ" b="1" i="1" dirty="0" smtClean="0">
                <a:solidFill>
                  <a:schemeClr val="accent6">
                    <a:lumMod val="50000"/>
                  </a:schemeClr>
                </a:solidFill>
                <a:latin typeface="Times New Roman" pitchFamily="18" charset="0"/>
                <a:cs typeface="Times New Roman" pitchFamily="18" charset="0"/>
              </a:rPr>
              <a:t>sənədlərlə</a:t>
            </a:r>
            <a:r>
              <a:rPr lang="az-Latn-AZ" b="1" i="1" dirty="0">
                <a:solidFill>
                  <a:schemeClr val="accent6">
                    <a:lumMod val="50000"/>
                  </a:schemeClr>
                </a:solidFill>
                <a:latin typeface="Times New Roman" pitchFamily="18" charset="0"/>
                <a:cs typeface="Times New Roman" pitchFamily="18" charset="0"/>
              </a:rPr>
              <a:t>). – </a:t>
            </a:r>
            <a:r>
              <a:rPr lang="az-Latn-AZ" b="1" i="1" dirty="0" smtClean="0">
                <a:solidFill>
                  <a:schemeClr val="accent6">
                    <a:lumMod val="50000"/>
                  </a:schemeClr>
                </a:solidFill>
                <a:latin typeface="Times New Roman" pitchFamily="18" charset="0"/>
                <a:cs typeface="Times New Roman" pitchFamily="18" charset="0"/>
              </a:rPr>
              <a:t>Bakı : </a:t>
            </a:r>
            <a:r>
              <a:rPr lang="az-Latn-AZ" b="1" i="1" dirty="0">
                <a:solidFill>
                  <a:schemeClr val="accent6">
                    <a:lumMod val="50000"/>
                  </a:schemeClr>
                </a:solidFill>
                <a:latin typeface="Times New Roman" pitchFamily="18" charset="0"/>
                <a:cs typeface="Times New Roman" pitchFamily="18" charset="0"/>
              </a:rPr>
              <a:t>Nurlar, 2008. -493 s</a:t>
            </a:r>
            <a:r>
              <a:rPr lang="az-Latn-AZ" b="1" i="1" dirty="0" smtClean="0">
                <a:solidFill>
                  <a:schemeClr val="accent6">
                    <a:lumMod val="50000"/>
                  </a:schemeClr>
                </a:solidFill>
                <a:latin typeface="Times New Roman" pitchFamily="18" charset="0"/>
                <a:cs typeface="Times New Roman" pitchFamily="18" charset="0"/>
              </a:rPr>
              <a:t>.</a:t>
            </a:r>
            <a:endParaRPr lang="ru-RU" b="1" i="1" dirty="0" smtClean="0">
              <a:solidFill>
                <a:schemeClr val="accent6">
                  <a:lumMod val="50000"/>
                </a:schemeClr>
              </a:solidFill>
              <a:latin typeface="Times New Roman" pitchFamily="18" charset="0"/>
              <a:cs typeface="Times New Roman" pitchFamily="18" charset="0"/>
            </a:endParaRPr>
          </a:p>
          <a:p>
            <a:r>
              <a:rPr lang="az-Latn-AZ" b="1" i="1" dirty="0">
                <a:solidFill>
                  <a:srgbClr val="993300"/>
                </a:solidFill>
                <a:latin typeface="Times New Roman" pitchFamily="18" charset="0"/>
                <a:cs typeface="Times New Roman" pitchFamily="18" charset="0"/>
              </a:rPr>
              <a:t>Kitabda zəngin arxiv sənədləri və ilkin mənbələr əsasında ermənilərin tarixindən, sosial-iqtisadi həyatından, mədəniyyətindən, dinindən, yaşadıqları bölgələrdə ətrafa olan münasibətlərindən və türklərə qarşı törətdikləri məzalimlərdən bəhs edilir.</a:t>
            </a:r>
          </a:p>
          <a:p>
            <a:r>
              <a:rPr lang="az-Latn-AZ" b="1" i="1" dirty="0">
                <a:solidFill>
                  <a:srgbClr val="993300"/>
                </a:solidFill>
                <a:latin typeface="Times New Roman" pitchFamily="18" charset="0"/>
                <a:cs typeface="Times New Roman" pitchFamily="18" charset="0"/>
              </a:rPr>
              <a:t>Kitab 8 cilddən ibarətdir</a:t>
            </a:r>
            <a:r>
              <a:rPr lang="az-Latn-AZ" dirty="0">
                <a:solidFill>
                  <a:srgbClr val="006699"/>
                </a:solidFill>
              </a:rPr>
              <a:t>.</a:t>
            </a:r>
            <a:endParaRPr lang="ru-RU" dirty="0">
              <a:solidFill>
                <a:srgbClr val="006699"/>
              </a:solidFill>
            </a:endParaRPr>
          </a:p>
          <a:p>
            <a:endParaRPr lang="az-Latn-AZ" dirty="0"/>
          </a:p>
        </p:txBody>
      </p:sp>
    </p:spTree>
    <p:custDataLst>
      <p:tags r:id="rId1"/>
    </p:custDataLst>
    <p:extLst>
      <p:ext uri="{BB962C8B-B14F-4D97-AF65-F5344CB8AC3E}">
        <p14:creationId xmlns:p14="http://schemas.microsoft.com/office/powerpoint/2010/main" val="3971566652"/>
      </p:ext>
    </p:extLst>
  </p:cSld>
  <p:clrMapOvr>
    <a:masterClrMapping/>
  </p:clrMapOvr>
  <mc:AlternateContent xmlns:mc="http://schemas.openxmlformats.org/markup-compatibility/2006" xmlns:p14="http://schemas.microsoft.com/office/powerpoint/2010/main">
    <mc:Choice Requires="p14">
      <p:transition spd="slow" p14:dur="2000" advTm="32224"/>
    </mc:Choice>
    <mc:Fallback xmlns="">
      <p:transition spd="slow" advTm="3222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wipe(down)">
                                      <p:cBhvr>
                                        <p:cTn id="7" dur="500"/>
                                        <p:tgtEl>
                                          <p:spTgt spid="4098"/>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fltVal val="0"/>
                                          </p:val>
                                        </p:tav>
                                        <p:tav tm="100000">
                                          <p:val>
                                            <p:strVal val="#ppt_w"/>
                                          </p:val>
                                        </p:tav>
                                      </p:tavLst>
                                    </p:anim>
                                    <p:anim calcmode="lin" valueType="num">
                                      <p:cBhvr>
                                        <p:cTn id="13" dur="1000" fill="hold"/>
                                        <p:tgtEl>
                                          <p:spTgt spid="2"/>
                                        </p:tgtEl>
                                        <p:attrNameLst>
                                          <p:attrName>ppt_h</p:attrName>
                                        </p:attrNameLst>
                                      </p:cBhvr>
                                      <p:tavLst>
                                        <p:tav tm="0">
                                          <p:val>
                                            <p:fltVal val="0"/>
                                          </p:val>
                                        </p:tav>
                                        <p:tav tm="100000">
                                          <p:val>
                                            <p:strVal val="#ppt_h"/>
                                          </p:val>
                                        </p:tav>
                                      </p:tavLst>
                                    </p:anim>
                                    <p:anim calcmode="lin" valueType="num">
                                      <p:cBhvr>
                                        <p:cTn id="14" dur="1000" fill="hold"/>
                                        <p:tgtEl>
                                          <p:spTgt spid="2"/>
                                        </p:tgtEl>
                                        <p:attrNameLst>
                                          <p:attrName>style.rotation</p:attrName>
                                        </p:attrNameLst>
                                      </p:cBhvr>
                                      <p:tavLst>
                                        <p:tav tm="0">
                                          <p:val>
                                            <p:fltVal val="90"/>
                                          </p:val>
                                        </p:tav>
                                        <p:tav tm="100000">
                                          <p:val>
                                            <p:fltVal val="0"/>
                                          </p:val>
                                        </p:tav>
                                      </p:tavLst>
                                    </p:anim>
                                    <p:animEffect transition="in" filter="fade">
                                      <p:cBhvr>
                                        <p:cTn id="15"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3|4.5"/>
</p:tagLst>
</file>

<file path=ppt/tags/tag10.xml><?xml version="1.0" encoding="utf-8"?>
<p:tagLst xmlns:a="http://schemas.openxmlformats.org/drawingml/2006/main" xmlns:r="http://schemas.openxmlformats.org/officeDocument/2006/relationships" xmlns:p="http://schemas.openxmlformats.org/presentationml/2006/main">
  <p:tag name="TIMING" val="|0.5|5.4"/>
</p:tagLst>
</file>

<file path=ppt/tags/tag11.xml><?xml version="1.0" encoding="utf-8"?>
<p:tagLst xmlns:a="http://schemas.openxmlformats.org/drawingml/2006/main" xmlns:r="http://schemas.openxmlformats.org/officeDocument/2006/relationships" xmlns:p="http://schemas.openxmlformats.org/presentationml/2006/main">
  <p:tag name="TIMING" val="|0.7|3.4"/>
</p:tagLst>
</file>

<file path=ppt/tags/tag12.xml><?xml version="1.0" encoding="utf-8"?>
<p:tagLst xmlns:a="http://schemas.openxmlformats.org/drawingml/2006/main" xmlns:r="http://schemas.openxmlformats.org/officeDocument/2006/relationships" xmlns:p="http://schemas.openxmlformats.org/presentationml/2006/main">
  <p:tag name="TIMING" val="|0.9|4.6"/>
</p:tagLst>
</file>

<file path=ppt/tags/tag13.xml><?xml version="1.0" encoding="utf-8"?>
<p:tagLst xmlns:a="http://schemas.openxmlformats.org/drawingml/2006/main" xmlns:r="http://schemas.openxmlformats.org/officeDocument/2006/relationships" xmlns:p="http://schemas.openxmlformats.org/presentationml/2006/main">
  <p:tag name="TIMING" val="|1.4"/>
</p:tagLst>
</file>

<file path=ppt/tags/tag2.xml><?xml version="1.0" encoding="utf-8"?>
<p:tagLst xmlns:a="http://schemas.openxmlformats.org/drawingml/2006/main" xmlns:r="http://schemas.openxmlformats.org/officeDocument/2006/relationships" xmlns:p="http://schemas.openxmlformats.org/presentationml/2006/main">
  <p:tag name="TIMING" val="|0.7"/>
</p:tagLst>
</file>

<file path=ppt/tags/tag3.xml><?xml version="1.0" encoding="utf-8"?>
<p:tagLst xmlns:a="http://schemas.openxmlformats.org/drawingml/2006/main" xmlns:r="http://schemas.openxmlformats.org/officeDocument/2006/relationships" xmlns:p="http://schemas.openxmlformats.org/presentationml/2006/main">
  <p:tag name="TIMING" val="|0.5|4.8"/>
</p:tagLst>
</file>

<file path=ppt/tags/tag4.xml><?xml version="1.0" encoding="utf-8"?>
<p:tagLst xmlns:a="http://schemas.openxmlformats.org/drawingml/2006/main" xmlns:r="http://schemas.openxmlformats.org/officeDocument/2006/relationships" xmlns:p="http://schemas.openxmlformats.org/presentationml/2006/main">
  <p:tag name="TIMING" val="|1.5"/>
</p:tagLst>
</file>

<file path=ppt/tags/tag5.xml><?xml version="1.0" encoding="utf-8"?>
<p:tagLst xmlns:a="http://schemas.openxmlformats.org/drawingml/2006/main" xmlns:r="http://schemas.openxmlformats.org/officeDocument/2006/relationships" xmlns:p="http://schemas.openxmlformats.org/presentationml/2006/main">
  <p:tag name="TIMING" val="|0.8|2.4"/>
</p:tagLst>
</file>

<file path=ppt/tags/tag6.xml><?xml version="1.0" encoding="utf-8"?>
<p:tagLst xmlns:a="http://schemas.openxmlformats.org/drawingml/2006/main" xmlns:r="http://schemas.openxmlformats.org/officeDocument/2006/relationships" xmlns:p="http://schemas.openxmlformats.org/presentationml/2006/main">
  <p:tag name="TIMING" val="|0.5|6.5"/>
</p:tagLst>
</file>

<file path=ppt/tags/tag7.xml><?xml version="1.0" encoding="utf-8"?>
<p:tagLst xmlns:a="http://schemas.openxmlformats.org/drawingml/2006/main" xmlns:r="http://schemas.openxmlformats.org/officeDocument/2006/relationships" xmlns:p="http://schemas.openxmlformats.org/presentationml/2006/main">
  <p:tag name="TIMING" val="|0.4|5.1|2.6"/>
</p:tagLst>
</file>

<file path=ppt/tags/tag8.xml><?xml version="1.0" encoding="utf-8"?>
<p:tagLst xmlns:a="http://schemas.openxmlformats.org/drawingml/2006/main" xmlns:r="http://schemas.openxmlformats.org/officeDocument/2006/relationships" xmlns:p="http://schemas.openxmlformats.org/presentationml/2006/main">
  <p:tag name="TIMING" val="|0.5|4.7"/>
</p:tagLst>
</file>

<file path=ppt/tags/tag9.xml><?xml version="1.0" encoding="utf-8"?>
<p:tagLst xmlns:a="http://schemas.openxmlformats.org/drawingml/2006/main" xmlns:r="http://schemas.openxmlformats.org/officeDocument/2006/relationships" xmlns:p="http://schemas.openxmlformats.org/presentationml/2006/main">
  <p:tag name="TIMING" val="|0.5|2.4"/>
</p:tagLst>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375</TotalTime>
  <Words>702</Words>
  <Application>Microsoft Office PowerPoint</Application>
  <PresentationFormat>Экран (4:3)</PresentationFormat>
  <Paragraphs>34</Paragraphs>
  <Slides>13</Slides>
  <Notes>0</Notes>
  <HiddenSlides>0</HiddenSlides>
  <MMClips>1</MMClips>
  <ScaleCrop>false</ScaleCrop>
  <HeadingPairs>
    <vt:vector size="4" baseType="variant">
      <vt:variant>
        <vt:lpstr>Тема</vt:lpstr>
      </vt:variant>
      <vt:variant>
        <vt:i4>1</vt:i4>
      </vt:variant>
      <vt:variant>
        <vt:lpstr>Заголовки слайдов</vt:lpstr>
      </vt:variant>
      <vt:variant>
        <vt:i4>13</vt:i4>
      </vt:variant>
    </vt:vector>
  </HeadingPairs>
  <TitlesOfParts>
    <vt:vector size="14" baseType="lpstr">
      <vt:lpstr>Тема Office</vt:lpstr>
      <vt:lpstr> UNUTMAYAQ</vt:lpstr>
      <vt:lpstr>Презентация PowerPoint</vt:lpstr>
      <vt:lpstr>Презентация PowerPoint</vt:lpstr>
      <vt:lpstr>Презентация PowerPoint</vt:lpstr>
      <vt:lpstr>Презентация PowerPoint</vt:lpstr>
      <vt:lpstr>Презентация PowerPoint</vt:lpstr>
      <vt:lpstr>Erməni xəyanəti : terror, soyqırım və deportasiya siyasəti. – Bakı : Avropa, MMC, 2009. – 175 s.</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WareZ Provider</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UNUTMAYAQ</dc:title>
  <dc:creator>www.PHILka.RU</dc:creator>
  <cp:lastModifiedBy>MBA2</cp:lastModifiedBy>
  <cp:revision>46</cp:revision>
  <dcterms:created xsi:type="dcterms:W3CDTF">2012-03-15T09:06:45Z</dcterms:created>
  <dcterms:modified xsi:type="dcterms:W3CDTF">2016-12-13T10:32:42Z</dcterms:modified>
</cp:coreProperties>
</file>