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58" r:id="rId6"/>
    <p:sldId id="264" r:id="rId7"/>
    <p:sldId id="259" r:id="rId8"/>
    <p:sldId id="265" r:id="rId9"/>
    <p:sldId id="260" r:id="rId10"/>
    <p:sldId id="266" r:id="rId11"/>
    <p:sldId id="267" r:id="rId12"/>
    <p:sldId id="268" r:id="rId13"/>
    <p:sldId id="270" r:id="rId14"/>
    <p:sldId id="269"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6699"/>
    <a:srgbClr val="663300"/>
    <a:srgbClr val="FF66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4DA1E3-D986-42E9-B322-645CFCC3C250}" type="datetimeFigureOut">
              <a:rPr lang="ru-RU" smtClean="0"/>
              <a:pPr/>
              <a:t>20.02.2018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BA9E1D-A944-4001-87E6-5D2E49F4CBF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DA1E3-D986-42E9-B322-645CFCC3C250}" type="datetimeFigureOut">
              <a:rPr lang="ru-RU" smtClean="0"/>
              <a:pPr/>
              <a:t>20.02.2018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A9E1D-A944-4001-87E6-5D2E49F4CBF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6" name="TextBox 5"/>
          <p:cNvSpPr txBox="1"/>
          <p:nvPr/>
        </p:nvSpPr>
        <p:spPr>
          <a:xfrm>
            <a:off x="2643174" y="2786058"/>
            <a:ext cx="5000660" cy="1323439"/>
          </a:xfrm>
          <a:prstGeom prst="rect">
            <a:avLst/>
          </a:prstGeom>
          <a:noFill/>
        </p:spPr>
        <p:txBody>
          <a:bodyPr wrap="square" rtlCol="0">
            <a:spAutoFit/>
          </a:bodyPr>
          <a:lstStyle/>
          <a:p>
            <a:pPr algn="ctr"/>
            <a:r>
              <a:rPr lang="az-Latn-AZ" sz="4000" b="1" dirty="0"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ANA  DİLİM ÖLƏN DEYİL</a:t>
            </a:r>
            <a:endParaRPr lang="ru-RU" sz="40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800" advTm="9063">
        <p:circle/>
      </p:transition>
    </mc:Choice>
    <mc:Fallback>
      <p:transition spd="slow" advTm="906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000100" y="1428737"/>
            <a:ext cx="4357718" cy="4124206"/>
          </a:xfrm>
          <a:prstGeom prst="rect">
            <a:avLst/>
          </a:prstGeom>
          <a:noFill/>
        </p:spPr>
        <p:txBody>
          <a:bodyPr wrap="square" rtlCol="0">
            <a:spAutoFit/>
          </a:bodyPr>
          <a:lstStyle/>
          <a:p>
            <a:r>
              <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Qorqud Ə.F. </a:t>
            </a:r>
            <a:r>
              <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Dədə Qorqud </a:t>
            </a:r>
            <a:r>
              <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sözü. – Bakı : Maarif, 1999. – 348 s.</a:t>
            </a:r>
          </a:p>
          <a:p>
            <a:endPar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endParaRPr>
          </a:p>
          <a:p>
            <a:r>
              <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Müəllif Azərbaycan dilinin tarixi inkişaf yoluna nəzər yetirir, Ulu dilin sirrini açmağa çalışır, eyni zamanda Azərbaycan mifologiyasının, Azərbaycan xalqının qədim inamlarının izi </a:t>
            </a:r>
            <a:r>
              <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ilə </a:t>
            </a:r>
            <a:r>
              <a:rPr lang="az-Latn-AZ" sz="20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gedərək, bir sıra yeni elmi nəticələrə gəlir. “Dədə Qorqud Kitabı”nın, Dədə Qorqud dilinin – sözünün kifayət dərəcədə açılmamış bir çox sirrindən də yeni soraq </a:t>
            </a:r>
            <a:r>
              <a:rPr lang="az-Latn-AZ" sz="22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verir.</a:t>
            </a:r>
            <a:endParaRPr lang="ru-RU" sz="2200" b="1" i="1" dirty="0">
              <a:solidFill>
                <a:srgbClr val="006699"/>
              </a:solidFill>
              <a:effectLst>
                <a:glow rad="63500">
                  <a:schemeClr val="accent6">
                    <a:satMod val="175000"/>
                    <a:alpha val="40000"/>
                  </a:schemeClr>
                </a:glow>
              </a:effectLst>
              <a:latin typeface="Times New Roman" pitchFamily="18" charset="0"/>
              <a:cs typeface="Times New Roman" pitchFamily="18" charset="0"/>
            </a:endParaRPr>
          </a:p>
        </p:txBody>
      </p:sp>
      <p:pic>
        <p:nvPicPr>
          <p:cNvPr id="5" name="Рисунок 4"/>
          <p:cNvPicPr>
            <a:picLocks noChangeAspect="1"/>
          </p:cNvPicPr>
          <p:nvPr/>
        </p:nvPicPr>
        <p:blipFill>
          <a:blip r:embed="rId3"/>
          <a:stretch>
            <a:fillRect/>
          </a:stretch>
        </p:blipFill>
        <p:spPr>
          <a:xfrm>
            <a:off x="5868144" y="836712"/>
            <a:ext cx="2733675" cy="5172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1850">
        <p15:prstTrans prst="peelOff"/>
      </p:transition>
    </mc:Choice>
    <mc:Fallback>
      <p:transition spd="slow" advTm="318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1)">
                                      <p:cBhvr>
                                        <p:cTn id="14" dur="2000"/>
                                        <p:tgtEl>
                                          <p:spTgt spid="2">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otGrid">
          <a:fgClr>
            <a:srgbClr val="C00000"/>
          </a:fgClr>
          <a:bgClr>
            <a:schemeClr val="bg1"/>
          </a:bgClr>
        </a:patt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00232" y="789872"/>
            <a:ext cx="5786478" cy="3970318"/>
          </a:xfrm>
          <a:prstGeom prst="rect">
            <a:avLst/>
          </a:prstGeom>
          <a:pattFill prst="dotGrid">
            <a:fgClr>
              <a:schemeClr val="accent2">
                <a:lumMod val="75000"/>
              </a:schemeClr>
            </a:fgClr>
            <a:bgClr>
              <a:schemeClr val="bg1"/>
            </a:bgClr>
          </a:patt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z-Latn-AZ" sz="2800" b="1" i="1" u="none" strike="noStrike" cap="none" normalizeH="0" baseline="0" dirty="0" smtClean="0">
              <a:ln>
                <a:noFill/>
              </a:ln>
              <a:solidFill>
                <a:srgbClr val="FF6699"/>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az-Latn-AZ" sz="2800" b="1" i="1" dirty="0" smtClean="0">
              <a:solidFill>
                <a:srgbClr val="FF6699"/>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z-Latn-AZ" sz="2800" b="1" i="1" u="none" strike="noStrike" cap="none" normalizeH="0" baseline="0" dirty="0" smtClean="0">
              <a:ln>
                <a:noFill/>
              </a:ln>
              <a:solidFill>
                <a:srgbClr val="FF6699"/>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Times New Roman" pitchFamily="18" charset="0"/>
                <a:cs typeface="Times New Roman" pitchFamily="18" charset="0"/>
              </a:rPr>
              <a:t>Övlad ki, yadlaşdı dərd böyük olur,</a:t>
            </a:r>
            <a:endParaRPr kumimoji="0" lang="ru-RU"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Times New Roman" pitchFamily="18" charset="0"/>
                <a:cs typeface="Times New Roman" pitchFamily="18" charset="0"/>
              </a:rPr>
              <a:t>Çəkdiyi xəcalət ömürlük olur.</a:t>
            </a:r>
            <a:endParaRPr kumimoji="0" lang="ru-RU"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Times New Roman" pitchFamily="18" charset="0"/>
                <a:cs typeface="Times New Roman" pitchFamily="18" charset="0"/>
              </a:rPr>
              <a:t>Vicdan da, qeyrət də artıq yük olur</a:t>
            </a:r>
            <a:endParaRPr kumimoji="0" lang="ru-RU"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Times New Roman" pitchFamily="18" charset="0"/>
                <a:cs typeface="Times New Roman" pitchFamily="18" charset="0"/>
              </a:rPr>
              <a:t>Öz ana dilini bilməyənlərə.</a:t>
            </a:r>
            <a:endParaRPr kumimoji="0" lang="ru-RU"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Times New Roman" pitchFamily="18" charset="0"/>
                <a:cs typeface="Times New Roman"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ea typeface="Times New Roman" pitchFamily="18" charset="0"/>
                <a:cs typeface="Times New Roman" pitchFamily="18" charset="0"/>
              </a:rPr>
              <a:t>Tofiq Bayram</a:t>
            </a:r>
            <a:endParaRPr kumimoji="0" lang="az-Latn-AZ" sz="2800" b="1" i="1" u="none" strike="noStrike" normalizeH="0" baseline="0" dirty="0"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Tree>
  </p:cSld>
  <p:clrMapOvr>
    <a:masterClrMapping/>
  </p:clrMapOvr>
  <p:transition advTm="78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000100" y="1643050"/>
            <a:ext cx="3643338" cy="3046988"/>
          </a:xfrm>
          <a:prstGeom prst="rect">
            <a:avLst/>
          </a:prstGeom>
          <a:noFill/>
        </p:spPr>
        <p:txBody>
          <a:bodyPr wrap="square" rtlCol="0">
            <a:spAutoFit/>
          </a:bodyPr>
          <a:lstStyle/>
          <a:p>
            <a:r>
              <a:rPr lang="az-Latn-AZ" sz="2400" b="1" i="1" dirty="0" smtClean="0">
                <a:solidFill>
                  <a:srgbClr val="006699"/>
                </a:solidFill>
                <a:effectLst>
                  <a:glow rad="63500">
                    <a:schemeClr val="accent2">
                      <a:satMod val="175000"/>
                      <a:alpha val="40000"/>
                    </a:schemeClr>
                  </a:glow>
                </a:effectLst>
                <a:latin typeface="Times New Roman" pitchFamily="18" charset="0"/>
                <a:cs typeface="Times New Roman" pitchFamily="18" charset="0"/>
              </a:rPr>
              <a:t>MəmmədovE. Bizim gözəl dilimiz. – Bakı : Kitab klubu, 2010. – 216 s.</a:t>
            </a:r>
          </a:p>
          <a:p>
            <a:r>
              <a:rPr lang="az-Latn-AZ" sz="2400" b="1" i="1" dirty="0" smtClean="0">
                <a:solidFill>
                  <a:srgbClr val="006699"/>
                </a:solidFill>
                <a:effectLst>
                  <a:glow rad="63500">
                    <a:schemeClr val="accent2">
                      <a:satMod val="175000"/>
                      <a:alpha val="40000"/>
                    </a:schemeClr>
                  </a:glow>
                </a:effectLst>
                <a:latin typeface="Times New Roman" pitchFamily="18" charset="0"/>
                <a:cs typeface="Times New Roman" pitchFamily="18" charset="0"/>
              </a:rPr>
              <a:t>Kitabda müəllifin dil mövzusunda yazdığı  və müxtəlif illərdə mətbuatda dərc etdirdiyi məqalələri toplanmışdır.</a:t>
            </a:r>
          </a:p>
        </p:txBody>
      </p:sp>
      <p:pic>
        <p:nvPicPr>
          <p:cNvPr id="3" name="Рисунок 2" descr="img021.jpg"/>
          <p:cNvPicPr>
            <a:picLocks noChangeAspect="1"/>
          </p:cNvPicPr>
          <p:nvPr/>
        </p:nvPicPr>
        <p:blipFill>
          <a:blip r:embed="rId3" cstate="print"/>
          <a:stretch>
            <a:fillRect/>
          </a:stretch>
        </p:blipFill>
        <p:spPr>
          <a:xfrm>
            <a:off x="4929190" y="1071546"/>
            <a:ext cx="3150662" cy="4929222"/>
          </a:xfrm>
          <a:prstGeom prst="rect">
            <a:avLst/>
          </a:prstGeom>
          <a:ln w="228600" cap="sq" cmpd="thickThin">
            <a:solidFill>
              <a:srgbClr val="C00000"/>
            </a:solidFill>
            <a:prstDash val="solid"/>
            <a:miter lim="800000"/>
          </a:ln>
          <a:effectLst>
            <a:innerShdw blurRad="76200">
              <a:srgbClr val="000000"/>
            </a:innerShdw>
          </a:effectLst>
        </p:spPr>
      </p:pic>
    </p:spTree>
    <p:custDataLst>
      <p:tags r:id="rId1"/>
    </p:custDataLst>
  </p:cSld>
  <p:clrMapOvr>
    <a:masterClrMapping/>
  </p:clrMapOvr>
  <p:transition advTm="205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3243979"/>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z-Latn-AZ" sz="2400" b="0" i="0" u="none" strike="noStrike" cap="none" normalizeH="0" baseline="0" dirty="0" smtClean="0">
              <a:ln>
                <a:noFill/>
              </a:ln>
              <a:solidFill>
                <a:srgbClr val="FF6699"/>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az-Latn-AZ" sz="2400" dirty="0" smtClean="0">
              <a:solidFill>
                <a:srgbClr val="FF6699"/>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z-Latn-AZ" sz="2400" b="1" i="1" u="none" strike="noStrike" cap="none" normalizeH="0" baseline="0" dirty="0" smtClean="0">
              <a:ln>
                <a:noFill/>
              </a:ln>
              <a:solidFill>
                <a:srgbClr val="FF6699"/>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az-Latn-AZ" sz="2400" b="1" i="1" dirty="0" smtClean="0">
              <a:solidFill>
                <a:srgbClr val="FF6699"/>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z-Latn-AZ" sz="2400" b="1" i="1" u="none" strike="noStrike" cap="none" normalizeH="0" baseline="0" dirty="0" smtClean="0">
              <a:ln>
                <a:noFill/>
              </a:ln>
              <a:solidFill>
                <a:srgbClr val="FF6699"/>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rgbClr val="FF6699"/>
              </a:solidFill>
              <a:effectLst/>
              <a:latin typeface="Times New Roman" pitchFamily="18" charset="0"/>
              <a:cs typeface="Times New Roman" pitchFamily="18" charset="0"/>
            </a:endParaRPr>
          </a:p>
        </p:txBody>
      </p:sp>
      <p:sp>
        <p:nvSpPr>
          <p:cNvPr id="3" name="Прямоугольник 2"/>
          <p:cNvSpPr/>
          <p:nvPr/>
        </p:nvSpPr>
        <p:spPr>
          <a:xfrm>
            <a:off x="571472" y="1000108"/>
            <a:ext cx="7500990" cy="5355312"/>
          </a:xfrm>
          <a:prstGeom prst="rect">
            <a:avLst/>
          </a:prstGeom>
        </p:spPr>
        <p:txBody>
          <a:bodyPr wrap="square">
            <a:spAutoFit/>
          </a:bodyPr>
          <a:lstStyle/>
          <a:p>
            <a:pPr lvl="0" fontAlgn="base">
              <a:spcBef>
                <a:spcPct val="0"/>
              </a:spcBef>
              <a:spcAft>
                <a:spcPct val="0"/>
              </a:spcAft>
            </a:pPr>
            <a:endParaRPr lang="en-US" b="1" i="1" dirty="0" smtClean="0">
              <a:solidFill>
                <a:schemeClr val="bg2">
                  <a:lumMod val="25000"/>
                </a:schemeClr>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Dil millətin ruhudur. Dil ideyanın, hissin, təfəkkürün canıdır.</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algn="r"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L.Tolstoy</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Dil mədəniyyətlə birgə boy atır.</a:t>
            </a:r>
          </a:p>
          <a:p>
            <a:pPr algn="r"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rPr>
              <a:t>L.Tolstoy</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Millət dili olan cəmiyyətdir.</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algn="r"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Balzak</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Dilini itirən bir millət hər şeyini itirmiş kimidir.</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algn="r"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 Reyami Safa</a:t>
            </a:r>
          </a:p>
          <a:p>
            <a:pPr lvl="0" fontAlgn="base">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Mənə mükəmməl bir dil ver, səninçün böyük bir millət təşkil edim.</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algn="r" eaLnBrk="0" fontAlgn="base" hangingPunct="0">
              <a:spcBef>
                <a:spcPct val="0"/>
              </a:spcBef>
              <a:spcAft>
                <a:spcPct val="0"/>
              </a:spcAft>
            </a:pP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ea typeface="Times New Roman" pitchFamily="18" charset="0"/>
                <a:cs typeface="Times New Roman" pitchFamily="18" charset="0"/>
              </a:rPr>
              <a:t>Lebniz</a:t>
            </a:r>
          </a:p>
          <a:p>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rPr>
              <a:t>Mən dilimi sevdim ki, yaşatsın türklüyümü.</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algn="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rPr>
              <a:t>                                                           Mahmud Kaşğari</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rPr>
              <a:t> Ey türk oğulları, Vətənin bir ovuc torpağını dünyanın var-dövlətinə,</a:t>
            </a:r>
          </a:p>
          <a:p>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rPr>
              <a:t> dilimizin bir sözünü ləl-cəvahirətə dəyişməyin!</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algn="r"/>
            <a:r>
              <a:rPr lang="az-Latn-AZ"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rPr>
              <a:t>Şah İsmayıl Xətayi</a:t>
            </a:r>
            <a:endParaRPr lang="ru-RU" sz="20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a:p>
            <a:pPr lvl="0" eaLnBrk="0" fontAlgn="base" hangingPunct="0">
              <a:spcBef>
                <a:spcPct val="0"/>
              </a:spcBef>
              <a:spcAft>
                <a:spcPct val="0"/>
              </a:spcAft>
            </a:pPr>
            <a:endParaRPr lang="ru-RU" sz="2400" b="1" i="1" dirty="0" smtClean="0">
              <a:solidFill>
                <a:schemeClr val="bg2">
                  <a:lumMod val="25000"/>
                </a:schemeClr>
              </a:solidFill>
              <a:effectLst>
                <a:glow rad="63500">
                  <a:schemeClr val="accent1">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102">
        <p15:prstTrans prst="peelOff"/>
      </p:transition>
    </mc:Choice>
    <mc:Fallback>
      <p:transition spd="slow" advTm="151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3">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p:cTn id="6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p:cTn id="69"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1" dur="500"/>
                                        <p:tgtEl>
                                          <p:spTgt spid="3">
                                            <p:txEl>
                                              <p:pRg st="11" end="11"/>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 calcmode="lin" valueType="num">
                                      <p:cBhvr>
                                        <p:cTn id="74"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6" dur="500"/>
                                        <p:tgtEl>
                                          <p:spTgt spid="3">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 calcmode="lin" valueType="num">
                                      <p:cBhvr>
                                        <p:cTn id="81"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3" dur="500"/>
                                        <p:tgtEl>
                                          <p:spTgt spid="3">
                                            <p:txEl>
                                              <p:pRg st="13" end="13"/>
                                            </p:txEl>
                                          </p:spTgt>
                                        </p:tgtEl>
                                      </p:cBhvr>
                                    </p:animEffect>
                                  </p:childTnLst>
                                </p:cTn>
                              </p:par>
                              <p:par>
                                <p:cTn id="84" presetID="53" presetClass="entr" presetSubtype="16" fill="hold" nodeType="withEffect">
                                  <p:stCondLst>
                                    <p:cond delay="0"/>
                                  </p:stCondLst>
                                  <p:childTnLst>
                                    <p:set>
                                      <p:cBhvr>
                                        <p:cTn id="85" dur="1" fill="hold">
                                          <p:stCondLst>
                                            <p:cond delay="0"/>
                                          </p:stCondLst>
                                        </p:cTn>
                                        <p:tgtEl>
                                          <p:spTgt spid="3">
                                            <p:txEl>
                                              <p:pRg st="14" end="14"/>
                                            </p:txEl>
                                          </p:spTgt>
                                        </p:tgtEl>
                                        <p:attrNameLst>
                                          <p:attrName>style.visibility</p:attrName>
                                        </p:attrNameLst>
                                      </p:cBhvr>
                                      <p:to>
                                        <p:strVal val="visible"/>
                                      </p:to>
                                    </p:set>
                                    <p:anim calcmode="lin" valueType="num">
                                      <p:cBhvr>
                                        <p:cTn id="86"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8" dur="500"/>
                                        <p:tgtEl>
                                          <p:spTgt spid="3">
                                            <p:txEl>
                                              <p:pRg st="14" end="14"/>
                                            </p:txEl>
                                          </p:spTgt>
                                        </p:tgtEl>
                                      </p:cBhvr>
                                    </p:animEffect>
                                  </p:childTnLst>
                                </p:cTn>
                              </p:par>
                              <p:par>
                                <p:cTn id="89" presetID="53" presetClass="entr" presetSubtype="16" fill="hold" nodeType="with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p:cTn id="91"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9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14282" y="0"/>
            <a:ext cx="8643998" cy="8648521"/>
          </a:xfrm>
          <a:prstGeom prst="rect">
            <a:avLst/>
          </a:prstGeom>
          <a:noFill/>
        </p:spPr>
        <p:txBody>
          <a:bodyPr wrap="square" rtlCol="0">
            <a:spAutoFit/>
          </a:bodyPr>
          <a:lstStyle/>
          <a:p>
            <a:r>
              <a:rPr lang="az-Latn-AZ" sz="2000" b="1" i="1" dirty="0" smtClean="0">
                <a:solidFill>
                  <a:schemeClr val="bg2">
                    <a:lumMod val="25000"/>
                  </a:schemeClr>
                </a:solidFill>
                <a:latin typeface="Times New Roman" pitchFamily="18" charset="0"/>
                <a:cs typeface="Times New Roman" pitchFamily="18" charset="0"/>
              </a:rPr>
              <a:t>Ana dilinə həsr olunmuş şeirlər:</a:t>
            </a:r>
          </a:p>
          <a:p>
            <a:r>
              <a:rPr lang="en-US" sz="2000" b="1" i="1" dirty="0" err="1" smtClean="0">
                <a:solidFill>
                  <a:schemeClr val="bg2">
                    <a:lumMod val="25000"/>
                  </a:schemeClr>
                </a:solidFill>
                <a:latin typeface="Times New Roman" pitchFamily="18" charset="0"/>
                <a:cs typeface="Times New Roman" pitchFamily="18" charset="0"/>
              </a:rPr>
              <a:t>Bayram</a:t>
            </a:r>
            <a:r>
              <a:rPr lang="en-US" sz="2000" b="1" i="1" dirty="0" smtClean="0">
                <a:solidFill>
                  <a:schemeClr val="bg2">
                    <a:lumMod val="25000"/>
                  </a:schemeClr>
                </a:solidFill>
                <a:latin typeface="Times New Roman" pitchFamily="18" charset="0"/>
                <a:cs typeface="Times New Roman" pitchFamily="18" charset="0"/>
              </a:rPr>
              <a:t> T. Ana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Seçilmiş</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əsərləri</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Lider</a:t>
            </a:r>
            <a:r>
              <a:rPr lang="en-US" sz="2000" b="1" i="1" dirty="0" smtClean="0">
                <a:solidFill>
                  <a:schemeClr val="bg2">
                    <a:lumMod val="25000"/>
                  </a:schemeClr>
                </a:solidFill>
                <a:latin typeface="Times New Roman" pitchFamily="18" charset="0"/>
                <a:cs typeface="Times New Roman" pitchFamily="18" charset="0"/>
              </a:rPr>
              <a:t>, 2005. - S. 184-186. </a:t>
            </a:r>
            <a:endParaRPr lang="ru-RU" sz="2000" b="1" i="1" dirty="0" smtClean="0">
              <a:solidFill>
                <a:schemeClr val="bg2">
                  <a:lumMod val="25000"/>
                </a:schemeClr>
              </a:solidFill>
              <a:latin typeface="Times New Roman" pitchFamily="18" charset="0"/>
              <a:cs typeface="Times New Roman" pitchFamily="18" charset="0"/>
            </a:endParaRPr>
          </a:p>
          <a:p>
            <a:r>
              <a:rPr lang="az-Latn-AZ" sz="2000" b="1" i="1" dirty="0" smtClean="0">
                <a:solidFill>
                  <a:schemeClr val="bg2">
                    <a:lumMod val="25000"/>
                  </a:schemeClr>
                </a:solidFill>
                <a:latin typeface="Times New Roman" pitchFamily="18" charset="0"/>
                <a:cs typeface="Times New Roman" pitchFamily="18" charset="0"/>
              </a:rPr>
              <a:t>Dadaşoğlu Ə. Ana dilim : şeir // Həqiqət bağçası. - Bakı : Adiloğlu, 2005. - S. 99.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Dəmir</a:t>
            </a:r>
            <a:r>
              <a:rPr lang="az-Latn-AZ" sz="2000" b="1" i="1" dirty="0" smtClean="0">
                <a:solidFill>
                  <a:schemeClr val="bg2">
                    <a:lumMod val="25000"/>
                  </a:schemeClr>
                </a:solidFill>
                <a:latin typeface="Times New Roman" pitchFamily="18" charset="0"/>
                <a:cs typeface="Times New Roman" pitchFamily="18" charset="0"/>
              </a:rPr>
              <a:t>ç</a:t>
            </a:r>
            <a:r>
              <a:rPr lang="en-US" sz="2000" b="1" i="1" dirty="0" err="1" smtClean="0">
                <a:solidFill>
                  <a:schemeClr val="bg2">
                    <a:lumMod val="25000"/>
                  </a:schemeClr>
                </a:solidFill>
                <a:latin typeface="Times New Roman" pitchFamily="18" charset="0"/>
                <a:cs typeface="Times New Roman" pitchFamily="18" charset="0"/>
              </a:rPr>
              <a:t>i</a:t>
            </a:r>
            <a:r>
              <a:rPr lang="en-US" sz="2000" b="1" i="1" dirty="0" smtClean="0">
                <a:solidFill>
                  <a:schemeClr val="bg2">
                    <a:lumMod val="25000"/>
                  </a:schemeClr>
                </a:solidFill>
                <a:latin typeface="Times New Roman" pitchFamily="18" charset="0"/>
                <a:cs typeface="Times New Roman" pitchFamily="18" charset="0"/>
              </a:rPr>
              <a:t> Z. Ana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Qayalı</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UniPrint</a:t>
            </a:r>
            <a:r>
              <a:rPr lang="en-US" sz="2000" b="1" i="1" dirty="0" smtClean="0">
                <a:solidFill>
                  <a:schemeClr val="bg2">
                    <a:lumMod val="25000"/>
                  </a:schemeClr>
                </a:solidFill>
                <a:latin typeface="Times New Roman" pitchFamily="18" charset="0"/>
                <a:cs typeface="Times New Roman" pitchFamily="18" charset="0"/>
              </a:rPr>
              <a:t>, 2008. - S. 14-17.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Dilbazi</a:t>
            </a:r>
            <a:r>
              <a:rPr lang="en-US" sz="2000" b="1" i="1" dirty="0" smtClean="0">
                <a:solidFill>
                  <a:schemeClr val="bg2">
                    <a:lumMod val="25000"/>
                  </a:schemeClr>
                </a:solidFill>
                <a:latin typeface="Times New Roman" pitchFamily="18" charset="0"/>
                <a:cs typeface="Times New Roman" pitchFamily="18" charset="0"/>
              </a:rPr>
              <a:t> M. </a:t>
            </a:r>
            <a:r>
              <a:rPr lang="az-Latn-AZ" sz="2000" b="1" i="1" dirty="0" smtClean="0">
                <a:solidFill>
                  <a:schemeClr val="bg2">
                    <a:lumMod val="25000"/>
                  </a:schemeClr>
                </a:solidFill>
                <a:latin typeface="Times New Roman" pitchFamily="18" charset="0"/>
                <a:cs typeface="Times New Roman" pitchFamily="18" charset="0"/>
              </a:rPr>
              <a:t>Ş</a:t>
            </a:r>
            <a:r>
              <a:rPr lang="en-US" sz="2000" b="1" i="1" dirty="0" err="1" smtClean="0">
                <a:solidFill>
                  <a:schemeClr val="bg2">
                    <a:lumMod val="25000"/>
                  </a:schemeClr>
                </a:solidFill>
                <a:latin typeface="Times New Roman" pitchFamily="18" charset="0"/>
                <a:cs typeface="Times New Roman" pitchFamily="18" charset="0"/>
              </a:rPr>
              <a:t>irin</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Azərbaycan</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uşaq</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ədəbiyyatı</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antologiyası</a:t>
            </a:r>
            <a:r>
              <a:rPr lang="en-US" sz="2000" b="1" i="1" dirty="0" smtClean="0">
                <a:solidFill>
                  <a:schemeClr val="bg2">
                    <a:lumMod val="25000"/>
                  </a:schemeClr>
                </a:solidFill>
                <a:latin typeface="Times New Roman" pitchFamily="18" charset="0"/>
                <a:cs typeface="Times New Roman" pitchFamily="18" charset="0"/>
              </a:rPr>
              <a:t>. 3 </a:t>
            </a:r>
            <a:r>
              <a:rPr lang="en-US" sz="2000" b="1" i="1" dirty="0" err="1" smtClean="0">
                <a:solidFill>
                  <a:schemeClr val="bg2">
                    <a:lumMod val="25000"/>
                  </a:schemeClr>
                </a:solidFill>
                <a:latin typeface="Times New Roman" pitchFamily="18" charset="0"/>
                <a:cs typeface="Times New Roman" pitchFamily="18" charset="0"/>
              </a:rPr>
              <a:t>cilddə</a:t>
            </a:r>
            <a:r>
              <a:rPr lang="en-US" sz="2000" b="1" i="1" dirty="0" smtClean="0">
                <a:solidFill>
                  <a:schemeClr val="bg2">
                    <a:lumMod val="25000"/>
                  </a:schemeClr>
                </a:solidFill>
                <a:latin typeface="Times New Roman" pitchFamily="18" charset="0"/>
                <a:cs typeface="Times New Roman" pitchFamily="18" charset="0"/>
              </a:rPr>
              <a:t>.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Öndər</a:t>
            </a:r>
            <a:r>
              <a:rPr lang="en-US" sz="2000" b="1" i="1" dirty="0" smtClean="0">
                <a:solidFill>
                  <a:schemeClr val="bg2">
                    <a:lumMod val="25000"/>
                  </a:schemeClr>
                </a:solidFill>
                <a:latin typeface="Times New Roman" pitchFamily="18" charset="0"/>
                <a:cs typeface="Times New Roman" pitchFamily="18" charset="0"/>
              </a:rPr>
              <a:t>, 2004. </a:t>
            </a:r>
            <a:r>
              <a:rPr lang="az-Latn-AZ" sz="2000" b="1" i="1" dirty="0" smtClean="0">
                <a:solidFill>
                  <a:schemeClr val="bg2">
                    <a:lumMod val="25000"/>
                  </a:schemeClr>
                </a:solidFill>
                <a:latin typeface="Times New Roman" pitchFamily="18" charset="0"/>
                <a:cs typeface="Times New Roman" pitchFamily="18" charset="0"/>
              </a:rPr>
              <a:t>– C.2.</a:t>
            </a:r>
            <a:r>
              <a:rPr lang="en-US" sz="2000" b="1" i="1" dirty="0" smtClean="0">
                <a:solidFill>
                  <a:schemeClr val="bg2">
                    <a:lumMod val="25000"/>
                  </a:schemeClr>
                </a:solidFill>
                <a:latin typeface="Times New Roman" pitchFamily="18" charset="0"/>
                <a:cs typeface="Times New Roman" pitchFamily="18" charset="0"/>
              </a:rPr>
              <a:t>- S. 138-144.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Ərəstunoğlu</a:t>
            </a:r>
            <a:r>
              <a:rPr lang="en-US" sz="2000" b="1" i="1" dirty="0" smtClean="0">
                <a:solidFill>
                  <a:schemeClr val="bg2">
                    <a:lumMod val="25000"/>
                  </a:schemeClr>
                </a:solidFill>
                <a:latin typeface="Times New Roman" pitchFamily="18" charset="0"/>
                <a:cs typeface="Times New Roman" pitchFamily="18" charset="0"/>
              </a:rPr>
              <a:t> R.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ünsiyyətimdir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Vətən</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sevgisi</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Araz</a:t>
            </a:r>
            <a:r>
              <a:rPr lang="en-US" sz="2000" b="1" i="1" dirty="0" smtClean="0">
                <a:solidFill>
                  <a:schemeClr val="bg2">
                    <a:lumMod val="25000"/>
                  </a:schemeClr>
                </a:solidFill>
                <a:latin typeface="Times New Roman" pitchFamily="18" charset="0"/>
                <a:cs typeface="Times New Roman" pitchFamily="18" charset="0"/>
              </a:rPr>
              <a:t>, 2006. - S. 33.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Fərhadoğlu</a:t>
            </a:r>
            <a:r>
              <a:rPr lang="en-US" sz="2000" b="1" i="1" dirty="0" smtClean="0">
                <a:solidFill>
                  <a:schemeClr val="bg2">
                    <a:lumMod val="25000"/>
                  </a:schemeClr>
                </a:solidFill>
                <a:latin typeface="Times New Roman" pitchFamily="18" charset="0"/>
                <a:cs typeface="Times New Roman" pitchFamily="18" charset="0"/>
              </a:rPr>
              <a:t> K.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səni</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var</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ol</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səni</a:t>
            </a:r>
            <a:r>
              <a:rPr lang="en-US" sz="2000" b="1" i="1" dirty="0" smtClean="0">
                <a:solidFill>
                  <a:schemeClr val="bg2">
                    <a:lumMod val="25000"/>
                  </a:schemeClr>
                </a:solidFill>
                <a:latin typeface="Times New Roman" pitchFamily="18" charset="0"/>
                <a:cs typeface="Times New Roman" pitchFamily="18" charset="0"/>
              </a:rPr>
              <a:t> min </a:t>
            </a:r>
            <a:r>
              <a:rPr lang="en-US" sz="2000" b="1" i="1" dirty="0" err="1" smtClean="0">
                <a:solidFill>
                  <a:schemeClr val="bg2">
                    <a:lumMod val="25000"/>
                  </a:schemeClr>
                </a:solidFill>
                <a:latin typeface="Times New Roman" pitchFamily="18" charset="0"/>
                <a:cs typeface="Times New Roman" pitchFamily="18" charset="0"/>
              </a:rPr>
              <a:t>yaşa</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Dağlarda</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nisgilli</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bir</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ağım</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qalıb</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E.L., 2008. - S. 9-10.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Hüseyn</a:t>
            </a:r>
            <a:r>
              <a:rPr lang="en-US" sz="2000" b="1" i="1" dirty="0" smtClean="0">
                <a:solidFill>
                  <a:schemeClr val="bg2">
                    <a:lumMod val="25000"/>
                  </a:schemeClr>
                </a:solidFill>
                <a:latin typeface="Times New Roman" pitchFamily="18" charset="0"/>
                <a:cs typeface="Times New Roman" pitchFamily="18" charset="0"/>
              </a:rPr>
              <a:t> Y. Ana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Bir</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parça</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ömür</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yolu</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Araz</a:t>
            </a:r>
            <a:r>
              <a:rPr lang="en-US" sz="2000" b="1" i="1" dirty="0" smtClean="0">
                <a:solidFill>
                  <a:schemeClr val="bg2">
                    <a:lumMod val="25000"/>
                  </a:schemeClr>
                </a:solidFill>
                <a:latin typeface="Times New Roman" pitchFamily="18" charset="0"/>
                <a:cs typeface="Times New Roman" pitchFamily="18" charset="0"/>
              </a:rPr>
              <a:t>, 2004. - S. 20.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Xəzri</a:t>
            </a:r>
            <a:r>
              <a:rPr lang="en-US" sz="2000" b="1" i="1" dirty="0" smtClean="0">
                <a:solidFill>
                  <a:schemeClr val="bg2">
                    <a:lumMod val="25000"/>
                  </a:schemeClr>
                </a:solidFill>
                <a:latin typeface="Times New Roman" pitchFamily="18" charset="0"/>
                <a:cs typeface="Times New Roman" pitchFamily="18" charset="0"/>
              </a:rPr>
              <a:t> N. Ana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Seçilmiş</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əsərləri</a:t>
            </a:r>
            <a:r>
              <a:rPr lang="en-US" sz="2000" b="1" i="1" dirty="0" smtClean="0">
                <a:solidFill>
                  <a:schemeClr val="bg2">
                    <a:lumMod val="25000"/>
                  </a:schemeClr>
                </a:solidFill>
                <a:latin typeface="Times New Roman" pitchFamily="18" charset="0"/>
                <a:cs typeface="Times New Roman" pitchFamily="18" charset="0"/>
              </a:rPr>
              <a:t>. 2 </a:t>
            </a:r>
            <a:r>
              <a:rPr lang="en-US" sz="2000" b="1" i="1" dirty="0" err="1" smtClean="0">
                <a:solidFill>
                  <a:schemeClr val="bg2">
                    <a:lumMod val="25000"/>
                  </a:schemeClr>
                </a:solidFill>
                <a:latin typeface="Times New Roman" pitchFamily="18" charset="0"/>
                <a:cs typeface="Times New Roman" pitchFamily="18" charset="0"/>
              </a:rPr>
              <a:t>cilddə</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Lider</a:t>
            </a:r>
            <a:r>
              <a:rPr lang="en-US" sz="2000" b="1" i="1" dirty="0" smtClean="0">
                <a:solidFill>
                  <a:schemeClr val="bg2">
                    <a:lumMod val="25000"/>
                  </a:schemeClr>
                </a:solidFill>
                <a:latin typeface="Times New Roman" pitchFamily="18" charset="0"/>
                <a:cs typeface="Times New Roman" pitchFamily="18" charset="0"/>
              </a:rPr>
              <a:t>, 2004. </a:t>
            </a:r>
            <a:r>
              <a:rPr lang="az-Latn-AZ" sz="2000" b="1" i="1" dirty="0" smtClean="0">
                <a:solidFill>
                  <a:schemeClr val="bg2">
                    <a:lumMod val="25000"/>
                  </a:schemeClr>
                </a:solidFill>
                <a:latin typeface="Times New Roman" pitchFamily="18" charset="0"/>
                <a:cs typeface="Times New Roman" pitchFamily="18" charset="0"/>
              </a:rPr>
              <a:t>– C.I</a:t>
            </a:r>
            <a:r>
              <a:rPr lang="en-US" sz="2000" b="1" i="1" dirty="0" smtClean="0">
                <a:solidFill>
                  <a:schemeClr val="bg2">
                    <a:lumMod val="25000"/>
                  </a:schemeClr>
                </a:solidFill>
                <a:latin typeface="Times New Roman" pitchFamily="18" charset="0"/>
                <a:cs typeface="Times New Roman" pitchFamily="18" charset="0"/>
              </a:rPr>
              <a:t>- S. 117-118.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Mehdizadə</a:t>
            </a:r>
            <a:r>
              <a:rPr lang="en-US" sz="2000" b="1" i="1" dirty="0" smtClean="0">
                <a:solidFill>
                  <a:schemeClr val="bg2">
                    <a:lumMod val="25000"/>
                  </a:schemeClr>
                </a:solidFill>
                <a:latin typeface="Times New Roman" pitchFamily="18" charset="0"/>
                <a:cs typeface="Times New Roman" pitchFamily="18" charset="0"/>
              </a:rPr>
              <a:t> X.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söz</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ağacım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şeirlər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Azərbaycan</a:t>
            </a:r>
            <a:r>
              <a:rPr lang="en-US" sz="2000" b="1" i="1" dirty="0" smtClean="0">
                <a:solidFill>
                  <a:schemeClr val="bg2">
                    <a:lumMod val="25000"/>
                  </a:schemeClr>
                </a:solidFill>
                <a:latin typeface="Times New Roman" pitchFamily="18" charset="0"/>
                <a:cs typeface="Times New Roman" pitchFamily="18" charset="0"/>
              </a:rPr>
              <a:t>. - 2011. - </a:t>
            </a:r>
            <a:r>
              <a:rPr lang="ru-RU" sz="2000" b="1" i="1" dirty="0" smtClean="0">
                <a:solidFill>
                  <a:schemeClr val="bg2">
                    <a:lumMod val="25000"/>
                  </a:schemeClr>
                </a:solidFill>
                <a:latin typeface="Times New Roman" pitchFamily="18" charset="0"/>
                <a:cs typeface="Times New Roman" pitchFamily="18" charset="0"/>
              </a:rPr>
              <a:t>№</a:t>
            </a:r>
            <a:r>
              <a:rPr lang="en-US" sz="2000" b="1" i="1" dirty="0" smtClean="0">
                <a:solidFill>
                  <a:schemeClr val="bg2">
                    <a:lumMod val="25000"/>
                  </a:schemeClr>
                </a:solidFill>
                <a:latin typeface="Times New Roman" pitchFamily="18" charset="0"/>
                <a:cs typeface="Times New Roman" pitchFamily="18" charset="0"/>
              </a:rPr>
              <a:t> 6. - S. 3-9.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Nəzmi</a:t>
            </a:r>
            <a:r>
              <a:rPr lang="en-US" sz="2000" b="1" i="1" dirty="0" smtClean="0">
                <a:solidFill>
                  <a:schemeClr val="bg2">
                    <a:lumMod val="25000"/>
                  </a:schemeClr>
                </a:solidFill>
                <a:latin typeface="Times New Roman" pitchFamily="18" charset="0"/>
                <a:cs typeface="Times New Roman" pitchFamily="18" charset="0"/>
              </a:rPr>
              <a:t> Ə. </a:t>
            </a:r>
            <a:r>
              <a:rPr lang="en-US" sz="2000" b="1" i="1" dirty="0" err="1" smtClean="0">
                <a:solidFill>
                  <a:schemeClr val="bg2">
                    <a:lumMod val="25000"/>
                  </a:schemeClr>
                </a:solidFill>
                <a:latin typeface="Times New Roman" pitchFamily="18" charset="0"/>
                <a:cs typeface="Times New Roman" pitchFamily="18" charset="0"/>
              </a:rPr>
              <a:t>Dil</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məsələsi</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Dilimiz</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şeirlər</a:t>
            </a:r>
            <a:r>
              <a:rPr lang="en-US" sz="2000" b="1" i="1" dirty="0" smtClean="0">
                <a:solidFill>
                  <a:schemeClr val="bg2">
                    <a:lumMod val="25000"/>
                  </a:schemeClr>
                </a:solidFill>
                <a:latin typeface="Times New Roman" pitchFamily="18" charset="0"/>
                <a:cs typeface="Times New Roman" pitchFamily="18" charset="0"/>
              </a:rPr>
              <a:t> // XX </a:t>
            </a:r>
            <a:r>
              <a:rPr lang="en-US" sz="2000" b="1" i="1" dirty="0" err="1" smtClean="0">
                <a:solidFill>
                  <a:schemeClr val="bg2">
                    <a:lumMod val="25000"/>
                  </a:schemeClr>
                </a:solidFill>
                <a:latin typeface="Times New Roman" pitchFamily="18" charset="0"/>
                <a:cs typeface="Times New Roman" pitchFamily="18" charset="0"/>
              </a:rPr>
              <a:t>əsr</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Azərbaycan</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poeziyası</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antologiyası</a:t>
            </a:r>
            <a:r>
              <a:rPr lang="en-US" sz="2000" b="1" i="1" dirty="0" smtClean="0">
                <a:solidFill>
                  <a:schemeClr val="bg2">
                    <a:lumMod val="25000"/>
                  </a:schemeClr>
                </a:solidFill>
                <a:latin typeface="Times New Roman" pitchFamily="18" charset="0"/>
                <a:cs typeface="Times New Roman" pitchFamily="18" charset="0"/>
              </a:rPr>
              <a:t>. I </a:t>
            </a:r>
            <a:r>
              <a:rPr lang="en-US" sz="2000" b="1" i="1" dirty="0" err="1" smtClean="0">
                <a:solidFill>
                  <a:schemeClr val="bg2">
                    <a:lumMod val="25000"/>
                  </a:schemeClr>
                </a:solidFill>
                <a:latin typeface="Times New Roman" pitchFamily="18" charset="0"/>
                <a:cs typeface="Times New Roman" pitchFamily="18" charset="0"/>
              </a:rPr>
              <a:t>kitab</a:t>
            </a:r>
            <a:r>
              <a:rPr lang="en-US" sz="2000" b="1" i="1" dirty="0" smtClean="0">
                <a:solidFill>
                  <a:schemeClr val="bg2">
                    <a:lumMod val="25000"/>
                  </a:schemeClr>
                </a:solidFill>
                <a:latin typeface="Times New Roman" pitchFamily="18" charset="0"/>
                <a:cs typeface="Times New Roman" pitchFamily="18" charset="0"/>
              </a:rPr>
              <a:t> : 1920-ci </a:t>
            </a:r>
            <a:r>
              <a:rPr lang="en-US" sz="2000" b="1" i="1" dirty="0" err="1" smtClean="0">
                <a:solidFill>
                  <a:schemeClr val="bg2">
                    <a:lumMod val="25000"/>
                  </a:schemeClr>
                </a:solidFill>
                <a:latin typeface="Times New Roman" pitchFamily="18" charset="0"/>
                <a:cs typeface="Times New Roman" pitchFamily="18" charset="0"/>
              </a:rPr>
              <a:t>illərin</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poeziyası</a:t>
            </a:r>
            <a:r>
              <a:rPr lang="en-US" sz="2000" b="1" i="1" dirty="0" smtClean="0">
                <a:solidFill>
                  <a:schemeClr val="bg2">
                    <a:lumMod val="25000"/>
                  </a:schemeClr>
                </a:solidFill>
                <a:latin typeface="Times New Roman" pitchFamily="18" charset="0"/>
                <a:cs typeface="Times New Roman" pitchFamily="18" charset="0"/>
              </a:rPr>
              <a:t>. –</a:t>
            </a:r>
            <a:r>
              <a:rPr lang="ru-RU" sz="2000" b="1" i="1" dirty="0" smtClean="0">
                <a:solidFill>
                  <a:schemeClr val="bg2">
                    <a:lumMod val="25000"/>
                  </a:schemeClr>
                </a:solidFill>
                <a:latin typeface="Times New Roman" pitchFamily="18" charset="0"/>
                <a:cs typeface="Times New Roman" pitchFamily="18" charset="0"/>
              </a:rPr>
              <a:t> </a:t>
            </a:r>
            <a:r>
              <a:rPr lang="az-Latn-AZ" sz="2000" b="1" i="1" dirty="0" smtClean="0">
                <a:solidFill>
                  <a:schemeClr val="bg2">
                    <a:lumMod val="25000"/>
                  </a:schemeClr>
                </a:solidFill>
                <a:latin typeface="Times New Roman" pitchFamily="18" charset="0"/>
                <a:cs typeface="Times New Roman" pitchFamily="18" charset="0"/>
              </a:rPr>
              <a:t>Bakı :</a:t>
            </a:r>
            <a:r>
              <a:rPr lang="en-US" sz="2000" b="1" i="1" dirty="0" smtClean="0">
                <a:solidFill>
                  <a:schemeClr val="bg2">
                    <a:lumMod val="25000"/>
                  </a:schemeClr>
                </a:solidFill>
                <a:latin typeface="Times New Roman" pitchFamily="18" charset="0"/>
                <a:cs typeface="Times New Roman" pitchFamily="18" charset="0"/>
              </a:rPr>
              <a:t> 2009. - S. 87-97.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Pənah</a:t>
            </a:r>
            <a:r>
              <a:rPr lang="en-US" sz="2000" b="1" i="1" dirty="0" smtClean="0">
                <a:solidFill>
                  <a:schemeClr val="bg2">
                    <a:lumMod val="25000"/>
                  </a:schemeClr>
                </a:solidFill>
                <a:latin typeface="Times New Roman" pitchFamily="18" charset="0"/>
                <a:cs typeface="Times New Roman" pitchFamily="18" charset="0"/>
              </a:rPr>
              <a:t> G. Ana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Bura</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Vətəndir</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Azər</a:t>
            </a:r>
            <a:r>
              <a:rPr lang="en-US" sz="2000" b="1" i="1" dirty="0" smtClean="0">
                <a:solidFill>
                  <a:schemeClr val="bg2">
                    <a:lumMod val="25000"/>
                  </a:schemeClr>
                </a:solidFill>
                <a:latin typeface="Times New Roman" pitchFamily="18" charset="0"/>
                <a:cs typeface="Times New Roman" pitchFamily="18" charset="0"/>
              </a:rPr>
              <a:t>, 2001. - S. 15-16.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Pənah</a:t>
            </a:r>
            <a:r>
              <a:rPr lang="en-US" sz="2000" b="1" i="1" dirty="0" smtClean="0">
                <a:solidFill>
                  <a:schemeClr val="bg2">
                    <a:lumMod val="25000"/>
                  </a:schemeClr>
                </a:solidFill>
                <a:latin typeface="Times New Roman" pitchFamily="18" charset="0"/>
                <a:cs typeface="Times New Roman" pitchFamily="18" charset="0"/>
              </a:rPr>
              <a:t> G. Ana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Bura</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Vətəndir</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Azər</a:t>
            </a:r>
            <a:r>
              <a:rPr lang="en-US" sz="2000" b="1" i="1" dirty="0" smtClean="0">
                <a:solidFill>
                  <a:schemeClr val="bg2">
                    <a:lumMod val="25000"/>
                  </a:schemeClr>
                </a:solidFill>
                <a:latin typeface="Times New Roman" pitchFamily="18" charset="0"/>
                <a:cs typeface="Times New Roman" pitchFamily="18" charset="0"/>
              </a:rPr>
              <a:t>, 2001. - S. 48-49.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Rüstəmxanlı</a:t>
            </a:r>
            <a:r>
              <a:rPr lang="en-US" sz="2000" b="1" i="1" dirty="0" smtClean="0">
                <a:solidFill>
                  <a:schemeClr val="bg2">
                    <a:lumMod val="25000"/>
                  </a:schemeClr>
                </a:solidFill>
                <a:latin typeface="Times New Roman" pitchFamily="18" charset="0"/>
                <a:cs typeface="Times New Roman" pitchFamily="18" charset="0"/>
              </a:rPr>
              <a:t> S. </a:t>
            </a:r>
            <a:r>
              <a:rPr lang="en-US" sz="2000" b="1" i="1" dirty="0" err="1" smtClean="0">
                <a:solidFill>
                  <a:schemeClr val="bg2">
                    <a:lumMod val="25000"/>
                  </a:schemeClr>
                </a:solidFill>
                <a:latin typeface="Times New Roman" pitchFamily="18" charset="0"/>
                <a:cs typeface="Times New Roman" pitchFamily="18" charset="0"/>
              </a:rPr>
              <a:t>Sağ</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ol</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ana</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dilim</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Seçilmiş</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əsərləri</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Şərq-Qərb</a:t>
            </a:r>
            <a:r>
              <a:rPr lang="en-US" sz="2000" b="1" i="1" dirty="0" smtClean="0">
                <a:solidFill>
                  <a:schemeClr val="bg2">
                    <a:lumMod val="25000"/>
                  </a:schemeClr>
                </a:solidFill>
                <a:latin typeface="Times New Roman" pitchFamily="18" charset="0"/>
                <a:cs typeface="Times New Roman" pitchFamily="18" charset="0"/>
              </a:rPr>
              <a:t>", 2004. - S. 85-86. ; </a:t>
            </a:r>
            <a:r>
              <a:rPr lang="en-US" sz="2000" b="1" i="1" dirty="0" err="1" smtClean="0">
                <a:solidFill>
                  <a:schemeClr val="bg2">
                    <a:lumMod val="25000"/>
                  </a:schemeClr>
                </a:solidFill>
                <a:latin typeface="Times New Roman" pitchFamily="18" charset="0"/>
                <a:cs typeface="Times New Roman" pitchFamily="18" charset="0"/>
              </a:rPr>
              <a:t>Vətənə</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nəğmə</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çələngi</a:t>
            </a:r>
            <a:r>
              <a:rPr lang="en-US"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Qoliaf</a:t>
            </a:r>
            <a:r>
              <a:rPr lang="en-US" sz="2000" b="1" i="1" dirty="0" smtClean="0">
                <a:solidFill>
                  <a:schemeClr val="bg2">
                    <a:lumMod val="25000"/>
                  </a:schemeClr>
                </a:solidFill>
                <a:latin typeface="Times New Roman" pitchFamily="18" charset="0"/>
                <a:cs typeface="Times New Roman" pitchFamily="18" charset="0"/>
              </a:rPr>
              <a:t>, 2011. - S. 345-350. </a:t>
            </a:r>
            <a:endParaRPr lang="ru-RU" sz="2000" b="1" i="1" dirty="0" smtClean="0">
              <a:solidFill>
                <a:schemeClr val="bg2">
                  <a:lumMod val="25000"/>
                </a:schemeClr>
              </a:solidFill>
              <a:latin typeface="Times New Roman" pitchFamily="18" charset="0"/>
              <a:cs typeface="Times New Roman" pitchFamily="18" charset="0"/>
            </a:endParaRPr>
          </a:p>
          <a:p>
            <a:r>
              <a:rPr lang="en-US" sz="2000" b="1" i="1" dirty="0" err="1" smtClean="0">
                <a:solidFill>
                  <a:schemeClr val="bg2">
                    <a:lumMod val="25000"/>
                  </a:schemeClr>
                </a:solidFill>
                <a:latin typeface="Times New Roman" pitchFamily="18" charset="0"/>
                <a:cs typeface="Times New Roman" pitchFamily="18" charset="0"/>
              </a:rPr>
              <a:t>Vahabzadə</a:t>
            </a:r>
            <a:r>
              <a:rPr lang="en-US" sz="2000" b="1" i="1" dirty="0" smtClean="0">
                <a:solidFill>
                  <a:schemeClr val="bg2">
                    <a:lumMod val="25000"/>
                  </a:schemeClr>
                </a:solidFill>
                <a:latin typeface="Times New Roman" pitchFamily="18" charset="0"/>
                <a:cs typeface="Times New Roman" pitchFamily="18" charset="0"/>
              </a:rPr>
              <a:t> B. Ana </a:t>
            </a:r>
            <a:r>
              <a:rPr lang="en-US" sz="2000" b="1" i="1" dirty="0" err="1" smtClean="0">
                <a:solidFill>
                  <a:schemeClr val="bg2">
                    <a:lumMod val="25000"/>
                  </a:schemeClr>
                </a:solidFill>
                <a:latin typeface="Times New Roman" pitchFamily="18" charset="0"/>
                <a:cs typeface="Times New Roman" pitchFamily="18" charset="0"/>
              </a:rPr>
              <a:t>dili</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şeir</a:t>
            </a:r>
            <a:r>
              <a:rPr lang="en-US" sz="2000" b="1" i="1" dirty="0" smtClean="0">
                <a:solidFill>
                  <a:schemeClr val="bg2">
                    <a:lumMod val="25000"/>
                  </a:schemeClr>
                </a:solidFill>
                <a:latin typeface="Times New Roman" pitchFamily="18" charset="0"/>
                <a:cs typeface="Times New Roman" pitchFamily="18" charset="0"/>
              </a:rPr>
              <a:t> // </a:t>
            </a:r>
            <a:r>
              <a:rPr lang="en-US" sz="2000" b="1" i="1" dirty="0" err="1" smtClean="0">
                <a:solidFill>
                  <a:schemeClr val="bg2">
                    <a:lumMod val="25000"/>
                  </a:schemeClr>
                </a:solidFill>
                <a:latin typeface="Times New Roman" pitchFamily="18" charset="0"/>
                <a:cs typeface="Times New Roman" pitchFamily="18" charset="0"/>
              </a:rPr>
              <a:t>Seçilmiş</a:t>
            </a:r>
            <a:r>
              <a:rPr lang="en-US" sz="2000" b="1" i="1" dirty="0" smtClean="0">
                <a:solidFill>
                  <a:schemeClr val="bg2">
                    <a:lumMod val="25000"/>
                  </a:schemeClr>
                </a:solidFill>
                <a:latin typeface="Times New Roman" pitchFamily="18" charset="0"/>
                <a:cs typeface="Times New Roman" pitchFamily="18" charset="0"/>
              </a:rPr>
              <a:t> </a:t>
            </a:r>
            <a:r>
              <a:rPr lang="en-US" sz="2000" b="1" i="1" dirty="0" err="1" smtClean="0">
                <a:solidFill>
                  <a:schemeClr val="bg2">
                    <a:lumMod val="25000"/>
                  </a:schemeClr>
                </a:solidFill>
                <a:latin typeface="Times New Roman" pitchFamily="18" charset="0"/>
                <a:cs typeface="Times New Roman" pitchFamily="18" charset="0"/>
              </a:rPr>
              <a:t>əsərləri</a:t>
            </a:r>
            <a:r>
              <a:rPr lang="en-US" sz="2000" b="1" i="1" dirty="0" smtClean="0">
                <a:solidFill>
                  <a:schemeClr val="bg2">
                    <a:lumMod val="25000"/>
                  </a:schemeClr>
                </a:solidFill>
                <a:latin typeface="Times New Roman" pitchFamily="18" charset="0"/>
                <a:cs typeface="Times New Roman" pitchFamily="18" charset="0"/>
              </a:rPr>
              <a:t>. </a:t>
            </a:r>
            <a:r>
              <a:rPr lang="ru-RU" sz="2000" b="1" i="1" dirty="0" smtClean="0">
                <a:solidFill>
                  <a:schemeClr val="bg2">
                    <a:lumMod val="25000"/>
                  </a:schemeClr>
                </a:solidFill>
                <a:latin typeface="Times New Roman" pitchFamily="18" charset="0"/>
                <a:cs typeface="Times New Roman" pitchFamily="18" charset="0"/>
              </a:rPr>
              <a:t>2 </a:t>
            </a:r>
            <a:r>
              <a:rPr lang="ru-RU" sz="2000" b="1" i="1" dirty="0" err="1" smtClean="0">
                <a:solidFill>
                  <a:schemeClr val="bg2">
                    <a:lumMod val="25000"/>
                  </a:schemeClr>
                </a:solidFill>
                <a:latin typeface="Times New Roman" pitchFamily="18" charset="0"/>
                <a:cs typeface="Times New Roman" pitchFamily="18" charset="0"/>
              </a:rPr>
              <a:t>cilddə</a:t>
            </a:r>
            <a:r>
              <a:rPr lang="ru-RU" sz="2000" b="1" i="1" dirty="0" smtClean="0">
                <a:solidFill>
                  <a:schemeClr val="bg2">
                    <a:lumMod val="25000"/>
                  </a:schemeClr>
                </a:solidFill>
                <a:latin typeface="Times New Roman" pitchFamily="18" charset="0"/>
                <a:cs typeface="Times New Roman" pitchFamily="18" charset="0"/>
              </a:rPr>
              <a:t>. - B</a:t>
            </a:r>
            <a:r>
              <a:rPr lang="az-Latn-AZ" sz="2000" b="1" i="1" dirty="0" smtClean="0">
                <a:solidFill>
                  <a:schemeClr val="bg2">
                    <a:lumMod val="25000"/>
                  </a:schemeClr>
                </a:solidFill>
                <a:latin typeface="Times New Roman" pitchFamily="18" charset="0"/>
                <a:cs typeface="Times New Roman" pitchFamily="18" charset="0"/>
              </a:rPr>
              <a:t>akı</a:t>
            </a:r>
            <a:r>
              <a:rPr lang="ru-RU" sz="2000" b="1" i="1" dirty="0" smtClean="0">
                <a:solidFill>
                  <a:schemeClr val="bg2">
                    <a:lumMod val="25000"/>
                  </a:schemeClr>
                </a:solidFill>
                <a:latin typeface="Times New Roman" pitchFamily="18" charset="0"/>
                <a:cs typeface="Times New Roman" pitchFamily="18" charset="0"/>
              </a:rPr>
              <a:t> : </a:t>
            </a:r>
            <a:r>
              <a:rPr lang="ru-RU" sz="2000" b="1" i="1" dirty="0" err="1" smtClean="0">
                <a:solidFill>
                  <a:schemeClr val="bg2">
                    <a:lumMod val="25000"/>
                  </a:schemeClr>
                </a:solidFill>
                <a:latin typeface="Times New Roman" pitchFamily="18" charset="0"/>
                <a:cs typeface="Times New Roman" pitchFamily="18" charset="0"/>
              </a:rPr>
              <a:t>Öndər</a:t>
            </a:r>
            <a:r>
              <a:rPr lang="ru-RU" sz="2000" b="1" i="1" dirty="0" smtClean="0">
                <a:solidFill>
                  <a:schemeClr val="bg2">
                    <a:lumMod val="25000"/>
                  </a:schemeClr>
                </a:solidFill>
                <a:latin typeface="Times New Roman" pitchFamily="18" charset="0"/>
                <a:cs typeface="Times New Roman" pitchFamily="18" charset="0"/>
              </a:rPr>
              <a:t>, 2004. </a:t>
            </a:r>
            <a:r>
              <a:rPr lang="az-Latn-AZ" sz="2000" b="1" i="1" dirty="0" smtClean="0">
                <a:solidFill>
                  <a:schemeClr val="bg2">
                    <a:lumMod val="25000"/>
                  </a:schemeClr>
                </a:solidFill>
                <a:latin typeface="Times New Roman" pitchFamily="18" charset="0"/>
                <a:cs typeface="Times New Roman" pitchFamily="18" charset="0"/>
              </a:rPr>
              <a:t>– C.I. </a:t>
            </a:r>
            <a:r>
              <a:rPr lang="ru-RU" sz="2000" b="1" i="1" dirty="0" smtClean="0">
                <a:solidFill>
                  <a:schemeClr val="bg2">
                    <a:lumMod val="25000"/>
                  </a:schemeClr>
                </a:solidFill>
                <a:latin typeface="Times New Roman" pitchFamily="18" charset="0"/>
                <a:cs typeface="Times New Roman" pitchFamily="18" charset="0"/>
              </a:rPr>
              <a:t>- S. 8-9. </a:t>
            </a:r>
          </a:p>
          <a:p>
            <a:r>
              <a:rPr lang="ru-RU" sz="2000" b="1" i="1" dirty="0" smtClean="0">
                <a:solidFill>
                  <a:schemeClr val="bg2">
                    <a:lumMod val="25000"/>
                  </a:schemeClr>
                </a:solidFill>
              </a:rPr>
              <a:t> </a:t>
            </a:r>
          </a:p>
          <a:p>
            <a:r>
              <a:rPr lang="ru-RU" sz="2000" b="1" i="1" dirty="0" smtClean="0">
                <a:solidFill>
                  <a:schemeClr val="bg2">
                    <a:lumMod val="25000"/>
                  </a:schemeClr>
                </a:solidFill>
              </a:rPr>
              <a:t> </a:t>
            </a:r>
          </a:p>
          <a:p>
            <a:r>
              <a:rPr lang="en-US" sz="2000" b="1" i="1" dirty="0" smtClean="0">
                <a:solidFill>
                  <a:schemeClr val="bg2">
                    <a:lumMod val="25000"/>
                  </a:schemeClr>
                </a:solidFill>
              </a:rPr>
              <a:t> </a:t>
            </a:r>
            <a:endParaRPr lang="ru-RU" sz="2000" b="1" i="1" dirty="0" smtClean="0">
              <a:solidFill>
                <a:schemeClr val="bg2">
                  <a:lumMod val="25000"/>
                </a:schemeClr>
              </a:solidFill>
            </a:endParaRPr>
          </a:p>
          <a:p>
            <a:r>
              <a:rPr lang="ru-RU" sz="2000" b="1" dirty="0" smtClean="0">
                <a:solidFill>
                  <a:schemeClr val="bg2">
                    <a:lumMod val="25000"/>
                  </a:schemeClr>
                </a:solidFill>
              </a:rPr>
              <a:t> </a:t>
            </a:r>
            <a:endParaRPr lang="ru-RU" sz="2000" dirty="0" smtClean="0">
              <a:solidFill>
                <a:schemeClr val="bg2">
                  <a:lumMod val="25000"/>
                </a:schemeClr>
              </a:solidFill>
            </a:endParaRPr>
          </a:p>
          <a:p>
            <a:r>
              <a:rPr lang="ru-RU" dirty="0" smtClean="0"/>
              <a:t> </a:t>
            </a:r>
          </a:p>
          <a:p>
            <a:endParaRPr lang="az-Latn-AZ" dirty="0" smtClean="0"/>
          </a:p>
        </p:txBody>
      </p:sp>
    </p:spTree>
    <p:custDataLst>
      <p:tags r:id="rId1"/>
    </p:custDataLst>
  </p:cSld>
  <p:clrMapOvr>
    <a:masterClrMapping/>
  </p:clrMapOvr>
  <p:transition advTm="309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2">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p:cTn id="55"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p:cTn id="61"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2">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p:cTn id="6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10" end="10"/>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p:cTn id="73"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11" end="11"/>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p:cTn id="79"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12" end="12"/>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p:cTn id="85" dur="10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86" dur="1000" fill="hold"/>
                                        <p:tgtEl>
                                          <p:spTgt spid="2">
                                            <p:txEl>
                                              <p:pRg st="13" end="13"/>
                                            </p:txEl>
                                          </p:spTgt>
                                        </p:tgtEl>
                                        <p:attrNameLst>
                                          <p:attrName>ppt_h</p:attrName>
                                        </p:attrNameLst>
                                      </p:cBhvr>
                                      <p:tavLst>
                                        <p:tav tm="0">
                                          <p:val>
                                            <p:fltVal val="0"/>
                                          </p:val>
                                        </p:tav>
                                        <p:tav tm="100000">
                                          <p:val>
                                            <p:strVal val="#ppt_h"/>
                                          </p:val>
                                        </p:tav>
                                      </p:tavLst>
                                    </p:anim>
                                    <p:anim calcmode="lin" valueType="num">
                                      <p:cBhvr>
                                        <p:cTn id="87" dur="1000" fill="hold"/>
                                        <p:tgtEl>
                                          <p:spTgt spid="2">
                                            <p:txEl>
                                              <p:pRg st="13" end="13"/>
                                            </p:txEl>
                                          </p:spTgt>
                                        </p:tgtEl>
                                        <p:attrNameLst>
                                          <p:attrName>style.rotation</p:attrName>
                                        </p:attrNameLst>
                                      </p:cBhvr>
                                      <p:tavLst>
                                        <p:tav tm="0">
                                          <p:val>
                                            <p:fltVal val="90"/>
                                          </p:val>
                                        </p:tav>
                                        <p:tav tm="100000">
                                          <p:val>
                                            <p:fltVal val="0"/>
                                          </p:val>
                                        </p:tav>
                                      </p:tavLst>
                                    </p:anim>
                                    <p:animEffect transition="in" filter="fade">
                                      <p:cBhvr>
                                        <p:cTn id="88" dur="1000"/>
                                        <p:tgtEl>
                                          <p:spTgt spid="2">
                                            <p:txEl>
                                              <p:pRg st="13" end="13"/>
                                            </p:txEl>
                                          </p:spTgt>
                                        </p:tgtEl>
                                      </p:cBhvr>
                                    </p:animEffect>
                                  </p:childTnLst>
                                </p:cTn>
                              </p:par>
                              <p:par>
                                <p:cTn id="89" presetID="31" presetClass="entr" presetSubtype="0" fill="hold" nodeType="with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p:cTn id="91" dur="10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92" dur="1000" fill="hold"/>
                                        <p:tgtEl>
                                          <p:spTgt spid="2">
                                            <p:txEl>
                                              <p:pRg st="14" end="14"/>
                                            </p:txEl>
                                          </p:spTgt>
                                        </p:tgtEl>
                                        <p:attrNameLst>
                                          <p:attrName>ppt_h</p:attrName>
                                        </p:attrNameLst>
                                      </p:cBhvr>
                                      <p:tavLst>
                                        <p:tav tm="0">
                                          <p:val>
                                            <p:fltVal val="0"/>
                                          </p:val>
                                        </p:tav>
                                        <p:tav tm="100000">
                                          <p:val>
                                            <p:strVal val="#ppt_h"/>
                                          </p:val>
                                        </p:tav>
                                      </p:tavLst>
                                    </p:anim>
                                    <p:anim calcmode="lin" valueType="num">
                                      <p:cBhvr>
                                        <p:cTn id="93" dur="1000" fill="hold"/>
                                        <p:tgtEl>
                                          <p:spTgt spid="2">
                                            <p:txEl>
                                              <p:pRg st="14" end="14"/>
                                            </p:txEl>
                                          </p:spTgt>
                                        </p:tgtEl>
                                        <p:attrNameLst>
                                          <p:attrName>style.rotation</p:attrName>
                                        </p:attrNameLst>
                                      </p:cBhvr>
                                      <p:tavLst>
                                        <p:tav tm="0">
                                          <p:val>
                                            <p:fltVal val="90"/>
                                          </p:val>
                                        </p:tav>
                                        <p:tav tm="100000">
                                          <p:val>
                                            <p:fltVal val="0"/>
                                          </p:val>
                                        </p:tav>
                                      </p:tavLst>
                                    </p:anim>
                                    <p:animEffect transition="in" filter="fade">
                                      <p:cBhvr>
                                        <p:cTn id="94" dur="1000"/>
                                        <p:tgtEl>
                                          <p:spTgt spid="2">
                                            <p:txEl>
                                              <p:pRg st="14" end="14"/>
                                            </p:txEl>
                                          </p:spTgt>
                                        </p:tgtEl>
                                      </p:cBhvr>
                                    </p:animEffect>
                                  </p:childTnLst>
                                </p:cTn>
                              </p:par>
                              <p:par>
                                <p:cTn id="95" presetID="31" presetClass="entr" presetSubtype="0" fill="hold" nodeType="withEffect">
                                  <p:stCondLst>
                                    <p:cond delay="0"/>
                                  </p:stCondLst>
                                  <p:childTnLst>
                                    <p:set>
                                      <p:cBhvr>
                                        <p:cTn id="96" dur="1" fill="hold">
                                          <p:stCondLst>
                                            <p:cond delay="0"/>
                                          </p:stCondLst>
                                        </p:cTn>
                                        <p:tgtEl>
                                          <p:spTgt spid="2">
                                            <p:txEl>
                                              <p:pRg st="15" end="15"/>
                                            </p:txEl>
                                          </p:spTgt>
                                        </p:tgtEl>
                                        <p:attrNameLst>
                                          <p:attrName>style.visibility</p:attrName>
                                        </p:attrNameLst>
                                      </p:cBhvr>
                                      <p:to>
                                        <p:strVal val="visible"/>
                                      </p:to>
                                    </p:set>
                                    <p:anim calcmode="lin" valueType="num">
                                      <p:cBhvr>
                                        <p:cTn id="97" dur="1000" fill="hold"/>
                                        <p:tgtEl>
                                          <p:spTgt spid="2">
                                            <p:txEl>
                                              <p:pRg st="15" end="15"/>
                                            </p:txEl>
                                          </p:spTgt>
                                        </p:tgtEl>
                                        <p:attrNameLst>
                                          <p:attrName>ppt_w</p:attrName>
                                        </p:attrNameLst>
                                      </p:cBhvr>
                                      <p:tavLst>
                                        <p:tav tm="0">
                                          <p:val>
                                            <p:fltVal val="0"/>
                                          </p:val>
                                        </p:tav>
                                        <p:tav tm="100000">
                                          <p:val>
                                            <p:strVal val="#ppt_w"/>
                                          </p:val>
                                        </p:tav>
                                      </p:tavLst>
                                    </p:anim>
                                    <p:anim calcmode="lin" valueType="num">
                                      <p:cBhvr>
                                        <p:cTn id="98" dur="1000" fill="hold"/>
                                        <p:tgtEl>
                                          <p:spTgt spid="2">
                                            <p:txEl>
                                              <p:pRg st="15" end="15"/>
                                            </p:txEl>
                                          </p:spTgt>
                                        </p:tgtEl>
                                        <p:attrNameLst>
                                          <p:attrName>ppt_h</p:attrName>
                                        </p:attrNameLst>
                                      </p:cBhvr>
                                      <p:tavLst>
                                        <p:tav tm="0">
                                          <p:val>
                                            <p:fltVal val="0"/>
                                          </p:val>
                                        </p:tav>
                                        <p:tav tm="100000">
                                          <p:val>
                                            <p:strVal val="#ppt_h"/>
                                          </p:val>
                                        </p:tav>
                                      </p:tavLst>
                                    </p:anim>
                                    <p:anim calcmode="lin" valueType="num">
                                      <p:cBhvr>
                                        <p:cTn id="99" dur="1000" fill="hold"/>
                                        <p:tgtEl>
                                          <p:spTgt spid="2">
                                            <p:txEl>
                                              <p:pRg st="15" end="15"/>
                                            </p:txEl>
                                          </p:spTgt>
                                        </p:tgtEl>
                                        <p:attrNameLst>
                                          <p:attrName>style.rotation</p:attrName>
                                        </p:attrNameLst>
                                      </p:cBhvr>
                                      <p:tavLst>
                                        <p:tav tm="0">
                                          <p:val>
                                            <p:fltVal val="90"/>
                                          </p:val>
                                        </p:tav>
                                        <p:tav tm="100000">
                                          <p:val>
                                            <p:fltVal val="0"/>
                                          </p:val>
                                        </p:tav>
                                      </p:tavLst>
                                    </p:anim>
                                    <p:animEffect transition="in" filter="fade">
                                      <p:cBhvr>
                                        <p:cTn id="100" dur="10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285852" y="1475681"/>
            <a:ext cx="664373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z-Latn-AZ" sz="3200" b="0" i="0" u="none" strike="noStrike" cap="none" normalizeH="0" baseline="0" dirty="0" smtClean="0">
                <a:ln>
                  <a:noFill/>
                </a:ln>
                <a:solidFill>
                  <a:srgbClr val="FF6699"/>
                </a:solidFill>
                <a:effectLst>
                  <a:glow rad="63500">
                    <a:schemeClr val="accent4">
                      <a:satMod val="175000"/>
                      <a:alpha val="40000"/>
                    </a:schemeClr>
                  </a:glow>
                </a:effectLst>
                <a:latin typeface="Times New Roman" pitchFamily="18" charset="0"/>
                <a:ea typeface="Times New Roman" pitchFamily="18" charset="0"/>
                <a:cs typeface="Times New Roman" pitchFamily="18" charset="0"/>
              </a:rPr>
              <a:t>Ana dilimiz müstəqil Azərbaycanın, Azərbaycan xalqının ən böyük milli sərvətidir... Biz indi müstəqil dövlət kimi, azad xalq kimi öz dilimizlə, Azərbaycan dili ilə fəxr edirik...</a:t>
            </a:r>
            <a:endParaRPr kumimoji="0" lang="ru-RU" sz="3200" b="0" i="0" u="none" strike="noStrike" cap="none" normalizeH="0" baseline="0" dirty="0" smtClean="0">
              <a:ln>
                <a:noFill/>
              </a:ln>
              <a:solidFill>
                <a:srgbClr val="FF6699"/>
              </a:solidFill>
              <a:effectLst>
                <a:glow rad="63500">
                  <a:schemeClr val="accent4">
                    <a:satMod val="175000"/>
                    <a:alpha val="40000"/>
                  </a:schemeClr>
                </a:glow>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z-Latn-AZ" sz="3200" b="0" i="1" u="none" strike="noStrike" cap="none" normalizeH="0" baseline="0" dirty="0" smtClean="0">
                <a:ln>
                  <a:noFill/>
                </a:ln>
                <a:solidFill>
                  <a:srgbClr val="FF6699"/>
                </a:solidFill>
                <a:effectLst>
                  <a:glow rad="63500">
                    <a:schemeClr val="accent4">
                      <a:satMod val="175000"/>
                      <a:alpha val="40000"/>
                    </a:schemeClr>
                  </a:glow>
                </a:effectLst>
                <a:latin typeface="Times New Roman" pitchFamily="18" charset="0"/>
                <a:ea typeface="Times New Roman" pitchFamily="18" charset="0"/>
                <a:cs typeface="Times New Roman" pitchFamily="18" charset="0"/>
              </a:rPr>
              <a:t>Heydər Əliyev</a:t>
            </a:r>
            <a:endParaRPr kumimoji="0" lang="az-Latn-AZ" sz="3200" b="0" i="0" u="none" strike="noStrike" cap="none" normalizeH="0" baseline="0" dirty="0" smtClean="0">
              <a:ln>
                <a:noFill/>
              </a:ln>
              <a:solidFill>
                <a:srgbClr val="FF6699"/>
              </a:solidFill>
              <a:effectLst>
                <a:glow rad="63500">
                  <a:schemeClr val="accent4">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739">
        <p15:prstTrans prst="peelOff"/>
      </p:transition>
    </mc:Choice>
    <mc:Fallback>
      <p:transition spd="slow" advTm="157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 calcmode="lin" valueType="num">
                                      <p:cBhvr>
                                        <p:cTn id="7" dur="1000" fill="hold"/>
                                        <p:tgtEl>
                                          <p:spTgt spid="2764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4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4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764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7649">
                                            <p:txEl>
                                              <p:pRg st="1" end="1"/>
                                            </p:txEl>
                                          </p:spTgt>
                                        </p:tgtEl>
                                        <p:attrNameLst>
                                          <p:attrName>style.visibility</p:attrName>
                                        </p:attrNameLst>
                                      </p:cBhvr>
                                      <p:to>
                                        <p:strVal val="visible"/>
                                      </p:to>
                                    </p:set>
                                    <p:anim calcmode="lin" valueType="num">
                                      <p:cBhvr>
                                        <p:cTn id="13" dur="1000" fill="hold"/>
                                        <p:tgtEl>
                                          <p:spTgt spid="2764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764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764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76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ot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214414" y="1428736"/>
            <a:ext cx="6786610" cy="1569660"/>
          </a:xfrm>
          <a:prstGeom prst="rect">
            <a:avLst/>
          </a:prstGeom>
          <a:noFill/>
        </p:spPr>
        <p:txBody>
          <a:bodyPr wrap="square" rtlCol="0">
            <a:spAutoFit/>
          </a:bodyPr>
          <a:lstStyle/>
          <a:p>
            <a:endParaRPr lang="az-Latn-AZ" sz="2400" dirty="0" smtClean="0">
              <a:latin typeface="Times New Roman" pitchFamily="18" charset="0"/>
              <a:cs typeface="Times New Roman" pitchFamily="18" charset="0"/>
            </a:endParaRPr>
          </a:p>
          <a:p>
            <a:endParaRPr lang="az-Latn-AZ" sz="2400" dirty="0" smtClean="0">
              <a:latin typeface="Times New Roman" pitchFamily="18" charset="0"/>
              <a:cs typeface="Times New Roman" pitchFamily="18" charset="0"/>
            </a:endParaRPr>
          </a:p>
          <a:p>
            <a:r>
              <a:rPr lang="az-Latn-AZ"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Tərtib etdi:                              Əhmədova Sevil</a:t>
            </a:r>
          </a:p>
          <a:p>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233">
        <p15:prstTrans prst="peelOff"/>
      </p:transition>
    </mc:Choice>
    <mc:Fallback>
      <p:transition spd="slow" advTm="62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1285852" y="928670"/>
            <a:ext cx="6572296" cy="4524315"/>
          </a:xfrm>
          <a:prstGeom prst="rect">
            <a:avLst/>
          </a:prstGeom>
        </p:spPr>
        <p:txBody>
          <a:bodyPr wrap="square">
            <a:spAutoFit/>
          </a:bodyPr>
          <a:lstStyle/>
          <a:p>
            <a:endParaRPr lang="en-US" sz="2400" b="1" i="1" dirty="0" smtClean="0">
              <a:solidFill>
                <a:srgbClr val="990099"/>
              </a:solidFill>
              <a:effectLst>
                <a:glow rad="63500">
                  <a:schemeClr val="accent2">
                    <a:satMod val="175000"/>
                    <a:alpha val="40000"/>
                  </a:schemeClr>
                </a:glow>
              </a:effectLst>
              <a:latin typeface="Times New Roman" pitchFamily="18" charset="0"/>
              <a:cs typeface="Times New Roman" pitchFamily="18" charset="0"/>
            </a:endParaRP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Ana dilim, səndədir xalqın əqli, hikməti,</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Ərəb oğlu Məcnunun dərdi səndə dil açmış.</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Ürəklərə yol açan Füzulinin sənəti,</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Ey dilim, qüdrətinlə dünyalara yol açmış.</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Səndə mənim xalqımın qəhrəmanlıqla dolu</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Tarixi varaqlanır,</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Səndə neçə min illik mənim mədəniyyətim, </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Şan-şöhrətim saxlanır.</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Mənim adım-sanımsan,</a:t>
            </a:r>
          </a:p>
          <a:p>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Namusum, vicdanımsan!</a:t>
            </a:r>
          </a:p>
          <a:p>
            <a:pPr algn="r"/>
            <a:r>
              <a:rPr lang="az-Latn-AZ" sz="2400" b="1" i="1" dirty="0" smtClean="0">
                <a:ln>
                  <a:solidFill>
                    <a:schemeClr val="tx2">
                      <a:lumMod val="60000"/>
                      <a:lumOff val="40000"/>
                    </a:schemeClr>
                  </a:solidFill>
                </a:ln>
                <a:solidFill>
                  <a:srgbClr val="663300"/>
                </a:solidFill>
                <a:effectLst>
                  <a:glow rad="63500">
                    <a:schemeClr val="accent1">
                      <a:satMod val="175000"/>
                      <a:alpha val="40000"/>
                    </a:schemeClr>
                  </a:glow>
                </a:effectLst>
                <a:latin typeface="Times New Roman" pitchFamily="18" charset="0"/>
                <a:cs typeface="Times New Roman" pitchFamily="18" charset="0"/>
              </a:rPr>
              <a:t> Bəxtiyar Vahabzadə</a:t>
            </a: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286">
        <p15:prstTrans prst="peelOff"/>
      </p:transition>
    </mc:Choice>
    <mc:Fallback>
      <p:transition spd="slow" advTm="2628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p:cTn id="3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2">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2">
                                            <p:txEl>
                                              <p:pRg st="7" end="7"/>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 calcmode="lin" valueType="num">
                                      <p:cBhvr>
                                        <p:cTn id="4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2">
                                            <p:txEl>
                                              <p:pRg st="8" end="8"/>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p:cTn id="47"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2">
                                            <p:txEl>
                                              <p:pRg st="9" end="9"/>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 calcmode="lin" valueType="num">
                                      <p:cBhvr>
                                        <p:cTn id="52"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2">
                                            <p:txEl>
                                              <p:pRg st="10" end="10"/>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 calcmode="lin" valueType="num">
                                      <p:cBhvr>
                                        <p:cTn id="57"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5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428728" y="1142984"/>
            <a:ext cx="7143800" cy="4524315"/>
          </a:xfrm>
          <a:prstGeom prst="rect">
            <a:avLst/>
          </a:prstGeom>
          <a:noFill/>
        </p:spPr>
        <p:txBody>
          <a:bodyPr wrap="square" rtlCol="0">
            <a:spAutoFit/>
          </a:bodyPr>
          <a:lstStyle/>
          <a:p>
            <a:r>
              <a:rPr lang="az-Latn-AZ"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Ana dilimiz müstəqil Azərbaycanın, Azərbaycan xalqının ən böyük milli sərvətidir.</a:t>
            </a:r>
            <a:endPar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a:p>
            <a:pPr algn="r"/>
            <a:endParaRPr lang="az-Latn-AZ"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a:p>
            <a:pPr algn="r"/>
            <a:r>
              <a:rPr lang="az-Latn-AZ"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Heydər Əliyev</a:t>
            </a:r>
            <a:endPar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585">
        <p15:prstTrans prst="peelOff"/>
      </p:transition>
    </mc:Choice>
    <mc:Fallback>
      <p:transition spd="slow" advTm="115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142976" y="928670"/>
            <a:ext cx="4214842" cy="5509200"/>
          </a:xfrm>
          <a:prstGeom prst="rect">
            <a:avLst/>
          </a:prstGeom>
          <a:noFill/>
        </p:spPr>
        <p:txBody>
          <a:bodyPr wrap="square" rtlCol="0">
            <a:spAutoFit/>
          </a:bodyPr>
          <a:lstStyle/>
          <a:p>
            <a:r>
              <a:rPr lang="az-Latn-AZ" sz="2200" b="1" i="1" dirty="0" smtClean="0">
                <a:ln>
                  <a:solidFill>
                    <a:schemeClr val="bg2">
                      <a:lumMod val="50000"/>
                    </a:schemeClr>
                  </a:solidFill>
                </a:ln>
                <a:solidFill>
                  <a:srgbClr val="990099"/>
                </a:solidFill>
                <a:effectLst>
                  <a:glow rad="63500">
                    <a:schemeClr val="accent6">
                      <a:satMod val="175000"/>
                      <a:alpha val="40000"/>
                    </a:schemeClr>
                  </a:glow>
                </a:effectLst>
                <a:latin typeface="Times New Roman" pitchFamily="18" charset="0"/>
                <a:cs typeface="Times New Roman" pitchFamily="18" charset="0"/>
              </a:rPr>
              <a:t>Əlibəyzadə E. Azərbaycan dilinin tarixi. II cilddə. – Bakı : Azərbaycan Tərcümə Mərkəzi, 2007. – 660 s.</a:t>
            </a:r>
          </a:p>
          <a:p>
            <a:endParaRPr lang="az-Latn-AZ" sz="2200" b="1" i="1" dirty="0" smtClean="0">
              <a:ln>
                <a:solidFill>
                  <a:schemeClr val="bg2">
                    <a:lumMod val="50000"/>
                  </a:schemeClr>
                </a:solidFill>
              </a:ln>
              <a:solidFill>
                <a:srgbClr val="990099"/>
              </a:solidFill>
              <a:effectLst>
                <a:glow rad="63500">
                  <a:schemeClr val="accent6">
                    <a:satMod val="175000"/>
                    <a:alpha val="40000"/>
                  </a:schemeClr>
                </a:glow>
              </a:effectLst>
              <a:latin typeface="Times New Roman" pitchFamily="18" charset="0"/>
              <a:cs typeface="Times New Roman" pitchFamily="18" charset="0"/>
            </a:endParaRPr>
          </a:p>
          <a:p>
            <a:r>
              <a:rPr lang="az-Latn-AZ" sz="2200" b="1" i="1" dirty="0" smtClean="0">
                <a:ln>
                  <a:solidFill>
                    <a:schemeClr val="bg2">
                      <a:lumMod val="50000"/>
                    </a:schemeClr>
                  </a:solidFill>
                </a:ln>
                <a:solidFill>
                  <a:srgbClr val="990099"/>
                </a:solidFill>
                <a:effectLst>
                  <a:glow rad="63500">
                    <a:schemeClr val="accent6">
                      <a:satMod val="175000"/>
                      <a:alpha val="40000"/>
                    </a:schemeClr>
                  </a:glow>
                </a:effectLst>
                <a:latin typeface="Times New Roman" pitchFamily="18" charset="0"/>
                <a:cs typeface="Times New Roman" pitchFamily="18" charset="0"/>
              </a:rPr>
              <a:t>Əsərdə xalqımızın doğuluşu, soy kökü, miladdan öncəki dövrlərdə və miladi tarixdə ictimai-siyasi mövqeyi, dilinin təşəkkülü, inkişaf yolları və s. ilk qaynaqlar əsasında araşdırılır, həm türk xalqları ilə ortaq, həm də bilavasitə öz qədim tarixi öyrənilir, elmi, ədəbi abidələrin, klassik sənətkarlarımızın dili və üslubu tədqiq edilir.</a:t>
            </a:r>
            <a:endParaRPr lang="ru-RU" sz="2200" b="1" i="1" dirty="0">
              <a:ln>
                <a:solidFill>
                  <a:schemeClr val="bg2">
                    <a:lumMod val="50000"/>
                  </a:schemeClr>
                </a:solidFill>
              </a:ln>
              <a:solidFill>
                <a:srgbClr val="990099"/>
              </a:solidFill>
              <a:effectLst>
                <a:glow rad="63500">
                  <a:schemeClr val="accent6">
                    <a:satMod val="175000"/>
                    <a:alpha val="40000"/>
                  </a:schemeClr>
                </a:glow>
              </a:effectLst>
              <a:latin typeface="Times New Roman" pitchFamily="18" charset="0"/>
              <a:cs typeface="Times New Roman" pitchFamily="18" charset="0"/>
            </a:endParaRPr>
          </a:p>
        </p:txBody>
      </p:sp>
      <p:pic>
        <p:nvPicPr>
          <p:cNvPr id="9" name="Рисунок 8" descr="img024.jpg"/>
          <p:cNvPicPr>
            <a:picLocks noChangeAspect="1"/>
          </p:cNvPicPr>
          <p:nvPr/>
        </p:nvPicPr>
        <p:blipFill>
          <a:blip r:embed="rId3" cstate="print"/>
          <a:stretch>
            <a:fillRect/>
          </a:stretch>
        </p:blipFill>
        <p:spPr>
          <a:xfrm>
            <a:off x="5429256" y="1000108"/>
            <a:ext cx="2928958" cy="5072098"/>
          </a:xfrm>
          <a:prstGeom prst="rect">
            <a:avLst/>
          </a:prstGeom>
          <a:ln w="88900" cap="sq" cmpd="thickThin">
            <a:solidFill>
              <a:srgbClr val="990099"/>
            </a:solidFill>
            <a:prstDash val="solid"/>
            <a:miter lim="800000"/>
          </a:ln>
          <a:effectLst>
            <a:innerShdw blurRad="76200">
              <a:srgbClr val="000000"/>
            </a:innerShdw>
          </a:effectLst>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200">
        <p15:prstTrans prst="pageCurlDouble"/>
      </p:transition>
    </mc:Choice>
    <mc:Fallback>
      <p:transition spd="slow" advTm="262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2051720" y="1700808"/>
            <a:ext cx="5429288" cy="27392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az-Latn-AZ"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Hər bir xalqın mənliyini, mənəvi dəyərlərini yaşadan, inkişaf etdirən onun dilidir.</a:t>
            </a:r>
          </a:p>
          <a:p>
            <a:pPr algn="r"/>
            <a:r>
              <a:rPr lang="az-Latn-AZ"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Heydər Əliyev</a:t>
            </a:r>
            <a:endParaRPr lang="ru-RU"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713">
        <p15:prstTrans prst="peelOff"/>
      </p:transition>
    </mc:Choice>
    <mc:Fallback>
      <p:transition spd="slow" advTm="10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142976" y="1428736"/>
            <a:ext cx="4071966" cy="4154984"/>
          </a:xfrm>
          <a:prstGeom prst="rect">
            <a:avLst/>
          </a:prstGeom>
          <a:noFill/>
        </p:spPr>
        <p:txBody>
          <a:bodyPr wrap="square" rtlCol="0">
            <a:spAutoFit/>
          </a:bodyPr>
          <a:lstStyle/>
          <a:p>
            <a:r>
              <a:rPr lang="az-Latn-AZ" sz="2200" b="1" i="1" dirty="0" smtClean="0">
                <a:solidFill>
                  <a:srgbClr val="0070C0"/>
                </a:solidFill>
                <a:effectLst>
                  <a:glow rad="63500">
                    <a:schemeClr val="accent6">
                      <a:satMod val="175000"/>
                      <a:alpha val="40000"/>
                    </a:schemeClr>
                  </a:glow>
                </a:effectLst>
                <a:latin typeface="Times New Roman" pitchFamily="18" charset="0"/>
                <a:cs typeface="Times New Roman" pitchFamily="18" charset="0"/>
              </a:rPr>
              <a:t>Əhmədova S. Heydər Əliyevin dil siyasəti. – Bakı: 2010. – 231 s.</a:t>
            </a:r>
          </a:p>
          <a:p>
            <a:endParaRPr lang="az-Latn-AZ" sz="2200" b="1" i="1" dirty="0" smtClean="0">
              <a:solidFill>
                <a:srgbClr val="0070C0"/>
              </a:solidFill>
              <a:effectLst>
                <a:glow rad="63500">
                  <a:schemeClr val="accent6">
                    <a:satMod val="175000"/>
                    <a:alpha val="40000"/>
                  </a:schemeClr>
                </a:glow>
              </a:effectLst>
              <a:latin typeface="Times New Roman" pitchFamily="18" charset="0"/>
              <a:cs typeface="Times New Roman" pitchFamily="18" charset="0"/>
            </a:endParaRPr>
          </a:p>
          <a:p>
            <a:r>
              <a:rPr lang="az-Latn-AZ" sz="2200" b="1" i="1" dirty="0" smtClean="0">
                <a:solidFill>
                  <a:srgbClr val="0070C0"/>
                </a:solidFill>
                <a:effectLst>
                  <a:glow rad="63500">
                    <a:schemeClr val="accent6">
                      <a:satMod val="175000"/>
                      <a:alpha val="40000"/>
                    </a:schemeClr>
                  </a:glow>
                </a:effectLst>
                <a:latin typeface="Times New Roman" pitchFamily="18" charset="0"/>
                <a:cs typeface="Times New Roman" pitchFamily="18" charset="0"/>
              </a:rPr>
              <a:t>Ümummilli liderimiz Heydər Əliyevin olduqca geniş və zəngin elmi, mədəni irsində dil problemləri xüsusi yer tutur. Heydər Əliyev ana dilinə xalqın, millətin varlığının ifadəçisi kimi baxırdı.</a:t>
            </a:r>
          </a:p>
          <a:p>
            <a:r>
              <a:rPr lang="az-Latn-AZ" sz="2200" b="1" i="1" dirty="0" smtClean="0">
                <a:solidFill>
                  <a:srgbClr val="0070C0"/>
                </a:solidFill>
                <a:effectLst>
                  <a:glow rad="63500">
                    <a:schemeClr val="accent6">
                      <a:satMod val="175000"/>
                      <a:alpha val="40000"/>
                    </a:schemeClr>
                  </a:glow>
                </a:effectLst>
                <a:latin typeface="Times New Roman" pitchFamily="18" charset="0"/>
                <a:cs typeface="Times New Roman" pitchFamily="18" charset="0"/>
              </a:rPr>
              <a:t>Kitabda bu münasibətlər dövrlər üzrə ətraflı şərh olunur. </a:t>
            </a:r>
            <a:endParaRPr lang="ru-RU" sz="2200" b="1" i="1" dirty="0">
              <a:solidFill>
                <a:srgbClr val="0070C0"/>
              </a:solidFill>
              <a:effectLst>
                <a:glow rad="63500">
                  <a:schemeClr val="accent6">
                    <a:satMod val="175000"/>
                    <a:alpha val="40000"/>
                  </a:schemeClr>
                </a:glow>
              </a:effectLst>
              <a:latin typeface="Times New Roman" pitchFamily="18" charset="0"/>
              <a:cs typeface="Times New Roman" pitchFamily="18" charset="0"/>
            </a:endParaRPr>
          </a:p>
        </p:txBody>
      </p:sp>
      <p:pic>
        <p:nvPicPr>
          <p:cNvPr id="3" name="Рисунок 2" descr="img025.jpg"/>
          <p:cNvPicPr>
            <a:picLocks noChangeAspect="1"/>
          </p:cNvPicPr>
          <p:nvPr/>
        </p:nvPicPr>
        <p:blipFill>
          <a:blip r:embed="rId3" cstate="print"/>
          <a:stretch>
            <a:fillRect/>
          </a:stretch>
        </p:blipFill>
        <p:spPr>
          <a:xfrm>
            <a:off x="5868144" y="620688"/>
            <a:ext cx="2725439" cy="4786346"/>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5047">
        <p15:prstTrans prst="peelOff"/>
      </p:transition>
    </mc:Choice>
    <mc:Fallback>
      <p:transition spd="slow" advTm="250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285852" y="2071678"/>
            <a:ext cx="5500726" cy="3539430"/>
          </a:xfrm>
          <a:prstGeom prst="rect">
            <a:avLst/>
          </a:prstGeom>
          <a:noFill/>
        </p:spPr>
        <p:txBody>
          <a:bodyPr wrap="square" rtlCol="0">
            <a:spAutoFit/>
          </a:bodyPr>
          <a:lstStyle/>
          <a:p>
            <a:r>
              <a:rPr lang="az-Latn-AZ" sz="2800" b="1" i="1" dirty="0" smtClean="0">
                <a:ln>
                  <a:solidFill>
                    <a:schemeClr val="accent6">
                      <a:lumMod val="50000"/>
                    </a:schemeClr>
                  </a:solidFill>
                </a:ln>
                <a:solidFill>
                  <a:srgbClr val="FF3399"/>
                </a:solidFill>
                <a:effectLst>
                  <a:glow rad="63500">
                    <a:schemeClr val="accent2">
                      <a:satMod val="175000"/>
                      <a:alpha val="40000"/>
                    </a:schemeClr>
                  </a:glow>
                </a:effectLst>
                <a:latin typeface="Times New Roman" pitchFamily="18" charset="0"/>
                <a:cs typeface="Times New Roman" pitchFamily="18" charset="0"/>
              </a:rPr>
              <a:t>Biz əcdadlarımıza daim minnətdar olmalıyıq, ona görə ki, torpaqlarımız, ərazimiz cürbəcür şahlıqların, sultanlıqların, xəlifələrin, dövlətlərin əlinə keçdiyi vaxtlarda da dilimiz ölməyib, yaşayıb. Onu xalq yaşadıbdır.</a:t>
            </a:r>
          </a:p>
          <a:p>
            <a:pPr algn="r"/>
            <a:r>
              <a:rPr lang="az-Latn-AZ" sz="2800" b="1" i="1" dirty="0" smtClean="0">
                <a:ln>
                  <a:solidFill>
                    <a:schemeClr val="accent6">
                      <a:lumMod val="50000"/>
                    </a:schemeClr>
                  </a:solidFill>
                </a:ln>
                <a:solidFill>
                  <a:srgbClr val="FF3399"/>
                </a:solidFill>
                <a:effectLst>
                  <a:glow rad="63500">
                    <a:schemeClr val="accent2">
                      <a:satMod val="175000"/>
                      <a:alpha val="40000"/>
                    </a:schemeClr>
                  </a:glow>
                </a:effectLst>
                <a:latin typeface="Times New Roman" pitchFamily="18" charset="0"/>
                <a:cs typeface="Times New Roman" pitchFamily="18" charset="0"/>
              </a:rPr>
              <a:t>Heydər Əliyev</a:t>
            </a:r>
            <a:endParaRPr lang="ru-RU" sz="2800" b="1" i="1" dirty="0">
              <a:ln>
                <a:solidFill>
                  <a:schemeClr val="accent6">
                    <a:lumMod val="50000"/>
                  </a:schemeClr>
                </a:solidFill>
              </a:ln>
              <a:solidFill>
                <a:srgbClr val="FF3399"/>
              </a:solidFill>
              <a:effectLst>
                <a:glow rad="63500">
                  <a:schemeClr val="accent2">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0715">
        <p15:prstTrans prst="peelOff"/>
      </p:transition>
    </mc:Choice>
    <mc:Fallback>
      <p:transition spd="slow" advTm="207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otGr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214414" y="1571612"/>
            <a:ext cx="3571900" cy="3816429"/>
          </a:xfrm>
          <a:prstGeom prst="rect">
            <a:avLst/>
          </a:prstGeom>
          <a:noFill/>
        </p:spPr>
        <p:txBody>
          <a:bodyPr wrap="square" rtlCol="0">
            <a:spAutoFit/>
          </a:bodyPr>
          <a:lstStyle/>
          <a:p>
            <a:r>
              <a:rPr lang="az-Latn-AZ" sz="22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Heydər Əliyevin dil siyasəti : rəsmi sənədlər. – Bakı : Şirvannəşr, 2009. – 136 s.</a:t>
            </a:r>
          </a:p>
          <a:p>
            <a:endParaRPr lang="az-Latn-AZ" sz="22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endParaRPr>
          </a:p>
          <a:p>
            <a:r>
              <a:rPr lang="az-Latn-AZ" sz="2200" b="1" i="1" dirty="0" smtClean="0">
                <a:solidFill>
                  <a:srgbClr val="006699"/>
                </a:solidFill>
                <a:effectLst>
                  <a:glow rad="63500">
                    <a:schemeClr val="accent6">
                      <a:satMod val="175000"/>
                      <a:alpha val="40000"/>
                    </a:schemeClr>
                  </a:glow>
                </a:effectLst>
                <a:latin typeface="Times New Roman" pitchFamily="18" charset="0"/>
                <a:cs typeface="Times New Roman" pitchFamily="18" charset="0"/>
              </a:rPr>
              <a:t>Kitabda Azərbaycan xalqının ümummilli lideri Heydər Əliyevin yürütdüyü dil siyasətini əks etdirən sənədlər, dillə bağlı çıxışları, müdrik kəlamları, deyimləri və tövsiyələri toplanmışdır</a:t>
            </a:r>
            <a:r>
              <a:rPr lang="az-Latn-AZ" sz="2200" b="1" i="1" dirty="0" smtClean="0">
                <a:solidFill>
                  <a:srgbClr val="990099"/>
                </a:solidFill>
                <a:effectLst>
                  <a:glow rad="63500">
                    <a:schemeClr val="accent6">
                      <a:satMod val="175000"/>
                      <a:alpha val="40000"/>
                    </a:schemeClr>
                  </a:glow>
                </a:effectLst>
                <a:latin typeface="Times New Roman" pitchFamily="18" charset="0"/>
                <a:cs typeface="Times New Roman" pitchFamily="18" charset="0"/>
              </a:rPr>
              <a:t>.</a:t>
            </a:r>
            <a:endParaRPr lang="ru-RU" sz="2200" b="1" i="1" dirty="0">
              <a:solidFill>
                <a:srgbClr val="990099"/>
              </a:solidFill>
              <a:effectLst>
                <a:glow rad="63500">
                  <a:schemeClr val="accent6">
                    <a:satMod val="175000"/>
                    <a:alpha val="40000"/>
                  </a:schemeClr>
                </a:glow>
              </a:effectLst>
              <a:latin typeface="Times New Roman" pitchFamily="18" charset="0"/>
              <a:cs typeface="Times New Roman" pitchFamily="18" charset="0"/>
            </a:endParaRPr>
          </a:p>
        </p:txBody>
      </p:sp>
      <p:pic>
        <p:nvPicPr>
          <p:cNvPr id="3" name="Рисунок 2" descr="img023.jpg"/>
          <p:cNvPicPr>
            <a:picLocks noChangeAspect="1"/>
          </p:cNvPicPr>
          <p:nvPr/>
        </p:nvPicPr>
        <p:blipFill>
          <a:blip r:embed="rId3" cstate="print"/>
          <a:stretch>
            <a:fillRect/>
          </a:stretch>
        </p:blipFill>
        <p:spPr>
          <a:xfrm>
            <a:off x="5214942" y="1071547"/>
            <a:ext cx="2765444" cy="4786346"/>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105">
        <p15:prstTrans prst="peelOff"/>
      </p:transition>
    </mc:Choice>
    <mc:Fallback>
      <p:transition spd="slow" advTm="261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rgbClr val="FFC00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571604" y="1214422"/>
            <a:ext cx="6643734" cy="3539430"/>
          </a:xfrm>
          <a:prstGeom prst="rect">
            <a:avLst/>
          </a:prstGeom>
          <a:noFill/>
        </p:spPr>
        <p:txBody>
          <a:bodyPr wrap="square" rtlCol="0">
            <a:spAutoFit/>
          </a:bodyPr>
          <a:lstStyle/>
          <a:p>
            <a:r>
              <a:rPr lang="az-Latn-AZ" sz="3200" b="1" i="1" dirty="0" smtClean="0">
                <a:solidFill>
                  <a:srgbClr val="990099"/>
                </a:solidFill>
                <a:effectLst>
                  <a:glow rad="101600">
                    <a:schemeClr val="accent6">
                      <a:satMod val="175000"/>
                      <a:alpha val="40000"/>
                    </a:schemeClr>
                  </a:glow>
                </a:effectLst>
                <a:latin typeface="Times New Roman" pitchFamily="18" charset="0"/>
                <a:cs typeface="Times New Roman" pitchFamily="18" charset="0"/>
              </a:rPr>
              <a:t>Ana dili millətin mənəvi diriliyidir, həyatının mayəsi mənziləsindəndir. Ananın südü bədənin mayəsi olduğu kimi, ana dili də ruhun qidasıdır. Hər kəs öz anasını və vətənini sevdiyi kimi ana dilini də sevməlidir.</a:t>
            </a:r>
          </a:p>
          <a:p>
            <a:pPr algn="r"/>
            <a:r>
              <a:rPr lang="az-Latn-AZ" sz="3200" b="1" i="1" dirty="0" smtClean="0">
                <a:solidFill>
                  <a:srgbClr val="990099"/>
                </a:solidFill>
                <a:effectLst>
                  <a:glow rad="101600">
                    <a:schemeClr val="accent6">
                      <a:satMod val="175000"/>
                      <a:alpha val="40000"/>
                    </a:schemeClr>
                  </a:glow>
                </a:effectLst>
                <a:latin typeface="Times New Roman" pitchFamily="18" charset="0"/>
                <a:cs typeface="Times New Roman" pitchFamily="18" charset="0"/>
              </a:rPr>
              <a:t>F. Köçərli</a:t>
            </a:r>
            <a:endParaRPr lang="ru-RU" sz="3200" b="1" i="1" dirty="0">
              <a:solidFill>
                <a:srgbClr val="990099"/>
              </a:solidFill>
              <a:effectLst>
                <a:glow rad="101600">
                  <a:schemeClr val="accent6">
                    <a:satMod val="175000"/>
                    <a:alpha val="40000"/>
                  </a:schemeClr>
                </a:glo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899">
        <p15:prstTrans prst="peelOff"/>
      </p:transition>
    </mc:Choice>
    <mc:Fallback>
      <p:transition spd="slow" advTm="17899">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9|8.7"/>
</p:tagLst>
</file>

<file path=ppt/tags/tag11.xml><?xml version="1.0" encoding="utf-8"?>
<p:tagLst xmlns:a="http://schemas.openxmlformats.org/drawingml/2006/main" xmlns:r="http://schemas.openxmlformats.org/officeDocument/2006/relationships" xmlns:p="http://schemas.openxmlformats.org/presentationml/2006/main">
  <p:tag name="TIMING" val="|0.3|2.4|2|1.7|2.1|1.9|2"/>
</p:tagLst>
</file>

<file path=ppt/tags/tag12.xml><?xml version="1.0" encoding="utf-8"?>
<p:tagLst xmlns:a="http://schemas.openxmlformats.org/drawingml/2006/main" xmlns:r="http://schemas.openxmlformats.org/officeDocument/2006/relationships" xmlns:p="http://schemas.openxmlformats.org/presentationml/2006/main">
  <p:tag name="TIMING" val="|2"/>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7|7.8"/>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6|3.6"/>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1.2|4.2"/>
</p:tagLst>
</file>

<file path=ppt/tags/tag9.xml><?xml version="1.0" encoding="utf-8"?>
<p:tagLst xmlns:a="http://schemas.openxmlformats.org/drawingml/2006/main" xmlns:r="http://schemas.openxmlformats.org/officeDocument/2006/relationships" xmlns:p="http://schemas.openxmlformats.org/presentationml/2006/main">
  <p:tag name="TIMING" val="|0.3|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987</Words>
  <Application>Microsoft Office PowerPoint</Application>
  <PresentationFormat>Экран (4:3)</PresentationFormat>
  <Paragraphs>91</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Sevil Ahmadova</cp:lastModifiedBy>
  <cp:revision>67</cp:revision>
  <dcterms:created xsi:type="dcterms:W3CDTF">2013-02-22T12:37:18Z</dcterms:created>
  <dcterms:modified xsi:type="dcterms:W3CDTF">2018-02-20T06:39:35Z</dcterms:modified>
</cp:coreProperties>
</file>