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1" r:id="rId1"/>
  </p:sldMasterIdLst>
  <p:sldIdLst>
    <p:sldId id="298" r:id="rId2"/>
    <p:sldId id="282" r:id="rId3"/>
    <p:sldId id="279" r:id="rId4"/>
    <p:sldId id="278" r:id="rId5"/>
    <p:sldId id="268" r:id="rId6"/>
    <p:sldId id="269" r:id="rId7"/>
    <p:sldId id="271" r:id="rId8"/>
    <p:sldId id="272" r:id="rId9"/>
    <p:sldId id="273" r:id="rId10"/>
    <p:sldId id="274" r:id="rId11"/>
    <p:sldId id="275" r:id="rId12"/>
    <p:sldId id="302" r:id="rId13"/>
    <p:sldId id="276" r:id="rId14"/>
    <p:sldId id="280" r:id="rId15"/>
    <p:sldId id="293" r:id="rId16"/>
    <p:sldId id="288" r:id="rId17"/>
    <p:sldId id="257" r:id="rId18"/>
    <p:sldId id="287" r:id="rId19"/>
    <p:sldId id="259" r:id="rId20"/>
    <p:sldId id="260" r:id="rId21"/>
    <p:sldId id="261" r:id="rId22"/>
    <p:sldId id="283" r:id="rId23"/>
    <p:sldId id="286" r:id="rId24"/>
    <p:sldId id="284" r:id="rId25"/>
    <p:sldId id="267" r:id="rId26"/>
    <p:sldId id="266" r:id="rId27"/>
    <p:sldId id="291" r:id="rId28"/>
    <p:sldId id="296" r:id="rId29"/>
    <p:sldId id="297" r:id="rId30"/>
    <p:sldId id="292" r:id="rId31"/>
    <p:sldId id="301"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9ADB"/>
    <a:srgbClr val="6C6D68"/>
    <a:srgbClr val="3A2829"/>
    <a:srgbClr val="F8D753"/>
    <a:srgbClr val="16419C"/>
    <a:srgbClr val="41519B"/>
    <a:srgbClr val="9B7D43"/>
    <a:srgbClr val="125BA8"/>
    <a:srgbClr val="EFACAF"/>
    <a:srgbClr val="687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2703B06-D56D-428C-84A3-BB53772F8014}" type="datetimeFigureOut">
              <a:rPr lang="ru-RU" smtClean="0"/>
              <a:t>25.08.2017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E594F5-F6EF-402A-AD1C-FF41A2DE8607}" type="slidenum">
              <a:rPr lang="ru-RU" smtClean="0"/>
              <a:t>‹#›</a:t>
            </a:fld>
            <a:endParaRPr lang="ru-RU"/>
          </a:p>
        </p:txBody>
      </p:sp>
    </p:spTree>
    <p:extLst>
      <p:ext uri="{BB962C8B-B14F-4D97-AF65-F5344CB8AC3E}">
        <p14:creationId xmlns:p14="http://schemas.microsoft.com/office/powerpoint/2010/main" val="3678205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2703B06-D56D-428C-84A3-BB53772F8014}" type="datetimeFigureOut">
              <a:rPr lang="ru-RU" smtClean="0"/>
              <a:t>25.08.2017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E594F5-F6EF-402A-AD1C-FF41A2DE8607}" type="slidenum">
              <a:rPr lang="ru-RU" smtClean="0"/>
              <a:t>‹#›</a:t>
            </a:fld>
            <a:endParaRPr lang="ru-RU"/>
          </a:p>
        </p:txBody>
      </p:sp>
    </p:spTree>
    <p:extLst>
      <p:ext uri="{BB962C8B-B14F-4D97-AF65-F5344CB8AC3E}">
        <p14:creationId xmlns:p14="http://schemas.microsoft.com/office/powerpoint/2010/main" val="406148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2703B06-D56D-428C-84A3-BB53772F8014}" type="datetimeFigureOut">
              <a:rPr lang="ru-RU" smtClean="0"/>
              <a:t>25.08.2017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E594F5-F6EF-402A-AD1C-FF41A2DE8607}" type="slidenum">
              <a:rPr lang="ru-RU" smtClean="0"/>
              <a:t>‹#›</a:t>
            </a:fld>
            <a:endParaRPr lang="ru-RU"/>
          </a:p>
        </p:txBody>
      </p:sp>
    </p:spTree>
    <p:extLst>
      <p:ext uri="{BB962C8B-B14F-4D97-AF65-F5344CB8AC3E}">
        <p14:creationId xmlns:p14="http://schemas.microsoft.com/office/powerpoint/2010/main" val="107620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2703B06-D56D-428C-84A3-BB53772F8014}" type="datetimeFigureOut">
              <a:rPr lang="ru-RU" smtClean="0"/>
              <a:t>25.08.2017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E594F5-F6EF-402A-AD1C-FF41A2DE8607}" type="slidenum">
              <a:rPr lang="ru-RU" smtClean="0"/>
              <a:t>‹#›</a:t>
            </a:fld>
            <a:endParaRPr lang="ru-RU"/>
          </a:p>
        </p:txBody>
      </p:sp>
    </p:spTree>
    <p:extLst>
      <p:ext uri="{BB962C8B-B14F-4D97-AF65-F5344CB8AC3E}">
        <p14:creationId xmlns:p14="http://schemas.microsoft.com/office/powerpoint/2010/main" val="253974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2703B06-D56D-428C-84A3-BB53772F8014}" type="datetimeFigureOut">
              <a:rPr lang="ru-RU" smtClean="0"/>
              <a:t>25.08.2017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E594F5-F6EF-402A-AD1C-FF41A2DE8607}" type="slidenum">
              <a:rPr lang="ru-RU" smtClean="0"/>
              <a:t>‹#›</a:t>
            </a:fld>
            <a:endParaRPr lang="ru-RU"/>
          </a:p>
        </p:txBody>
      </p:sp>
    </p:spTree>
    <p:extLst>
      <p:ext uri="{BB962C8B-B14F-4D97-AF65-F5344CB8AC3E}">
        <p14:creationId xmlns:p14="http://schemas.microsoft.com/office/powerpoint/2010/main" val="3287012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2703B06-D56D-428C-84A3-BB53772F8014}" type="datetimeFigureOut">
              <a:rPr lang="ru-RU" smtClean="0"/>
              <a:t>25.08.2017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E594F5-F6EF-402A-AD1C-FF41A2DE8607}" type="slidenum">
              <a:rPr lang="ru-RU" smtClean="0"/>
              <a:t>‹#›</a:t>
            </a:fld>
            <a:endParaRPr lang="ru-RU"/>
          </a:p>
        </p:txBody>
      </p:sp>
    </p:spTree>
    <p:extLst>
      <p:ext uri="{BB962C8B-B14F-4D97-AF65-F5344CB8AC3E}">
        <p14:creationId xmlns:p14="http://schemas.microsoft.com/office/powerpoint/2010/main" val="2730046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2703B06-D56D-428C-84A3-BB53772F8014}" type="datetimeFigureOut">
              <a:rPr lang="ru-RU" smtClean="0"/>
              <a:t>25.08.2017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1E594F5-F6EF-402A-AD1C-FF41A2DE8607}" type="slidenum">
              <a:rPr lang="ru-RU" smtClean="0"/>
              <a:t>‹#›</a:t>
            </a:fld>
            <a:endParaRPr lang="ru-RU"/>
          </a:p>
        </p:txBody>
      </p:sp>
    </p:spTree>
    <p:extLst>
      <p:ext uri="{BB962C8B-B14F-4D97-AF65-F5344CB8AC3E}">
        <p14:creationId xmlns:p14="http://schemas.microsoft.com/office/powerpoint/2010/main" val="2218816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2703B06-D56D-428C-84A3-BB53772F8014}" type="datetimeFigureOut">
              <a:rPr lang="ru-RU" smtClean="0"/>
              <a:t>25.08.2017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1E594F5-F6EF-402A-AD1C-FF41A2DE8607}" type="slidenum">
              <a:rPr lang="ru-RU" smtClean="0"/>
              <a:t>‹#›</a:t>
            </a:fld>
            <a:endParaRPr lang="ru-RU"/>
          </a:p>
        </p:txBody>
      </p:sp>
    </p:spTree>
    <p:extLst>
      <p:ext uri="{BB962C8B-B14F-4D97-AF65-F5344CB8AC3E}">
        <p14:creationId xmlns:p14="http://schemas.microsoft.com/office/powerpoint/2010/main" val="460622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2703B06-D56D-428C-84A3-BB53772F8014}" type="datetimeFigureOut">
              <a:rPr lang="ru-RU" smtClean="0"/>
              <a:t>25.08.2017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1E594F5-F6EF-402A-AD1C-FF41A2DE8607}" type="slidenum">
              <a:rPr lang="ru-RU" smtClean="0"/>
              <a:t>‹#›</a:t>
            </a:fld>
            <a:endParaRPr lang="ru-RU"/>
          </a:p>
        </p:txBody>
      </p:sp>
    </p:spTree>
    <p:extLst>
      <p:ext uri="{BB962C8B-B14F-4D97-AF65-F5344CB8AC3E}">
        <p14:creationId xmlns:p14="http://schemas.microsoft.com/office/powerpoint/2010/main" val="1770708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2703B06-D56D-428C-84A3-BB53772F8014}" type="datetimeFigureOut">
              <a:rPr lang="ru-RU" smtClean="0"/>
              <a:t>25.08.2017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E594F5-F6EF-402A-AD1C-FF41A2DE8607}" type="slidenum">
              <a:rPr lang="ru-RU" smtClean="0"/>
              <a:t>‹#›</a:t>
            </a:fld>
            <a:endParaRPr lang="ru-RU"/>
          </a:p>
        </p:txBody>
      </p:sp>
    </p:spTree>
    <p:extLst>
      <p:ext uri="{BB962C8B-B14F-4D97-AF65-F5344CB8AC3E}">
        <p14:creationId xmlns:p14="http://schemas.microsoft.com/office/powerpoint/2010/main" val="38064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2703B06-D56D-428C-84A3-BB53772F8014}" type="datetimeFigureOut">
              <a:rPr lang="ru-RU" smtClean="0"/>
              <a:t>25.08.2017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E594F5-F6EF-402A-AD1C-FF41A2DE8607}" type="slidenum">
              <a:rPr lang="ru-RU" smtClean="0"/>
              <a:t>‹#›</a:t>
            </a:fld>
            <a:endParaRPr lang="ru-RU"/>
          </a:p>
        </p:txBody>
      </p:sp>
    </p:spTree>
    <p:extLst>
      <p:ext uri="{BB962C8B-B14F-4D97-AF65-F5344CB8AC3E}">
        <p14:creationId xmlns:p14="http://schemas.microsoft.com/office/powerpoint/2010/main" val="1071861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703B06-D56D-428C-84A3-BB53772F8014}" type="datetimeFigureOut">
              <a:rPr lang="ru-RU" smtClean="0"/>
              <a:t>25.08.2017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594F5-F6EF-402A-AD1C-FF41A2DE8607}" type="slidenum">
              <a:rPr lang="ru-RU" smtClean="0"/>
              <a:t>‹#›</a:t>
            </a:fld>
            <a:endParaRPr lang="ru-RU"/>
          </a:p>
        </p:txBody>
      </p:sp>
    </p:spTree>
    <p:extLst>
      <p:ext uri="{BB962C8B-B14F-4D97-AF65-F5344CB8AC3E}">
        <p14:creationId xmlns:p14="http://schemas.microsoft.com/office/powerpoint/2010/main" val="207588126"/>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749" y="625707"/>
            <a:ext cx="2860126" cy="4209903"/>
          </a:xfrm>
          <a:prstGeom prst="round2DiagRect">
            <a:avLst>
              <a:gd name="adj1" fmla="val 16667"/>
              <a:gd name="adj2" fmla="val 0"/>
            </a:avLst>
          </a:prstGeom>
          <a:ln w="88900" cap="sq">
            <a:solidFill>
              <a:srgbClr val="9C9C9C"/>
            </a:solidFill>
            <a:miter lim="800000"/>
          </a:ln>
          <a:effectLst>
            <a:outerShdw blurRad="254000" algn="tl" rotWithShape="0">
              <a:srgbClr val="000000">
                <a:alpha val="43000"/>
              </a:srgbClr>
            </a:outerShdw>
          </a:effectLst>
        </p:spPr>
      </p:pic>
      <p:sp>
        <p:nvSpPr>
          <p:cNvPr id="3" name="TextBox 2"/>
          <p:cNvSpPr txBox="1"/>
          <p:nvPr/>
        </p:nvSpPr>
        <p:spPr>
          <a:xfrm>
            <a:off x="1595535" y="5290458"/>
            <a:ext cx="9526555" cy="369332"/>
          </a:xfrm>
          <a:prstGeom prst="rect">
            <a:avLst/>
          </a:prstGeom>
          <a:noFill/>
        </p:spPr>
        <p:txBody>
          <a:bodyPr wrap="square" rtlCol="0">
            <a:spAutoFit/>
          </a:bodyPr>
          <a:lstStyle/>
          <a:p>
            <a:pPr algn="ctr"/>
            <a:r>
              <a:rPr lang="az-Latn-AZ" dirty="0" smtClean="0">
                <a:latin typeface="Algerian" panose="04020705040A02060702" pitchFamily="82" charset="0"/>
              </a:rPr>
              <a:t>Haqq yolçusu Hüseyn Cavid</a:t>
            </a:r>
            <a:endParaRPr lang="ru-RU" dirty="0"/>
          </a:p>
        </p:txBody>
      </p:sp>
      <p:pic>
        <p:nvPicPr>
          <p:cNvPr id="5" name="hüseyn cav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5221" y="5949779"/>
            <a:ext cx="609600" cy="609600"/>
          </a:xfrm>
          <a:prstGeom prst="rect">
            <a:avLst/>
          </a:prstGeom>
        </p:spPr>
      </p:pic>
    </p:spTree>
    <p:extLst>
      <p:ext uri="{BB962C8B-B14F-4D97-AF65-F5344CB8AC3E}">
        <p14:creationId xmlns:p14="http://schemas.microsoft.com/office/powerpoint/2010/main" val="109276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668">
        <p15:prstTrans prst="wind"/>
      </p:transition>
    </mc:Choice>
    <mc:Fallback xmlns="">
      <p:transition spd="slow" advTm="16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7582671" y="357400"/>
            <a:ext cx="3340701" cy="5862168"/>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4" name="TextBox 3"/>
          <p:cNvSpPr txBox="1"/>
          <p:nvPr/>
        </p:nvSpPr>
        <p:spPr>
          <a:xfrm>
            <a:off x="389532" y="3206579"/>
            <a:ext cx="6055567" cy="646331"/>
          </a:xfrm>
          <a:prstGeom prst="rect">
            <a:avLst/>
          </a:prstGeom>
          <a:noFill/>
        </p:spPr>
        <p:txBody>
          <a:bodyPr wrap="square" rtlCol="0">
            <a:spAutoFit/>
          </a:bodyPr>
          <a:lstStyle/>
          <a:p>
            <a:r>
              <a:rPr lang="az-Latn-AZ" b="1" i="1" dirty="0" smtClean="0">
                <a:solidFill>
                  <a:srgbClr val="425C53"/>
                </a:solidFill>
                <a:latin typeface="Times New Roman" panose="02020603050405020304" pitchFamily="18" charset="0"/>
                <a:cs typeface="Times New Roman" panose="02020603050405020304" pitchFamily="18" charset="0"/>
              </a:rPr>
              <a:t>Cavid H. Topal Teymur. İblis. – Bakı : Atilla, 2001. – 162 s.</a:t>
            </a:r>
          </a:p>
          <a:p>
            <a:endParaRPr lang="ru-RU" dirty="0"/>
          </a:p>
        </p:txBody>
      </p:sp>
    </p:spTree>
    <p:custDataLst>
      <p:tags r:id="rId1"/>
    </p:custDataLst>
    <p:extLst>
      <p:ext uri="{BB962C8B-B14F-4D97-AF65-F5344CB8AC3E}">
        <p14:creationId xmlns:p14="http://schemas.microsoft.com/office/powerpoint/2010/main" val="3463769757"/>
      </p:ext>
    </p:extLst>
  </p:cSld>
  <p:clrMapOvr>
    <a:masterClrMapping/>
  </p:clrMapOvr>
  <mc:AlternateContent xmlns:mc="http://schemas.openxmlformats.org/markup-compatibility/2006" xmlns:p14="http://schemas.microsoft.com/office/powerpoint/2010/main">
    <mc:Choice Requires="p14">
      <p:transition spd="slow" p14:dur="1200" advTm="11181">
        <p14:prism/>
      </p:transition>
    </mc:Choice>
    <mc:Fallback xmlns="">
      <p:transition spd="slow" advTm="111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44" y="811764"/>
            <a:ext cx="3153746" cy="5247166"/>
          </a:xfrm>
          <a:prstGeom prst="rect">
            <a:avLst/>
          </a:prstGeom>
          <a:ln w="127000" cap="sq">
            <a:solidFill>
              <a:srgbClr val="808000"/>
            </a:solidFill>
            <a:miter lim="800000"/>
          </a:ln>
          <a:effectLst>
            <a:outerShdw blurRad="57150" dist="50800" dir="2700000" algn="tl" rotWithShape="0">
              <a:srgbClr val="000000">
                <a:alpha val="40000"/>
              </a:srgbClr>
            </a:outerShdw>
          </a:effectLst>
        </p:spPr>
      </p:pic>
      <p:sp>
        <p:nvSpPr>
          <p:cNvPr id="3" name="TextBox 2"/>
          <p:cNvSpPr txBox="1"/>
          <p:nvPr/>
        </p:nvSpPr>
        <p:spPr>
          <a:xfrm>
            <a:off x="5072574" y="2604838"/>
            <a:ext cx="5803641" cy="1754326"/>
          </a:xfrm>
          <a:prstGeom prst="rect">
            <a:avLst/>
          </a:prstGeom>
          <a:noFill/>
        </p:spPr>
        <p:txBody>
          <a:bodyPr wrap="square" rtlCol="0">
            <a:spAutoFit/>
          </a:bodyPr>
          <a:lstStyle/>
          <a:p>
            <a:r>
              <a:rPr lang="az-Latn-AZ" b="1" i="1" dirty="0" smtClean="0">
                <a:solidFill>
                  <a:srgbClr val="616541"/>
                </a:solidFill>
                <a:latin typeface="Times New Roman" panose="02020603050405020304" pitchFamily="18" charset="0"/>
                <a:cs typeface="Times New Roman" panose="02020603050405020304" pitchFamily="18" charset="0"/>
              </a:rPr>
              <a:t>Cavid H. Əsərləri. 5 cilddə. I c. : şeirlər və poemalar. – Bakı : Elm, 2005. – 303 s.</a:t>
            </a:r>
          </a:p>
          <a:p>
            <a:r>
              <a:rPr lang="az-Latn-AZ" b="1" i="1" dirty="0" smtClean="0">
                <a:solidFill>
                  <a:srgbClr val="616541"/>
                </a:solidFill>
                <a:latin typeface="Times New Roman" panose="02020603050405020304" pitchFamily="18" charset="0"/>
                <a:cs typeface="Times New Roman" panose="02020603050405020304" pitchFamily="18" charset="0"/>
              </a:rPr>
              <a:t>Kitaba ədibin «Azər » poeması və şeirləri toplanmışdır. Şeirlər «Keçmiş günlər», «Bahar şəbnəmləri», «Unutulmuş şeylər», «Müxtəlif şerlər» sərlövhələri altında cəm edilmişdir.</a:t>
            </a:r>
            <a:endParaRPr lang="ru-RU" b="1" i="1" dirty="0">
              <a:solidFill>
                <a:srgbClr val="61654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21289078"/>
      </p:ext>
    </p:extLst>
  </p:cSld>
  <p:clrMapOvr>
    <a:masterClrMapping/>
  </p:clrMapOvr>
  <mc:AlternateContent xmlns:mc="http://schemas.openxmlformats.org/markup-compatibility/2006" xmlns:p14="http://schemas.microsoft.com/office/powerpoint/2010/main">
    <mc:Choice Requires="p14">
      <p:transition spd="slow" p14:dur="1200" advTm="16506">
        <p14:prism/>
      </p:transition>
    </mc:Choice>
    <mc:Fallback xmlns="">
      <p:transition spd="slow" advTm="165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3163329"/>
            <a:ext cx="9572368" cy="830997"/>
          </a:xfrm>
          <a:prstGeom prst="rect">
            <a:avLst/>
          </a:prstGeom>
          <a:noFill/>
        </p:spPr>
        <p:txBody>
          <a:bodyPr wrap="square" rtlCol="0">
            <a:spAutoFit/>
          </a:bodyPr>
          <a:lstStyle/>
          <a:p>
            <a:pPr algn="ctr"/>
            <a:r>
              <a:rPr lang="az-Latn-AZ" sz="4800" b="1" i="1" dirty="0" smtClean="0">
                <a:solidFill>
                  <a:srgbClr val="002060"/>
                </a:solidFill>
                <a:latin typeface="Algerian" panose="04020705040A02060702" pitchFamily="82" charset="0"/>
                <a:cs typeface="Times New Roman" panose="02020603050405020304" pitchFamily="18" charset="0"/>
              </a:rPr>
              <a:t>HAQQINDA</a:t>
            </a:r>
            <a:endParaRPr lang="ru-RU" sz="48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8745102"/>
      </p:ext>
    </p:extLst>
  </p:cSld>
  <p:clrMapOvr>
    <a:masterClrMapping/>
  </p:clrMapOvr>
  <mc:AlternateContent xmlns:mc="http://schemas.openxmlformats.org/markup-compatibility/2006" xmlns:p14="http://schemas.microsoft.com/office/powerpoint/2010/main">
    <mc:Choice Requires="p14">
      <p:transition spd="slow" p14:dur="1600" advTm="3888">
        <p14:gallery dir="l"/>
      </p:transition>
    </mc:Choice>
    <mc:Fallback xmlns="">
      <p:transition spd="slow" advTm="3888">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8280" y="753086"/>
            <a:ext cx="3328087" cy="5367628"/>
          </a:xfrm>
          <a:prstGeom prst="rect">
            <a:avLst/>
          </a:prstGeom>
          <a:ln w="127000" cap="sq">
            <a:solidFill>
              <a:srgbClr val="BB5755"/>
            </a:solidFill>
            <a:miter lim="800000"/>
          </a:ln>
          <a:effectLst>
            <a:outerShdw blurRad="57150" dist="50800" dir="2700000" algn="tl" rotWithShape="0">
              <a:srgbClr val="000000">
                <a:alpha val="40000"/>
              </a:srgbClr>
            </a:outerShdw>
          </a:effectLst>
        </p:spPr>
      </p:pic>
      <p:sp>
        <p:nvSpPr>
          <p:cNvPr id="3" name="TextBox 2"/>
          <p:cNvSpPr txBox="1"/>
          <p:nvPr/>
        </p:nvSpPr>
        <p:spPr>
          <a:xfrm>
            <a:off x="766119" y="1491048"/>
            <a:ext cx="5634682" cy="3693319"/>
          </a:xfrm>
          <a:prstGeom prst="rect">
            <a:avLst/>
          </a:prstGeom>
          <a:noFill/>
        </p:spPr>
        <p:txBody>
          <a:bodyPr wrap="square" rtlCol="0">
            <a:spAutoFit/>
          </a:bodyPr>
          <a:lstStyle/>
          <a:p>
            <a:r>
              <a:rPr lang="az-Latn-AZ" b="1" i="1" dirty="0" smtClean="0">
                <a:solidFill>
                  <a:srgbClr val="BB5755"/>
                </a:solidFill>
                <a:latin typeface="Times New Roman" panose="02020603050405020304" pitchFamily="18" charset="0"/>
                <a:cs typeface="Times New Roman" panose="02020603050405020304" pitchFamily="18" charset="0"/>
              </a:rPr>
              <a:t>Atilla İ. Hüseyn Cavid : Mərd olun, mərd ölün. – Bakı : Qanun, 2010. – 288 s.</a:t>
            </a:r>
          </a:p>
          <a:p>
            <a:r>
              <a:rPr lang="az-Latn-AZ" b="1" i="1" dirty="0" smtClean="0">
                <a:solidFill>
                  <a:srgbClr val="BB5755"/>
                </a:solidFill>
                <a:latin typeface="Times New Roman" panose="02020603050405020304" pitchFamily="18" charset="0"/>
                <a:cs typeface="Times New Roman" panose="02020603050405020304" pitchFamily="18" charset="0"/>
              </a:rPr>
              <a:t>Sovet tarixi yalnız sosializmin və xalqın Hitler Almaniyası üzərində qələbəsi tarixi deyildi, həm də milyonlarla günahsız insanların məhvi, faciəsi, repressiyası və öz vətənlərindən didərgin düşməsi tarixi idi. Stalin epoxası və siyasətinin qurbanları barəsində qəmli bir dastanı xatırladan bu kitabda Cavidlərin və başqa namuslu və vicdanlı sovet adamlarının ağrılı-acılı həyatı işıqlandırılır, dünən və bugün baş verən hadisələr arasında əxlaqi, mənəvi və tarixi bağlılıq axtarılır. Qəddar və amansız bir qurtuluşda yaşamış insanların tarixi faciələri kitabından bəzi səhifələr varaqlanır.</a:t>
            </a:r>
            <a:endParaRPr lang="ru-RU" b="1" i="1" dirty="0">
              <a:solidFill>
                <a:srgbClr val="BB5755"/>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74074508"/>
      </p:ext>
    </p:extLst>
  </p:cSld>
  <p:clrMapOvr>
    <a:masterClrMapping/>
  </p:clrMapOvr>
  <mc:AlternateContent xmlns:mc="http://schemas.openxmlformats.org/markup-compatibility/2006" xmlns:p14="http://schemas.microsoft.com/office/powerpoint/2010/main">
    <mc:Choice Requires="p14">
      <p:transition spd="slow" p14:dur="1200" advTm="39470">
        <p14:prism/>
      </p:transition>
    </mc:Choice>
    <mc:Fallback xmlns="">
      <p:transition spd="slow" advTm="394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1178" y="1200408"/>
            <a:ext cx="8773298" cy="4832092"/>
          </a:xfrm>
          <a:prstGeom prst="rect">
            <a:avLst/>
          </a:prstGeom>
          <a:noFill/>
        </p:spPr>
        <p:txBody>
          <a:bodyPr wrap="square" rtlCol="0">
            <a:spAutoFit/>
          </a:bodyPr>
          <a:lstStyle/>
          <a:p>
            <a:r>
              <a:rPr lang="az-Latn-AZ" sz="4400" b="1" i="1" dirty="0" smtClean="0">
                <a:solidFill>
                  <a:srgbClr val="FF0000"/>
                </a:solidFill>
                <a:latin typeface="Times New Roman" panose="02020603050405020304" pitchFamily="18" charset="0"/>
                <a:cs typeface="Times New Roman" panose="02020603050405020304" pitchFamily="18" charset="0"/>
              </a:rPr>
              <a:t>Zaman gələcək yazılmamış əsərlərimə, qaranlıq zindanıma xalqım da ağlayacaq. Tarixə, xalqa xeyir vermiş, vaxtından əvvəl itirilmiş günahsız, ləkəsiz zavallılar üçün nə qədər təəssüf ediləcək...</a:t>
            </a:r>
          </a:p>
          <a:p>
            <a:pPr algn="r"/>
            <a:r>
              <a:rPr lang="az-Latn-AZ" sz="4400" b="1" i="1" dirty="0" smtClean="0">
                <a:solidFill>
                  <a:srgbClr val="FF0000"/>
                </a:solidFill>
                <a:latin typeface="Times New Roman" panose="02020603050405020304" pitchFamily="18" charset="0"/>
                <a:cs typeface="Times New Roman" panose="02020603050405020304" pitchFamily="18" charset="0"/>
              </a:rPr>
              <a:t>H.C.</a:t>
            </a:r>
            <a:endParaRPr lang="ru-RU" sz="4400" b="1" i="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4408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6831">
        <p15:prstTrans prst="curtains"/>
      </p:transition>
    </mc:Choice>
    <mc:Fallback xmlns="">
      <p:transition spd="slow" advTm="168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659" y="1178011"/>
            <a:ext cx="3123250" cy="4852086"/>
          </a:xfrm>
          <a:prstGeom prst="rect">
            <a:avLst/>
          </a:prstGeom>
        </p:spPr>
      </p:pic>
      <p:sp>
        <p:nvSpPr>
          <p:cNvPr id="3" name="TextBox 2"/>
          <p:cNvSpPr txBox="1"/>
          <p:nvPr/>
        </p:nvSpPr>
        <p:spPr>
          <a:xfrm>
            <a:off x="873211" y="3056237"/>
            <a:ext cx="6268995" cy="2308324"/>
          </a:xfrm>
          <a:prstGeom prst="rect">
            <a:avLst/>
          </a:prstGeom>
          <a:noFill/>
        </p:spPr>
        <p:txBody>
          <a:bodyPr wrap="square" rtlCol="0">
            <a:spAutoFit/>
          </a:bodyPr>
          <a:lstStyle/>
          <a:p>
            <a:r>
              <a:rPr lang="az-Latn-AZ" b="1" i="1" dirty="0" smtClean="0">
                <a:solidFill>
                  <a:srgbClr val="16419C"/>
                </a:solidFill>
                <a:latin typeface="Times New Roman" panose="02020603050405020304" pitchFamily="18" charset="0"/>
                <a:cs typeface="Times New Roman" panose="02020603050405020304" pitchFamily="18" charset="0"/>
              </a:rPr>
              <a:t>Atilla İ. Əsrin şairi : Hüseyn Cavidin həyatı və taleyi : birinci kitab. – Bakı : Adiloğlu, 2009. – 720 s.</a:t>
            </a:r>
          </a:p>
          <a:p>
            <a:r>
              <a:rPr lang="az-Latn-AZ" b="1" i="1" dirty="0" smtClean="0">
                <a:solidFill>
                  <a:srgbClr val="16419C"/>
                </a:solidFill>
                <a:latin typeface="Times New Roman" panose="02020603050405020304" pitchFamily="18" charset="0"/>
                <a:cs typeface="Times New Roman" panose="02020603050405020304" pitchFamily="18" charset="0"/>
              </a:rPr>
              <a:t>Öz zamanının zirvəsində dayanan dahi şair və dramaturq Hüseyn Cavid faciəli həyat yaşamış, 1937-ci ildə Stalin repressiyasına məruz qalmış, ömrünün son illərini Sibirin dustaq düşərgəsində keçirmiş, özündən sonra zəngin ədəbi irs və xəzinə qoyub getmişdir. Kitab bu dahinin həyat və yaradıcılığına həsr olunmuşdur.</a:t>
            </a:r>
            <a:endParaRPr lang="ru-RU" b="1" i="1" dirty="0">
              <a:solidFill>
                <a:srgbClr val="16419C"/>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01890582"/>
      </p:ext>
    </p:extLst>
  </p:cSld>
  <p:clrMapOvr>
    <a:masterClrMapping/>
  </p:clrMapOvr>
  <mc:AlternateContent xmlns:mc="http://schemas.openxmlformats.org/markup-compatibility/2006" xmlns:p14="http://schemas.microsoft.com/office/powerpoint/2010/main">
    <mc:Choice Requires="p14">
      <p:transition spd="slow" p14:dur="1600" advTm="23764">
        <p14:gallery dir="l"/>
      </p:transition>
    </mc:Choice>
    <mc:Fallback xmlns="">
      <p:transition spd="slow" advTm="237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975" y="510745"/>
            <a:ext cx="3605663" cy="5898293"/>
          </a:xfrm>
          <a:prstGeom prst="rect">
            <a:avLst/>
          </a:prstGeom>
          <a:ln w="228600" cap="sq" cmpd="thickThin">
            <a:solidFill>
              <a:srgbClr val="E1D7D7"/>
            </a:solidFill>
            <a:prstDash val="solid"/>
            <a:miter lim="800000"/>
          </a:ln>
          <a:effectLst>
            <a:innerShdw blurRad="76200">
              <a:srgbClr val="000000"/>
            </a:innerShdw>
          </a:effectLst>
        </p:spPr>
      </p:pic>
      <p:sp>
        <p:nvSpPr>
          <p:cNvPr id="3" name="TextBox 2"/>
          <p:cNvSpPr txBox="1"/>
          <p:nvPr/>
        </p:nvSpPr>
        <p:spPr>
          <a:xfrm>
            <a:off x="4835611" y="2444228"/>
            <a:ext cx="6359611" cy="2031325"/>
          </a:xfrm>
          <a:prstGeom prst="rect">
            <a:avLst/>
          </a:prstGeom>
          <a:noFill/>
        </p:spPr>
        <p:txBody>
          <a:bodyPr wrap="square" rtlCol="0">
            <a:spAutoFit/>
          </a:bodyPr>
          <a:lstStyle/>
          <a:p>
            <a:r>
              <a:rPr lang="az-Latn-AZ" b="1" i="1" dirty="0" smtClean="0">
                <a:latin typeface="Times New Roman" panose="02020603050405020304" pitchFamily="18" charset="0"/>
                <a:cs typeface="Times New Roman" panose="02020603050405020304" pitchFamily="18" charset="0"/>
              </a:rPr>
              <a:t>Atilla İ. Əsrin şairi : üçüncü kitab : Hüseyn Cavid Azərbaycan Sovet ədəbi tənqidində. – Bakı : Müəllim, 2011. – 246 s.</a:t>
            </a:r>
          </a:p>
          <a:p>
            <a:r>
              <a:rPr lang="az-Latn-AZ" b="1" i="1" dirty="0" smtClean="0">
                <a:latin typeface="Times New Roman" panose="02020603050405020304" pitchFamily="18" charset="0"/>
                <a:cs typeface="Times New Roman" panose="02020603050405020304" pitchFamily="18" charset="0"/>
              </a:rPr>
              <a:t>Hüseyn Cavid yaradıcılığı sovet dövründə geniş ədəbi mübahisələrə səbəb olmuş, sovet quruluşunu qəbul etməmiş, qanun və fərmanla əsərlər yazmaq tələbini rədd etmişdir. Kitabın müəllifi Hüseyn Cavidin sovet dövründəki yaradıcılığının tənqidini araşdırmağa çalışmışdır.</a:t>
            </a:r>
            <a:endParaRPr lang="ru-RU" b="1" i="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05701372"/>
      </p:ext>
    </p:extLst>
  </p:cSld>
  <p:clrMapOvr>
    <a:masterClrMapping/>
  </p:clrMapOvr>
  <mc:AlternateContent xmlns:mc="http://schemas.openxmlformats.org/markup-compatibility/2006" xmlns:p14="http://schemas.microsoft.com/office/powerpoint/2010/main">
    <mc:Choice Requires="p14">
      <p:transition spd="slow" p14:dur="1600" advTm="26539">
        <p14:gallery dir="l"/>
      </p:transition>
    </mc:Choice>
    <mc:Fallback xmlns="">
      <p:transition spd="slow" advTm="2653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394" y="675501"/>
            <a:ext cx="3453990" cy="5107461"/>
          </a:xfrm>
          <a:prstGeom prst="rect">
            <a:avLst/>
          </a:prstGeom>
          <a:ln w="228600" cap="sq" cmpd="thickThin">
            <a:solidFill>
              <a:srgbClr val="EFACAF"/>
            </a:solidFill>
            <a:prstDash val="solid"/>
            <a:miter lim="800000"/>
          </a:ln>
          <a:effectLst>
            <a:innerShdw blurRad="76200">
              <a:srgbClr val="000000"/>
            </a:innerShdw>
          </a:effectLst>
        </p:spPr>
      </p:pic>
      <p:sp>
        <p:nvSpPr>
          <p:cNvPr id="3" name="TextBox 2"/>
          <p:cNvSpPr txBox="1"/>
          <p:nvPr/>
        </p:nvSpPr>
        <p:spPr>
          <a:xfrm>
            <a:off x="5212835" y="2669059"/>
            <a:ext cx="6153665" cy="1754326"/>
          </a:xfrm>
          <a:prstGeom prst="rect">
            <a:avLst/>
          </a:prstGeom>
          <a:noFill/>
        </p:spPr>
        <p:txBody>
          <a:bodyPr wrap="square" rtlCol="0">
            <a:spAutoFit/>
          </a:bodyPr>
          <a:lstStyle/>
          <a:p>
            <a:r>
              <a:rPr lang="az-Latn-AZ" b="1" i="1" dirty="0" smtClean="0">
                <a:solidFill>
                  <a:srgbClr val="EFACAF"/>
                </a:solidFill>
                <a:latin typeface="Times New Roman" panose="02020603050405020304" pitchFamily="18" charset="0"/>
                <a:cs typeface="Times New Roman" panose="02020603050405020304" pitchFamily="18" charset="0"/>
              </a:rPr>
              <a:t>Atilla İ. Əsrin şairi : dördüncü kitab : Hüseyn Cavidin mənzum dramaları : birinci hissə : Ana. Şeyx Sənan. Uçurum. İblis. – Bakı : Adiloğlu, 2011. – 436 s.</a:t>
            </a:r>
          </a:p>
          <a:p>
            <a:r>
              <a:rPr lang="az-Latn-AZ" b="1" i="1" dirty="0" smtClean="0">
                <a:solidFill>
                  <a:srgbClr val="EFACAF"/>
                </a:solidFill>
                <a:latin typeface="Times New Roman" panose="02020603050405020304" pitchFamily="18" charset="0"/>
                <a:cs typeface="Times New Roman" panose="02020603050405020304" pitchFamily="18" charset="0"/>
              </a:rPr>
              <a:t>Kitabda Hüseyn Cavidin «Ana», «Şeyx Sənan», «Uçurum», «İblis» mənzum dramaları nəzərdən keçirilir, müasir tələblər baxımından araşdırılır və təhlil edilir. </a:t>
            </a:r>
            <a:endParaRPr lang="ru-RU" b="1" i="1" dirty="0">
              <a:solidFill>
                <a:srgbClr val="EFACAF"/>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97274957"/>
      </p:ext>
    </p:extLst>
  </p:cSld>
  <p:clrMapOvr>
    <a:masterClrMapping/>
  </p:clrMapOvr>
  <mc:AlternateContent xmlns:mc="http://schemas.openxmlformats.org/markup-compatibility/2006" xmlns:p14="http://schemas.microsoft.com/office/powerpoint/2010/main">
    <mc:Choice Requires="p14">
      <p:transition spd="slow" p14:dur="2000" advTm="20619"/>
    </mc:Choice>
    <mc:Fallback xmlns="">
      <p:transition spd="slow" advTm="206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361" y="476033"/>
            <a:ext cx="3707027" cy="6084395"/>
          </a:xfrm>
          <a:prstGeom prst="rect">
            <a:avLst/>
          </a:prstGeom>
          <a:ln>
            <a:solidFill>
              <a:srgbClr val="F8F4E0"/>
            </a:solidFill>
          </a:ln>
          <a:effectLst>
            <a:softEdge rad="112500"/>
          </a:effectLst>
        </p:spPr>
      </p:pic>
      <p:sp>
        <p:nvSpPr>
          <p:cNvPr id="3" name="TextBox 2"/>
          <p:cNvSpPr txBox="1"/>
          <p:nvPr/>
        </p:nvSpPr>
        <p:spPr>
          <a:xfrm>
            <a:off x="4835611" y="2504303"/>
            <a:ext cx="5807676" cy="1754326"/>
          </a:xfrm>
          <a:prstGeom prst="rect">
            <a:avLst/>
          </a:prstGeom>
          <a:noFill/>
        </p:spPr>
        <p:txBody>
          <a:bodyPr wrap="square" rtlCol="0">
            <a:spAutoFit/>
          </a:bodyPr>
          <a:lstStyle/>
          <a:p>
            <a:r>
              <a:rPr lang="az-Latn-AZ" b="1" i="1" dirty="0" smtClean="0">
                <a:solidFill>
                  <a:srgbClr val="41519B"/>
                </a:solidFill>
                <a:latin typeface="Times New Roman" panose="02020603050405020304" pitchFamily="18" charset="0"/>
                <a:cs typeface="Times New Roman" panose="02020603050405020304" pitchFamily="18" charset="0"/>
              </a:rPr>
              <a:t>Atilla İ. Əsrin şairi : beşinci kitab :  Hüseyn Cavidin mənzum daramaları : ikinci hissə : Peyğəmbər. Knyaz. – Bakı : Adiloğlu, 2011. – 440 s.</a:t>
            </a:r>
          </a:p>
          <a:p>
            <a:r>
              <a:rPr lang="az-Latn-AZ" b="1" i="1" dirty="0" smtClean="0">
                <a:solidFill>
                  <a:srgbClr val="41519B"/>
                </a:solidFill>
                <a:latin typeface="Times New Roman" panose="02020603050405020304" pitchFamily="18" charset="0"/>
                <a:cs typeface="Times New Roman" panose="02020603050405020304" pitchFamily="18" charset="0"/>
              </a:rPr>
              <a:t>Kitabda Hüseyn Cavidin «Peyğəmbər və «Knyaz» dramaları araşdırılır. Əsərlərin təhlil və tənqidinə yeni mövqedən yanaşılır.</a:t>
            </a:r>
            <a:endParaRPr lang="ru-RU" b="1" i="1" dirty="0">
              <a:solidFill>
                <a:srgbClr val="41519B"/>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67916486"/>
      </p:ext>
    </p:extLst>
  </p:cSld>
  <p:clrMapOvr>
    <a:masterClrMapping/>
  </p:clrMapOvr>
  <mc:AlternateContent xmlns:mc="http://schemas.openxmlformats.org/markup-compatibility/2006" xmlns:p14="http://schemas.microsoft.com/office/powerpoint/2010/main">
    <mc:Choice Requires="p14">
      <p:transition spd="slow" p14:dur="1600" advTm="21442">
        <p14:gallery dir="l"/>
      </p:transition>
    </mc:Choice>
    <mc:Fallback xmlns="">
      <p:transition spd="slow" advTm="2144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179" y="406273"/>
            <a:ext cx="3374897" cy="5626227"/>
          </a:xfrm>
          <a:prstGeom prst="roundRect">
            <a:avLst>
              <a:gd name="adj" fmla="val 11111"/>
            </a:avLst>
          </a:prstGeom>
          <a:ln w="190500" cap="rnd">
            <a:solidFill>
              <a:srgbClr val="D69E7A"/>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TextBox 2"/>
          <p:cNvSpPr txBox="1"/>
          <p:nvPr/>
        </p:nvSpPr>
        <p:spPr>
          <a:xfrm>
            <a:off x="4431957" y="2323071"/>
            <a:ext cx="7092779" cy="2031325"/>
          </a:xfrm>
          <a:prstGeom prst="rect">
            <a:avLst/>
          </a:prstGeom>
          <a:noFill/>
        </p:spPr>
        <p:txBody>
          <a:bodyPr wrap="square" rtlCol="0">
            <a:spAutoFit/>
          </a:bodyPr>
          <a:lstStyle/>
          <a:p>
            <a:r>
              <a:rPr lang="az-Latn-AZ" b="1" i="1" dirty="0" smtClean="0">
                <a:solidFill>
                  <a:srgbClr val="C93F36"/>
                </a:solidFill>
                <a:latin typeface="Times New Roman" panose="02020603050405020304" pitchFamily="18" charset="0"/>
                <a:cs typeface="Times New Roman" panose="02020603050405020304" pitchFamily="18" charset="0"/>
              </a:rPr>
              <a:t>Atilla İ.    Əsrin şairi : altıncı kitab : Hüseyn Cavidin Mənzum dramaları : üçüncü hissə : Səyavuş. Xəyyam. – Bakı : Adiloğlu, 2011. – 392 s.</a:t>
            </a:r>
          </a:p>
          <a:p>
            <a:r>
              <a:rPr lang="az-Latn-AZ" b="1" i="1" dirty="0" smtClean="0">
                <a:solidFill>
                  <a:srgbClr val="C93F36"/>
                </a:solidFill>
                <a:latin typeface="Times New Roman" panose="02020603050405020304" pitchFamily="18" charset="0"/>
                <a:cs typeface="Times New Roman" panose="02020603050405020304" pitchFamily="18" charset="0"/>
              </a:rPr>
              <a:t>Kitabda Hüseyn Cavidin sovet dövründə qələmə aldığı «Səyavuş» və «Xəyyam» mənzum dramları araşdırılır və təhlil edilir, əsərlərin tənqidinə və tamaşalarına ayrıca nəzər salınır. Şərqin böyük filosofu, İbn Sinaçı Xəyyamın keşməkeşli həyatı və fəaliyyəti tarixilik və müasirlik baxımından tədqiq edilir. </a:t>
            </a:r>
            <a:endParaRPr lang="ru-RU" b="1" i="1" dirty="0">
              <a:solidFill>
                <a:srgbClr val="C93F36"/>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48751324"/>
      </p:ext>
    </p:extLst>
  </p:cSld>
  <p:clrMapOvr>
    <a:masterClrMapping/>
  </p:clrMapOvr>
  <mc:AlternateContent xmlns:mc="http://schemas.openxmlformats.org/markup-compatibility/2006" xmlns:p14="http://schemas.microsoft.com/office/powerpoint/2010/main">
    <mc:Choice Requires="p14">
      <p:transition spd="slow" p14:dur="1600" advTm="26656">
        <p14:gallery dir="l"/>
      </p:transition>
    </mc:Choice>
    <mc:Fallback xmlns="">
      <p:transition spd="slow" advTm="266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az-Latn-AZ" dirty="0" smtClean="0">
                <a:solidFill>
                  <a:schemeClr val="accent6">
                    <a:lumMod val="50000"/>
                  </a:schemeClr>
                </a:solidFill>
                <a:latin typeface="Algerian" panose="04020705040A02060702" pitchFamily="82" charset="0"/>
              </a:rPr>
              <a:t>YERƏ ENMƏM DƏ SƏMA ŞAİRİYƏM</a:t>
            </a:r>
            <a:endParaRPr lang="ru-RU" dirty="0">
              <a:solidFill>
                <a:schemeClr val="accent6">
                  <a:lumMod val="50000"/>
                </a:schemeClr>
              </a:solidFill>
            </a:endParaRPr>
          </a:p>
        </p:txBody>
      </p:sp>
      <p:sp>
        <p:nvSpPr>
          <p:cNvPr id="3" name="Подзаголовок 2"/>
          <p:cNvSpPr>
            <a:spLocks noGrp="1"/>
          </p:cNvSpPr>
          <p:nvPr>
            <p:ph type="subTitle" idx="1"/>
          </p:nvPr>
        </p:nvSpPr>
        <p:spPr/>
        <p:txBody>
          <a:bodyPr>
            <a:normAutofit/>
          </a:bodyPr>
          <a:lstStyle/>
          <a:p>
            <a:endParaRPr lang="az-Latn-AZ" dirty="0" smtClean="0"/>
          </a:p>
          <a:p>
            <a:endParaRPr lang="az-Latn-AZ" dirty="0"/>
          </a:p>
          <a:p>
            <a:r>
              <a:rPr lang="az-Latn-AZ" dirty="0" smtClean="0">
                <a:solidFill>
                  <a:schemeClr val="accent6">
                    <a:lumMod val="50000"/>
                  </a:schemeClr>
                </a:solidFill>
                <a:latin typeface="Algerian" panose="04020705040A02060702" pitchFamily="82" charset="0"/>
              </a:rPr>
              <a:t>HÜSEYN CAVİD 135</a:t>
            </a:r>
            <a:endParaRPr lang="ru-RU" dirty="0">
              <a:solidFill>
                <a:schemeClr val="accent6">
                  <a:lumMod val="50000"/>
                </a:schemeClr>
              </a:solidFill>
            </a:endParaRPr>
          </a:p>
        </p:txBody>
      </p:sp>
    </p:spTree>
    <p:custDataLst>
      <p:tags r:id="rId1"/>
    </p:custDataLst>
    <p:extLst>
      <p:ext uri="{BB962C8B-B14F-4D97-AF65-F5344CB8AC3E}">
        <p14:creationId xmlns:p14="http://schemas.microsoft.com/office/powerpoint/2010/main" val="3362397751"/>
      </p:ext>
    </p:extLst>
  </p:cSld>
  <p:clrMapOvr>
    <a:masterClrMapping/>
  </p:clrMapOvr>
  <p:transition spd="slow" advTm="13163">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22" y="214184"/>
            <a:ext cx="3468070" cy="6326659"/>
          </a:xfrm>
          <a:prstGeom prst="rect">
            <a:avLst/>
          </a:prstGeom>
          <a:ln w="38100" cap="sq">
            <a:solidFill>
              <a:srgbClr val="BACDF2"/>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471430" y="2998573"/>
            <a:ext cx="6895070" cy="1477328"/>
          </a:xfrm>
          <a:prstGeom prst="rect">
            <a:avLst/>
          </a:prstGeom>
          <a:noFill/>
        </p:spPr>
        <p:txBody>
          <a:bodyPr wrap="square" rtlCol="0">
            <a:spAutoFit/>
          </a:bodyPr>
          <a:lstStyle/>
          <a:p>
            <a:r>
              <a:rPr lang="az-Latn-AZ" b="1" i="1" dirty="0" smtClean="0">
                <a:solidFill>
                  <a:schemeClr val="accent2">
                    <a:lumMod val="60000"/>
                    <a:lumOff val="40000"/>
                  </a:schemeClr>
                </a:solidFill>
                <a:latin typeface="Times New Roman" panose="02020603050405020304" pitchFamily="18" charset="0"/>
                <a:cs typeface="Times New Roman" panose="02020603050405020304" pitchFamily="18" charset="0"/>
              </a:rPr>
              <a:t>Cavidi xatırlarkən : Hüseyn Cavid haqqında məqalə və xatirələr toplusu. – Bakı : Zərdabi, 2012. – 592 s.</a:t>
            </a:r>
          </a:p>
          <a:p>
            <a:r>
              <a:rPr lang="az-Latn-AZ" b="1" i="1" dirty="0" smtClean="0">
                <a:solidFill>
                  <a:schemeClr val="accent2">
                    <a:lumMod val="60000"/>
                    <a:lumOff val="40000"/>
                  </a:schemeClr>
                </a:solidFill>
                <a:latin typeface="Times New Roman" panose="02020603050405020304" pitchFamily="18" charset="0"/>
                <a:cs typeface="Times New Roman" panose="02020603050405020304" pitchFamily="18" charset="0"/>
              </a:rPr>
              <a:t>Kitaba XX əsr Azərbaycan ədəbiyyatı və incəsənətini</a:t>
            </a:r>
            <a:r>
              <a:rPr lang="en-US" b="1" i="1" smtClean="0">
                <a:solidFill>
                  <a:schemeClr val="accent2">
                    <a:lumMod val="60000"/>
                    <a:lumOff val="40000"/>
                  </a:schemeClr>
                </a:solidFill>
                <a:latin typeface="Times New Roman" panose="02020603050405020304" pitchFamily="18" charset="0"/>
                <a:cs typeface="Times New Roman" panose="02020603050405020304" pitchFamily="18" charset="0"/>
              </a:rPr>
              <a:t>n</a:t>
            </a:r>
            <a:r>
              <a:rPr lang="az-Latn-AZ" b="1" i="1" smtClean="0">
                <a:solidFill>
                  <a:schemeClr val="accent2">
                    <a:lumMod val="60000"/>
                    <a:lumOff val="40000"/>
                  </a:schemeClr>
                </a:solidFill>
                <a:latin typeface="Times New Roman" panose="02020603050405020304" pitchFamily="18" charset="0"/>
                <a:cs typeface="Times New Roman" panose="02020603050405020304" pitchFamily="18" charset="0"/>
              </a:rPr>
              <a:t>  </a:t>
            </a:r>
            <a:r>
              <a:rPr lang="az-Latn-AZ" b="1" i="1" dirty="0" smtClean="0">
                <a:solidFill>
                  <a:schemeClr val="accent2">
                    <a:lumMod val="60000"/>
                    <a:lumOff val="40000"/>
                  </a:schemeClr>
                </a:solidFill>
                <a:latin typeface="Times New Roman" panose="02020603050405020304" pitchFamily="18" charset="0"/>
                <a:cs typeface="Times New Roman" panose="02020603050405020304" pitchFamily="18" charset="0"/>
              </a:rPr>
              <a:t>görkəmli simalarının, tənqidçi və ədəbiyyatşünaslarının, maarif və mədəniyyət  və teatr xadimlərinin məqalə </a:t>
            </a:r>
            <a:r>
              <a:rPr lang="az-Latn-AZ" b="1" i="1" smtClean="0">
                <a:solidFill>
                  <a:schemeClr val="accent2">
                    <a:lumMod val="60000"/>
                    <a:lumOff val="40000"/>
                  </a:schemeClr>
                </a:solidFill>
                <a:latin typeface="Times New Roman" panose="02020603050405020304" pitchFamily="18" charset="0"/>
                <a:cs typeface="Times New Roman" panose="02020603050405020304" pitchFamily="18" charset="0"/>
              </a:rPr>
              <a:t>və xatirələri </a:t>
            </a:r>
            <a:r>
              <a:rPr lang="az-Latn-AZ" b="1" i="1" dirty="0" smtClean="0">
                <a:solidFill>
                  <a:schemeClr val="accent2">
                    <a:lumMod val="60000"/>
                    <a:lumOff val="40000"/>
                  </a:schemeClr>
                </a:solidFill>
                <a:latin typeface="Times New Roman" panose="02020603050405020304" pitchFamily="18" charset="0"/>
                <a:cs typeface="Times New Roman" panose="02020603050405020304" pitchFamily="18" charset="0"/>
              </a:rPr>
              <a:t>salınmışdır. </a:t>
            </a:r>
            <a:endParaRPr lang="ru-RU" b="1" i="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74357715"/>
      </p:ext>
    </p:extLst>
  </p:cSld>
  <p:clrMapOvr>
    <a:masterClrMapping/>
  </p:clrMapOvr>
  <mc:AlternateContent xmlns:mc="http://schemas.openxmlformats.org/markup-compatibility/2006" xmlns:p14="http://schemas.microsoft.com/office/powerpoint/2010/main">
    <mc:Choice Requires="p14">
      <p:transition spd="slow" p14:dur="1600" advTm="26250">
        <p14:gallery dir="l"/>
      </p:transition>
    </mc:Choice>
    <mc:Fallback xmlns="">
      <p:transition spd="slow" advTm="262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788" y="345989"/>
            <a:ext cx="3607899" cy="6104238"/>
          </a:xfrm>
          <a:prstGeom prst="rect">
            <a:avLst/>
          </a:prstGeom>
          <a:solidFill>
            <a:srgbClr val="FFFFFF">
              <a:shade val="85000"/>
            </a:srgbClr>
          </a:solidFill>
          <a:ln w="190500" cap="rnd">
            <a:solidFill>
              <a:srgbClr val="DFD8C3"/>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p:cNvSpPr txBox="1"/>
          <p:nvPr/>
        </p:nvSpPr>
        <p:spPr>
          <a:xfrm>
            <a:off x="4522573" y="2243946"/>
            <a:ext cx="7232822" cy="2308324"/>
          </a:xfrm>
          <a:prstGeom prst="rect">
            <a:avLst/>
          </a:prstGeom>
          <a:noFill/>
        </p:spPr>
        <p:txBody>
          <a:bodyPr wrap="square" rtlCol="0">
            <a:spAutoFit/>
          </a:bodyPr>
          <a:lstStyle/>
          <a:p>
            <a:r>
              <a:rPr lang="az-Latn-AZ" b="1" i="1" dirty="0" smtClean="0">
                <a:solidFill>
                  <a:srgbClr val="7B7A64"/>
                </a:solidFill>
                <a:latin typeface="Times New Roman" panose="02020603050405020304" pitchFamily="18" charset="0"/>
                <a:cs typeface="Times New Roman" panose="02020603050405020304" pitchFamily="18" charset="0"/>
              </a:rPr>
              <a:t>Atilla İ. Əsrin şairi : Cavid estetikası : Sənət və gözəllik dünyası. – Bakı : 2010. – 416 s.</a:t>
            </a:r>
          </a:p>
          <a:p>
            <a:r>
              <a:rPr lang="az-Latn-AZ" b="1" i="1" dirty="0" smtClean="0">
                <a:solidFill>
                  <a:srgbClr val="7B7A64"/>
                </a:solidFill>
                <a:latin typeface="Times New Roman" panose="02020603050405020304" pitchFamily="18" charset="0"/>
                <a:cs typeface="Times New Roman" panose="02020603050405020304" pitchFamily="18" charset="0"/>
              </a:rPr>
              <a:t>Çağdaş Azərbaycan ədəbiyyatşünaslığında görkəmli şair-filosof və </a:t>
            </a:r>
            <a:r>
              <a:rPr lang="az-Latn-AZ" b="1" i="1" dirty="0" smtClean="0">
                <a:solidFill>
                  <a:srgbClr val="7B7A64"/>
                </a:solidFill>
                <a:latin typeface="Times New Roman" panose="02020603050405020304" pitchFamily="18" charset="0"/>
                <a:cs typeface="Times New Roman" panose="02020603050405020304" pitchFamily="18" charset="0"/>
              </a:rPr>
              <a:t>estetik Hüseyn </a:t>
            </a:r>
            <a:r>
              <a:rPr lang="az-Latn-AZ" b="1" i="1" dirty="0" smtClean="0">
                <a:solidFill>
                  <a:srgbClr val="7B7A64"/>
                </a:solidFill>
                <a:latin typeface="Times New Roman" panose="02020603050405020304" pitchFamily="18" charset="0"/>
                <a:cs typeface="Times New Roman" panose="02020603050405020304" pitchFamily="18" charset="0"/>
              </a:rPr>
              <a:t>Cavidin gözəllik dünyası, sənətə, həyata, dünyaya və kainata fəlsəfi və estetik baxışları az araşdırılmamışdır. Müəllif «Əsrin şairi» silsiləsindən çap etdirdiyi ikinci kitabda Cavid estetikasında sənət anlayışı, eşq və gözəllik, gözəllik və məhəbbət, məhəbbət və nifrət kimi estetik problemlərə nəzər salır, onun fəlsəfi düşüncələrinə ayrıca yer verir.</a:t>
            </a:r>
            <a:endParaRPr lang="ru-RU" b="1" i="1" dirty="0">
              <a:solidFill>
                <a:srgbClr val="7B7A64"/>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76894243"/>
      </p:ext>
    </p:extLst>
  </p:cSld>
  <p:clrMapOvr>
    <a:masterClrMapping/>
  </p:clrMapOvr>
  <mc:AlternateContent xmlns:mc="http://schemas.openxmlformats.org/markup-compatibility/2006" xmlns:p14="http://schemas.microsoft.com/office/powerpoint/2010/main">
    <mc:Choice Requires="p14">
      <p:transition spd="slow" p14:dur="2000" advTm="34597"/>
    </mc:Choice>
    <mc:Fallback xmlns="">
      <p:transition spd="slow" advTm="34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80087"/>
            <a:ext cx="3433665" cy="6986528"/>
          </a:xfrm>
          <a:prstGeom prst="rect">
            <a:avLst/>
          </a:prstGeom>
          <a:noFill/>
        </p:spPr>
        <p:txBody>
          <a:bodyPr wrap="square" rtlCol="0">
            <a:spAutoFit/>
          </a:bodyPr>
          <a:lstStyle/>
          <a:p>
            <a:r>
              <a:rPr lang="az-Latn-AZ" sz="4400" dirty="0" smtClean="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p>
          <a:p>
            <a:r>
              <a:rPr lang="az-Latn-AZ" sz="4400" dirty="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az-Latn-AZ" sz="4400" dirty="0" smtClean="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a:t>
            </a:r>
          </a:p>
          <a:p>
            <a:r>
              <a:rPr lang="az-Latn-AZ" sz="4400" dirty="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az-Latn-AZ" sz="4400" dirty="0" smtClean="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 </a:t>
            </a:r>
          </a:p>
          <a:p>
            <a:r>
              <a:rPr lang="az-Latn-AZ" sz="4400" dirty="0" smtClean="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İ </a:t>
            </a:r>
          </a:p>
          <a:p>
            <a:r>
              <a:rPr lang="az-Latn-AZ" sz="4400" dirty="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az-Latn-AZ" sz="4400" dirty="0" smtClean="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a:t>
            </a:r>
          </a:p>
          <a:p>
            <a:r>
              <a:rPr lang="az-Latn-AZ" sz="4400" dirty="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az-Latn-AZ" sz="4400" dirty="0" smtClean="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a:t>
            </a:r>
          </a:p>
          <a:p>
            <a:r>
              <a:rPr lang="az-Latn-AZ" sz="4400" dirty="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az-Latn-AZ" sz="4400" dirty="0" smtClean="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Ə</a:t>
            </a:r>
          </a:p>
          <a:p>
            <a:r>
              <a:rPr lang="az-Latn-AZ" sz="4400" dirty="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az-Latn-AZ" sz="4400" dirty="0" smtClean="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R</a:t>
            </a:r>
            <a:endParaRPr lang="az-Latn-AZ" sz="4400" dirty="0">
              <a:ln w="0"/>
              <a:solidFill>
                <a:srgbClr val="CEC5C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az-Latn-AZ" sz="4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ru-RU" sz="4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5280454" y="280087"/>
            <a:ext cx="4632210" cy="6219568"/>
          </a:xfrm>
          <a:prstGeom prst="rect">
            <a:avLst/>
          </a:prstGeom>
          <a:ln w="88900" cap="sq" cmpd="thickThin">
            <a:solidFill>
              <a:srgbClr val="CEC5C6"/>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1727541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0599">
        <p15:prstTrans prst="fracture"/>
      </p:transition>
    </mc:Choice>
    <mc:Fallback xmlns="">
      <p:transition spd="slow" advTm="2059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 calcmode="lin" valueType="num">
                                      <p:cBhvr>
                                        <p:cTn id="30"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 calcmode="lin" valueType="num">
                                      <p:cBhvr>
                                        <p:cTn id="38"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2">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
                                            <p:txEl>
                                              <p:pRg st="4" end="4"/>
                                            </p:txEl>
                                          </p:spTgt>
                                        </p:tgtEl>
                                        <p:attrNameLst>
                                          <p:attrName>style.visibility</p:attrName>
                                        </p:attrNameLst>
                                      </p:cBhvr>
                                      <p:to>
                                        <p:strVal val="visible"/>
                                      </p:to>
                                    </p:set>
                                    <p:anim calcmode="lin" valueType="num">
                                      <p:cBhvr>
                                        <p:cTn id="46"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7"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48"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49" dur="1000"/>
                                        <p:tgtEl>
                                          <p:spTgt spid="2">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2">
                                            <p:txEl>
                                              <p:pRg st="5" end="5"/>
                                            </p:txEl>
                                          </p:spTgt>
                                        </p:tgtEl>
                                        <p:attrNameLst>
                                          <p:attrName>style.visibility</p:attrName>
                                        </p:attrNameLst>
                                      </p:cBhvr>
                                      <p:to>
                                        <p:strVal val="visible"/>
                                      </p:to>
                                    </p:set>
                                    <p:anim calcmode="lin" valueType="num">
                                      <p:cBhvr>
                                        <p:cTn id="54"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55"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56"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57" dur="1000"/>
                                        <p:tgtEl>
                                          <p:spTgt spid="2">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2">
                                            <p:txEl>
                                              <p:pRg st="6" end="6"/>
                                            </p:txEl>
                                          </p:spTgt>
                                        </p:tgtEl>
                                        <p:attrNameLst>
                                          <p:attrName>style.visibility</p:attrName>
                                        </p:attrNameLst>
                                      </p:cBhvr>
                                      <p:to>
                                        <p:strVal val="visible"/>
                                      </p:to>
                                    </p:set>
                                    <p:anim calcmode="lin" valueType="num">
                                      <p:cBhvr>
                                        <p:cTn id="62"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63"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64"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65" dur="1000"/>
                                        <p:tgtEl>
                                          <p:spTgt spid="2">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2">
                                            <p:txEl>
                                              <p:pRg st="7" end="7"/>
                                            </p:txEl>
                                          </p:spTgt>
                                        </p:tgtEl>
                                        <p:attrNameLst>
                                          <p:attrName>style.visibility</p:attrName>
                                        </p:attrNameLst>
                                      </p:cBhvr>
                                      <p:to>
                                        <p:strVal val="visible"/>
                                      </p:to>
                                    </p:set>
                                    <p:anim calcmode="lin" valueType="num">
                                      <p:cBhvr>
                                        <p:cTn id="70" dur="1000" fill="hold"/>
                                        <p:tgtEl>
                                          <p:spTgt spid="2">
                                            <p:txEl>
                                              <p:pRg st="7" end="7"/>
                                            </p:txEl>
                                          </p:spTgt>
                                        </p:tgtEl>
                                        <p:attrNameLst>
                                          <p:attrName>ppt_w</p:attrName>
                                        </p:attrNameLst>
                                      </p:cBhvr>
                                      <p:tavLst>
                                        <p:tav tm="0">
                                          <p:val>
                                            <p:fltVal val="0"/>
                                          </p:val>
                                        </p:tav>
                                        <p:tav tm="100000">
                                          <p:val>
                                            <p:strVal val="#ppt_w"/>
                                          </p:val>
                                        </p:tav>
                                      </p:tavLst>
                                    </p:anim>
                                    <p:anim calcmode="lin" valueType="num">
                                      <p:cBhvr>
                                        <p:cTn id="71" dur="1000" fill="hold"/>
                                        <p:tgtEl>
                                          <p:spTgt spid="2">
                                            <p:txEl>
                                              <p:pRg st="7" end="7"/>
                                            </p:txEl>
                                          </p:spTgt>
                                        </p:tgtEl>
                                        <p:attrNameLst>
                                          <p:attrName>ppt_h</p:attrName>
                                        </p:attrNameLst>
                                      </p:cBhvr>
                                      <p:tavLst>
                                        <p:tav tm="0">
                                          <p:val>
                                            <p:fltVal val="0"/>
                                          </p:val>
                                        </p:tav>
                                        <p:tav tm="100000">
                                          <p:val>
                                            <p:strVal val="#ppt_h"/>
                                          </p:val>
                                        </p:tav>
                                      </p:tavLst>
                                    </p:anim>
                                    <p:anim calcmode="lin" valueType="num">
                                      <p:cBhvr>
                                        <p:cTn id="72" dur="1000" fill="hold"/>
                                        <p:tgtEl>
                                          <p:spTgt spid="2">
                                            <p:txEl>
                                              <p:pRg st="7" end="7"/>
                                            </p:txEl>
                                          </p:spTgt>
                                        </p:tgtEl>
                                        <p:attrNameLst>
                                          <p:attrName>style.rotation</p:attrName>
                                        </p:attrNameLst>
                                      </p:cBhvr>
                                      <p:tavLst>
                                        <p:tav tm="0">
                                          <p:val>
                                            <p:fltVal val="90"/>
                                          </p:val>
                                        </p:tav>
                                        <p:tav tm="100000">
                                          <p:val>
                                            <p:fltVal val="0"/>
                                          </p:val>
                                        </p:tav>
                                      </p:tavLst>
                                    </p:anim>
                                    <p:animEffect transition="in" filter="fade">
                                      <p:cBhvr>
                                        <p:cTn id="73"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4183" y="735571"/>
            <a:ext cx="3764694" cy="5296929"/>
          </a:xfrm>
          <a:prstGeom prst="rect">
            <a:avLst/>
          </a:prstGeom>
          <a:ln w="228600" cap="sq" cmpd="thickThin">
            <a:solidFill>
              <a:srgbClr val="9C7144"/>
            </a:solidFill>
            <a:prstDash val="solid"/>
            <a:miter lim="800000"/>
          </a:ln>
          <a:effectLst>
            <a:innerShdw blurRad="76200">
              <a:srgbClr val="000000"/>
            </a:innerShdw>
          </a:effectLst>
        </p:spPr>
      </p:pic>
      <p:sp>
        <p:nvSpPr>
          <p:cNvPr id="3" name="TextBox 2"/>
          <p:cNvSpPr txBox="1"/>
          <p:nvPr/>
        </p:nvSpPr>
        <p:spPr>
          <a:xfrm>
            <a:off x="527221" y="2594919"/>
            <a:ext cx="6606746" cy="1754326"/>
          </a:xfrm>
          <a:prstGeom prst="rect">
            <a:avLst/>
          </a:prstGeom>
          <a:noFill/>
        </p:spPr>
        <p:txBody>
          <a:bodyPr wrap="square" rtlCol="0">
            <a:spAutoFit/>
          </a:bodyPr>
          <a:lstStyle/>
          <a:p>
            <a:r>
              <a:rPr lang="az-Latn-AZ" b="1" i="1" dirty="0" smtClean="0">
                <a:solidFill>
                  <a:srgbClr val="9C7144"/>
                </a:solidFill>
                <a:latin typeface="Times New Roman" panose="02020603050405020304" pitchFamily="18" charset="0"/>
                <a:cs typeface="Times New Roman" panose="02020603050405020304" pitchFamily="18" charset="0"/>
              </a:rPr>
              <a:t>Atilla İ. İnsan ömrü bir dalğa kimi : Turan Cavid haqqında sənədli xatirələr. – Bakı : Mütərcim, 2010. – 280 s.</a:t>
            </a:r>
          </a:p>
          <a:p>
            <a:r>
              <a:rPr lang="az-Latn-AZ" b="1" i="1" dirty="0" smtClean="0">
                <a:solidFill>
                  <a:srgbClr val="9C7144"/>
                </a:solidFill>
                <a:latin typeface="Times New Roman" panose="02020603050405020304" pitchFamily="18" charset="0"/>
                <a:cs typeface="Times New Roman" panose="02020603050405020304" pitchFamily="18" charset="0"/>
              </a:rPr>
              <a:t>Kitabda Turan Cavidin həyat və məişətinə, ömür-gün yoluna nəzər salınır. Müasir dövrün bəzi böyük alim və sənətkarları barəsində Turan Cavidin fikirlərinə ayrıca yer verilir.</a:t>
            </a:r>
          </a:p>
          <a:p>
            <a:r>
              <a:rPr lang="az-Latn-AZ" b="1" i="1" dirty="0" smtClean="0">
                <a:solidFill>
                  <a:srgbClr val="9C7144"/>
                </a:solidFill>
                <a:latin typeface="Times New Roman" panose="02020603050405020304" pitchFamily="18" charset="0"/>
                <a:cs typeface="Times New Roman" panose="02020603050405020304" pitchFamily="18" charset="0"/>
              </a:rPr>
              <a:t>Kitab müəllifin gündəlikləri əsasında qələmə alınmışdır.</a:t>
            </a:r>
            <a:endParaRPr lang="ru-RU" b="1" i="1" dirty="0">
              <a:solidFill>
                <a:srgbClr val="9C7144"/>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62984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6976">
        <p15:prstTrans prst="prestige"/>
      </p:transition>
    </mc:Choice>
    <mc:Fallback xmlns="">
      <p:transition spd="slow" advTm="1697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9" y="886408"/>
            <a:ext cx="3952230" cy="5014480"/>
          </a:xfrm>
          <a:prstGeom prst="rect">
            <a:avLst/>
          </a:prstGeom>
          <a:ln w="228600" cap="sq" cmpd="thickThin">
            <a:solidFill>
              <a:srgbClr val="D1C6C2"/>
            </a:solidFill>
            <a:prstDash val="solid"/>
            <a:miter lim="800000"/>
          </a:ln>
          <a:effectLst>
            <a:innerShdw blurRad="76200">
              <a:srgbClr val="000000"/>
            </a:innerShdw>
          </a:effectLst>
        </p:spPr>
      </p:pic>
      <p:sp>
        <p:nvSpPr>
          <p:cNvPr id="4" name="TextBox 3"/>
          <p:cNvSpPr txBox="1"/>
          <p:nvPr/>
        </p:nvSpPr>
        <p:spPr>
          <a:xfrm>
            <a:off x="5912582" y="2122084"/>
            <a:ext cx="4851918" cy="3693319"/>
          </a:xfrm>
          <a:prstGeom prst="rect">
            <a:avLst/>
          </a:prstGeom>
          <a:noFill/>
        </p:spPr>
        <p:txBody>
          <a:bodyPr wrap="square" rtlCol="0">
            <a:spAutoFit/>
          </a:bodyPr>
          <a:lstStyle/>
          <a:p>
            <a:r>
              <a:rPr lang="az-Latn-AZ" b="1" i="1" dirty="0" smtClean="0">
                <a:solidFill>
                  <a:srgbClr val="9B898B"/>
                </a:solidFill>
                <a:latin typeface="Times New Roman" panose="02020603050405020304" pitchFamily="18" charset="0"/>
                <a:cs typeface="Times New Roman" panose="02020603050405020304" pitchFamily="18" charset="0"/>
              </a:rPr>
              <a:t>Cavid Ə. Yazıları, rəsmləri, bəstələri, məktubları : Ərtoğrul Cavidin 85 illiyinə həsr olunur. – Bakı : Vektor Nəşrlər Evi, 2005. – 510 s.</a:t>
            </a:r>
          </a:p>
          <a:p>
            <a:endParaRPr lang="az-Latn-AZ" b="1" i="1" dirty="0">
              <a:solidFill>
                <a:srgbClr val="9B898B"/>
              </a:solidFill>
              <a:latin typeface="Times New Roman" panose="02020603050405020304" pitchFamily="18" charset="0"/>
              <a:cs typeface="Times New Roman" panose="02020603050405020304" pitchFamily="18" charset="0"/>
            </a:endParaRPr>
          </a:p>
          <a:p>
            <a:r>
              <a:rPr lang="az-Latn-AZ" b="1" i="1" dirty="0" smtClean="0">
                <a:solidFill>
                  <a:srgbClr val="9B898B"/>
                </a:solidFill>
                <a:latin typeface="Times New Roman" panose="02020603050405020304" pitchFamily="18" charset="0"/>
                <a:cs typeface="Times New Roman" panose="02020603050405020304" pitchFamily="18" charset="0"/>
              </a:rPr>
              <a:t>«Yurdunu sevə gərək, mərd oğul belə gərək,</a:t>
            </a:r>
          </a:p>
          <a:p>
            <a:r>
              <a:rPr lang="az-Latn-AZ" b="1" i="1" dirty="0" smtClean="0">
                <a:solidFill>
                  <a:srgbClr val="9B898B"/>
                </a:solidFill>
                <a:latin typeface="Times New Roman" panose="02020603050405020304" pitchFamily="18" charset="0"/>
                <a:cs typeface="Times New Roman" panose="02020603050405020304" pitchFamily="18" charset="0"/>
              </a:rPr>
              <a:t>Ana, Vətən duymuyan qalmayıb, ölə gərək»</a:t>
            </a:r>
            <a:r>
              <a:rPr lang="en-US" b="1" i="1" dirty="0" smtClean="0">
                <a:solidFill>
                  <a:srgbClr val="9B898B"/>
                </a:solidFill>
                <a:latin typeface="Times New Roman" panose="02020603050405020304" pitchFamily="18" charset="0"/>
                <a:cs typeface="Times New Roman" panose="02020603050405020304" pitchFamily="18" charset="0"/>
              </a:rPr>
              <a:t>.</a:t>
            </a:r>
          </a:p>
          <a:p>
            <a:endParaRPr lang="az-Latn-AZ" b="1" i="1" dirty="0" smtClean="0">
              <a:solidFill>
                <a:srgbClr val="9B898B"/>
              </a:solidFill>
              <a:latin typeface="Times New Roman" panose="02020603050405020304" pitchFamily="18" charset="0"/>
              <a:cs typeface="Times New Roman" panose="02020603050405020304" pitchFamily="18" charset="0"/>
            </a:endParaRPr>
          </a:p>
          <a:p>
            <a:r>
              <a:rPr lang="az-Latn-AZ" b="1" i="1" dirty="0" smtClean="0">
                <a:solidFill>
                  <a:srgbClr val="9B898B"/>
                </a:solidFill>
                <a:latin typeface="Times New Roman" panose="02020603050405020304" pitchFamily="18" charset="0"/>
                <a:cs typeface="Times New Roman" panose="02020603050405020304" pitchFamily="18" charset="0"/>
              </a:rPr>
              <a:t>Kitaba Ərtoğrulun qısa ömrü müddətində arayıb ərsəyə gətirdiyi bütün materiallar daxil edilmişdir.</a:t>
            </a:r>
          </a:p>
          <a:p>
            <a:endParaRPr lang="az-Latn-AZ" b="1" i="1" dirty="0">
              <a:solidFill>
                <a:srgbClr val="D1C6C2"/>
              </a:solidFill>
              <a:latin typeface="Times New Roman" panose="02020603050405020304" pitchFamily="18" charset="0"/>
              <a:cs typeface="Times New Roman" panose="02020603050405020304" pitchFamily="18" charset="0"/>
            </a:endParaRPr>
          </a:p>
          <a:p>
            <a:endParaRPr lang="az-Latn-AZ" b="1" i="1" dirty="0" smtClean="0">
              <a:solidFill>
                <a:srgbClr val="D1C6C2"/>
              </a:solidFill>
              <a:latin typeface="Times New Roman" panose="02020603050405020304" pitchFamily="18" charset="0"/>
              <a:cs typeface="Times New Roman" panose="02020603050405020304" pitchFamily="18" charset="0"/>
            </a:endParaRPr>
          </a:p>
          <a:p>
            <a:endParaRPr lang="ru-RU" dirty="0">
              <a:solidFill>
                <a:prstClr val="black"/>
              </a:solidFill>
            </a:endParaRPr>
          </a:p>
        </p:txBody>
      </p:sp>
    </p:spTree>
    <p:custDataLst>
      <p:tags r:id="rId1"/>
    </p:custDataLst>
    <p:extLst>
      <p:ext uri="{BB962C8B-B14F-4D97-AF65-F5344CB8AC3E}">
        <p14:creationId xmlns:p14="http://schemas.microsoft.com/office/powerpoint/2010/main" val="3832052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6360">
        <p15:prstTrans prst="fallOver"/>
      </p:transition>
    </mc:Choice>
    <mc:Fallback xmlns="">
      <p:transition spd="slow" advTm="263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p:cTn id="2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circle(in)">
                                      <p:cBhvr>
                                        <p:cTn id="29"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9999" y="585584"/>
            <a:ext cx="3209278" cy="53298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p:cNvSpPr txBox="1"/>
          <p:nvPr/>
        </p:nvSpPr>
        <p:spPr>
          <a:xfrm>
            <a:off x="787792" y="2677297"/>
            <a:ext cx="6120714" cy="2031325"/>
          </a:xfrm>
          <a:prstGeom prst="rect">
            <a:avLst/>
          </a:prstGeom>
          <a:noFill/>
        </p:spPr>
        <p:txBody>
          <a:bodyPr wrap="square" rtlCol="0">
            <a:spAutoFit/>
          </a:bodyPr>
          <a:lstStyle/>
          <a:p>
            <a:r>
              <a:rPr lang="az-Latn-AZ" b="1" i="1" dirty="0" smtClean="0">
                <a:latin typeface="Times New Roman" panose="02020603050405020304" pitchFamily="18" charset="0"/>
                <a:cs typeface="Times New Roman" panose="02020603050405020304" pitchFamily="18" charset="0"/>
              </a:rPr>
              <a:t>Hüseynov R. Cavidlər // Vaxtdan uca. – Bakı : İşıq, 1989. – S.151-362.</a:t>
            </a:r>
          </a:p>
          <a:p>
            <a:r>
              <a:rPr lang="az-Latn-AZ" b="1" i="1" dirty="0" smtClean="0">
                <a:latin typeface="Times New Roman" panose="02020603050405020304" pitchFamily="18" charset="0"/>
                <a:cs typeface="Times New Roman" panose="02020603050405020304" pitchFamily="18" charset="0"/>
              </a:rPr>
              <a:t>«Cavidlər» əsərinin qəhrəmanları – Hüseyn Cavid, Ərtoğrul Cavid istedadlarıyla, sənətə sonsuz sevgiləriylə, solmaz yadigarlarıyla dünənin, bugünün və sabahındırlar. Yaşadıqları  illərə sığmayan bu sənətkarlar hər gələcək nəsillə müasir olacaq və həmişə də zəmanəyə Vaxtın fövqündən baxacaqlar.</a:t>
            </a:r>
            <a:endParaRPr lang="ru-RU" b="1" i="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21523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5373">
        <p15:prstTrans prst="fallOver"/>
      </p:transition>
    </mc:Choice>
    <mc:Fallback xmlns="">
      <p:transition spd="slow" advTm="2537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3070" y="2413686"/>
            <a:ext cx="5346357" cy="369332"/>
          </a:xfrm>
          <a:prstGeom prst="rect">
            <a:avLst/>
          </a:prstGeom>
          <a:noFill/>
        </p:spPr>
        <p:txBody>
          <a:bodyPr wrap="square" rtlCol="0">
            <a:spAutoFit/>
          </a:bodyPr>
          <a:lstStyle/>
          <a:p>
            <a:endParaRPr lang="ru-RU" b="1"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Прямоугольник 4"/>
          <p:cNvSpPr/>
          <p:nvPr/>
        </p:nvSpPr>
        <p:spPr>
          <a:xfrm>
            <a:off x="2174789" y="3159597"/>
            <a:ext cx="8135560" cy="646331"/>
          </a:xfrm>
          <a:prstGeom prst="rect">
            <a:avLst/>
          </a:prstGeom>
        </p:spPr>
        <p:txBody>
          <a:bodyPr wrap="none">
            <a:spAutoFit/>
          </a:bodyPr>
          <a:lstStyle/>
          <a:p>
            <a:r>
              <a:rPr lang="az-Latn-AZ" sz="3600" b="1" i="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Böyük şairə həsr olunmuş bədii əsərlər</a:t>
            </a:r>
            <a:endParaRPr lang="ru-RU" sz="3600" b="1" i="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752689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363">
        <p15:prstTrans prst="curtains"/>
      </p:transition>
    </mc:Choice>
    <mc:Fallback xmlns="">
      <p:transition spd="slow" advTm="1363">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128" y="1169773"/>
            <a:ext cx="3040842" cy="4411362"/>
          </a:xfrm>
          <a:prstGeom prst="rect">
            <a:avLst/>
          </a:prstGeom>
          <a:ln w="228600" cap="sq" cmpd="thickThin">
            <a:solidFill>
              <a:srgbClr val="5E8DCE"/>
            </a:solidFill>
            <a:prstDash val="solid"/>
            <a:miter lim="800000"/>
          </a:ln>
          <a:effectLst>
            <a:innerShdw blurRad="76200">
              <a:srgbClr val="000000"/>
            </a:innerShdw>
          </a:effectLst>
        </p:spPr>
      </p:pic>
      <p:sp>
        <p:nvSpPr>
          <p:cNvPr id="3" name="TextBox 2"/>
          <p:cNvSpPr txBox="1"/>
          <p:nvPr/>
        </p:nvSpPr>
        <p:spPr>
          <a:xfrm>
            <a:off x="5288692" y="3122140"/>
            <a:ext cx="6351373" cy="646331"/>
          </a:xfrm>
          <a:prstGeom prst="rect">
            <a:avLst/>
          </a:prstGeom>
          <a:noFill/>
        </p:spPr>
        <p:txBody>
          <a:bodyPr wrap="square" rtlCol="0">
            <a:spAutoFit/>
          </a:bodyPr>
          <a:lstStyle/>
          <a:p>
            <a:r>
              <a:rPr lang="az-Latn-AZ" b="1" i="1" dirty="0" smtClean="0">
                <a:solidFill>
                  <a:srgbClr val="6A9ADB"/>
                </a:solidFill>
                <a:latin typeface="Times New Roman" panose="02020603050405020304" pitchFamily="18" charset="0"/>
                <a:cs typeface="Times New Roman" panose="02020603050405020304" pitchFamily="18" charset="0"/>
              </a:rPr>
              <a:t>Abuzərli N. Hüseyn Cavid : ədəbi-bədii kompozisiya // Eşq mələyi. – Bakı : MBM, 2012. – S. 122-166. </a:t>
            </a:r>
            <a:endParaRPr lang="ru-RU" b="1" i="1" dirty="0">
              <a:solidFill>
                <a:srgbClr val="6A9ADB"/>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09365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478">
        <p15:prstTrans prst="wind"/>
      </p:transition>
    </mc:Choice>
    <mc:Fallback xmlns="">
      <p:transition spd="slow" advTm="104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26" y="387179"/>
            <a:ext cx="2570944" cy="4444313"/>
          </a:xfrm>
          <a:prstGeom prst="rect">
            <a:avLst/>
          </a:prstGeom>
          <a:ln w="228600" cap="sq" cmpd="thickThin">
            <a:solidFill>
              <a:srgbClr val="A8C0B3"/>
            </a:solidFill>
            <a:prstDash val="solid"/>
            <a:miter lim="800000"/>
          </a:ln>
          <a:effectLst>
            <a:innerShdw blurRad="76200">
              <a:srgbClr val="000000"/>
            </a:innerShdw>
          </a:effectLst>
        </p:spPr>
      </p:pic>
      <p:sp>
        <p:nvSpPr>
          <p:cNvPr id="3" name="TextBox 2"/>
          <p:cNvSpPr txBox="1"/>
          <p:nvPr/>
        </p:nvSpPr>
        <p:spPr>
          <a:xfrm>
            <a:off x="3540607" y="2183027"/>
            <a:ext cx="4942702" cy="1754326"/>
          </a:xfrm>
          <a:prstGeom prst="rect">
            <a:avLst/>
          </a:prstGeom>
          <a:noFill/>
        </p:spPr>
        <p:txBody>
          <a:bodyPr wrap="square" rtlCol="0">
            <a:spAutoFit/>
          </a:bodyPr>
          <a:lstStyle/>
          <a:p>
            <a:r>
              <a:rPr lang="az-Latn-AZ" b="1" i="1" dirty="0" smtClean="0">
                <a:solidFill>
                  <a:srgbClr val="6C6D68"/>
                </a:solidFill>
                <a:latin typeface="Times New Roman" panose="02020603050405020304" pitchFamily="18" charset="0"/>
                <a:cs typeface="Times New Roman" panose="02020603050405020304" pitchFamily="18" charset="0"/>
              </a:rPr>
              <a:t>Atilla İ. Cavid : 3 hissəli drama //  Dram əsərləri. – Bakı : Qanun, 2010. – S. 3-82. </a:t>
            </a:r>
          </a:p>
          <a:p>
            <a:endParaRPr lang="az-Latn-AZ" b="1" i="1" dirty="0" smtClean="0">
              <a:solidFill>
                <a:srgbClr val="6C6D68"/>
              </a:solidFill>
              <a:latin typeface="Times New Roman" panose="02020603050405020304" pitchFamily="18" charset="0"/>
              <a:cs typeface="Times New Roman" panose="02020603050405020304" pitchFamily="18" charset="0"/>
            </a:endParaRPr>
          </a:p>
          <a:p>
            <a:endParaRPr lang="az-Latn-AZ" b="1" i="1" dirty="0">
              <a:solidFill>
                <a:srgbClr val="6C6D68"/>
              </a:solidFill>
              <a:latin typeface="Times New Roman" panose="02020603050405020304" pitchFamily="18" charset="0"/>
              <a:cs typeface="Times New Roman" panose="02020603050405020304" pitchFamily="18" charset="0"/>
            </a:endParaRPr>
          </a:p>
          <a:p>
            <a:r>
              <a:rPr lang="az-Latn-AZ" b="1" i="1" dirty="0" smtClean="0">
                <a:solidFill>
                  <a:srgbClr val="6C6D68"/>
                </a:solidFill>
                <a:latin typeface="Times New Roman" panose="02020603050405020304" pitchFamily="18" charset="0"/>
                <a:cs typeface="Times New Roman" panose="02020603050405020304" pitchFamily="18" charset="0"/>
              </a:rPr>
              <a:t>Atilla İ. Cavid : 3 hissəli drama. – Bakı : 2009. – 76 s.</a:t>
            </a:r>
            <a:endParaRPr lang="ru-RU" b="1" i="1" dirty="0">
              <a:solidFill>
                <a:srgbClr val="6C6D68"/>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718" y="1993557"/>
            <a:ext cx="2920813" cy="4489621"/>
          </a:xfrm>
          <a:prstGeom prst="rect">
            <a:avLst/>
          </a:prstGeom>
          <a:ln w="228600" cap="sq" cmpd="thickThin">
            <a:solidFill>
              <a:srgbClr val="F8D753"/>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2923965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709">
        <p15:prstTrans prst="prestige"/>
      </p:transition>
    </mc:Choice>
    <mc:Fallback xmlns="">
      <p:transition spd="slow" advTm="107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0" end="0"/>
                                            </p:txEl>
                                          </p:spTgt>
                                        </p:tgtEl>
                                      </p:cBhvr>
                                    </p:animEffect>
                                  </p:childTnLst>
                                </p:cTn>
                              </p:par>
                              <p:par>
                                <p:cTn id="21" presetID="3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46854" y="5510765"/>
            <a:ext cx="6096000" cy="2031325"/>
          </a:xfrm>
          <a:prstGeom prst="rect">
            <a:avLst/>
          </a:prstGeom>
        </p:spPr>
        <p:txBody>
          <a:bodyPr>
            <a:spAutoFit/>
          </a:bodyPr>
          <a:lstStyle/>
          <a:p>
            <a:endParaRPr lang="en-US" dirty="0"/>
          </a:p>
          <a:p>
            <a:r>
              <a:rPr lang="en-US" dirty="0"/>
              <a:t> </a:t>
            </a:r>
          </a:p>
          <a:p>
            <a:r>
              <a:rPr lang="en-US" b="1" i="1" dirty="0" err="1">
                <a:solidFill>
                  <a:srgbClr val="125BA8"/>
                </a:solidFill>
                <a:latin typeface="Times New Roman" panose="02020603050405020304" pitchFamily="18" charset="0"/>
                <a:cs typeface="Times New Roman" panose="02020603050405020304" pitchFamily="18" charset="0"/>
              </a:rPr>
              <a:t>İbrahimov</a:t>
            </a:r>
            <a:r>
              <a:rPr lang="en-US" b="1" i="1" dirty="0">
                <a:solidFill>
                  <a:srgbClr val="125BA8"/>
                </a:solidFill>
                <a:latin typeface="Times New Roman" panose="02020603050405020304" pitchFamily="18" charset="0"/>
                <a:cs typeface="Times New Roman" panose="02020603050405020304" pitchFamily="18" charset="0"/>
              </a:rPr>
              <a:t> H. </a:t>
            </a:r>
            <a:r>
              <a:rPr lang="en-US" b="1" i="1" dirty="0" err="1">
                <a:solidFill>
                  <a:srgbClr val="125BA8"/>
                </a:solidFill>
                <a:latin typeface="Times New Roman" panose="02020603050405020304" pitchFamily="18" charset="0"/>
                <a:cs typeface="Times New Roman" panose="02020603050405020304" pitchFamily="18" charset="0"/>
              </a:rPr>
              <a:t>Böhtan</a:t>
            </a:r>
            <a:r>
              <a:rPr lang="en-US" b="1" i="1" dirty="0">
                <a:solidFill>
                  <a:srgbClr val="125BA8"/>
                </a:solidFill>
                <a:latin typeface="Times New Roman" panose="02020603050405020304" pitchFamily="18" charset="0"/>
                <a:cs typeface="Times New Roman" panose="02020603050405020304" pitchFamily="18" charset="0"/>
              </a:rPr>
              <a:t> : roman. – </a:t>
            </a:r>
            <a:r>
              <a:rPr lang="en-US" b="1" i="1" dirty="0" err="1">
                <a:solidFill>
                  <a:srgbClr val="125BA8"/>
                </a:solidFill>
                <a:latin typeface="Times New Roman" panose="02020603050405020304" pitchFamily="18" charset="0"/>
                <a:cs typeface="Times New Roman" panose="02020603050405020304" pitchFamily="18" charset="0"/>
              </a:rPr>
              <a:t>Bakı</a:t>
            </a:r>
            <a:r>
              <a:rPr lang="en-US" b="1" i="1" dirty="0">
                <a:solidFill>
                  <a:srgbClr val="125BA8"/>
                </a:solidFill>
                <a:latin typeface="Times New Roman" panose="02020603050405020304" pitchFamily="18" charset="0"/>
                <a:cs typeface="Times New Roman" panose="02020603050405020304" pitchFamily="18" charset="0"/>
              </a:rPr>
              <a:t> : </a:t>
            </a:r>
            <a:r>
              <a:rPr lang="en-US" b="1" i="1" dirty="0" err="1">
                <a:solidFill>
                  <a:srgbClr val="125BA8"/>
                </a:solidFill>
                <a:latin typeface="Times New Roman" panose="02020603050405020304" pitchFamily="18" charset="0"/>
                <a:cs typeface="Times New Roman" panose="02020603050405020304" pitchFamily="18" charset="0"/>
              </a:rPr>
              <a:t>Şərq-Qərb</a:t>
            </a:r>
            <a:r>
              <a:rPr lang="en-US" b="1" i="1" dirty="0">
                <a:solidFill>
                  <a:srgbClr val="125BA8"/>
                </a:solidFill>
                <a:latin typeface="Times New Roman" panose="02020603050405020304" pitchFamily="18" charset="0"/>
                <a:cs typeface="Times New Roman" panose="02020603050405020304" pitchFamily="18" charset="0"/>
              </a:rPr>
              <a:t>, 1998. – 286 s.</a:t>
            </a:r>
          </a:p>
          <a:p>
            <a:endParaRPr lang="en-US" dirty="0"/>
          </a:p>
          <a:p>
            <a:r>
              <a:rPr lang="en-US" dirty="0"/>
              <a:t> </a:t>
            </a:r>
          </a:p>
          <a:p>
            <a:r>
              <a:rPr lang="en-US" dirty="0"/>
              <a:t> </a:t>
            </a:r>
          </a:p>
        </p:txBody>
      </p:sp>
      <p:pic>
        <p:nvPicPr>
          <p:cNvPr id="3" name="Рисунок 2"/>
          <p:cNvPicPr>
            <a:picLocks noChangeAspect="1"/>
          </p:cNvPicPr>
          <p:nvPr/>
        </p:nvPicPr>
        <p:blipFill>
          <a:blip r:embed="rId3"/>
          <a:stretch>
            <a:fillRect/>
          </a:stretch>
        </p:blipFill>
        <p:spPr>
          <a:xfrm>
            <a:off x="4160107" y="271848"/>
            <a:ext cx="3888259" cy="5453447"/>
          </a:xfrm>
          <a:prstGeom prst="rect">
            <a:avLst/>
          </a:prstGeom>
        </p:spPr>
      </p:pic>
    </p:spTree>
    <p:custDataLst>
      <p:tags r:id="rId1"/>
    </p:custDataLst>
    <p:extLst>
      <p:ext uri="{BB962C8B-B14F-4D97-AF65-F5344CB8AC3E}">
        <p14:creationId xmlns:p14="http://schemas.microsoft.com/office/powerpoint/2010/main" val="2316700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122">
        <p15:prstTrans prst="prestige"/>
      </p:transition>
    </mc:Choice>
    <mc:Fallback xmlns="">
      <p:transition spd="slow" advTm="1012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15"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8886" y="2932670"/>
            <a:ext cx="9341709" cy="1015663"/>
          </a:xfrm>
          <a:prstGeom prst="rect">
            <a:avLst/>
          </a:prstGeom>
          <a:noFill/>
        </p:spPr>
        <p:txBody>
          <a:bodyPr wrap="square" rtlCol="0">
            <a:spAutoFit/>
          </a:bodyPr>
          <a:lstStyle/>
          <a:p>
            <a:pPr algn="ctr"/>
            <a:r>
              <a:rPr lang="az-Latn-AZ" sz="6000" dirty="0" smtClean="0">
                <a:solidFill>
                  <a:schemeClr val="accent6">
                    <a:lumMod val="50000"/>
                  </a:schemeClr>
                </a:solidFill>
                <a:latin typeface="Algerian" panose="04020705040A02060702" pitchFamily="82" charset="0"/>
              </a:rPr>
              <a:t>ƏSƏRLƏRİ</a:t>
            </a:r>
            <a:endParaRPr lang="ru-RU" sz="6000" dirty="0">
              <a:solidFill>
                <a:schemeClr val="accent6">
                  <a:lumMod val="50000"/>
                </a:schemeClr>
              </a:solidFill>
            </a:endParaRPr>
          </a:p>
        </p:txBody>
      </p:sp>
    </p:spTree>
    <p:custDataLst>
      <p:tags r:id="rId1"/>
    </p:custDataLst>
    <p:extLst>
      <p:ext uri="{BB962C8B-B14F-4D97-AF65-F5344CB8AC3E}">
        <p14:creationId xmlns:p14="http://schemas.microsoft.com/office/powerpoint/2010/main" val="1704180524"/>
      </p:ext>
    </p:extLst>
  </p:cSld>
  <p:clrMapOvr>
    <a:masterClrMapping/>
  </p:clrMapOvr>
  <mc:AlternateContent xmlns:mc="http://schemas.openxmlformats.org/markup-compatibility/2006" xmlns:p14="http://schemas.microsoft.com/office/powerpoint/2010/main">
    <mc:Choice Requires="p14">
      <p:transition spd="med" p14:dur="700" advTm="8168">
        <p:fade/>
      </p:transition>
    </mc:Choice>
    <mc:Fallback xmlns="">
      <p:transition spd="med" advTm="81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48000" y="751344"/>
            <a:ext cx="6096000" cy="4247317"/>
          </a:xfrm>
          <a:prstGeom prst="rect">
            <a:avLst/>
          </a:prstGeom>
        </p:spPr>
        <p:txBody>
          <a:bodyPr>
            <a:spAutoFit/>
          </a:bodyPr>
          <a:lstStyle/>
          <a:p>
            <a:r>
              <a:rPr lang="ru-RU" b="1" i="1" dirty="0" err="1">
                <a:solidFill>
                  <a:srgbClr val="1460AE"/>
                </a:solidFill>
                <a:latin typeface="Times New Roman" panose="02020603050405020304" pitchFamily="18" charset="0"/>
                <a:cs typeface="Times New Roman" panose="02020603050405020304" pitchFamily="18" charset="0"/>
              </a:rPr>
              <a:t>Dilbazi</a:t>
            </a:r>
            <a:r>
              <a:rPr lang="ru-RU" b="1" i="1" dirty="0">
                <a:solidFill>
                  <a:srgbClr val="1460AE"/>
                </a:solidFill>
                <a:latin typeface="Times New Roman" panose="02020603050405020304" pitchFamily="18" charset="0"/>
                <a:cs typeface="Times New Roman" panose="02020603050405020304" pitchFamily="18" charset="0"/>
              </a:rPr>
              <a:t> M.  </a:t>
            </a:r>
            <a:r>
              <a:rPr lang="ru-RU" b="1" i="1" dirty="0" err="1">
                <a:solidFill>
                  <a:srgbClr val="1460AE"/>
                </a:solidFill>
                <a:latin typeface="Times New Roman" panose="02020603050405020304" pitchFamily="18" charset="0"/>
                <a:cs typeface="Times New Roman" panose="02020603050405020304" pitchFamily="18" charset="0"/>
              </a:rPr>
              <a:t>Böyük</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Hüseyn</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Cavidə</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şeir</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ithaf</a:t>
            </a:r>
            <a:r>
              <a:rPr lang="ru-RU" b="1" i="1" dirty="0">
                <a:solidFill>
                  <a:srgbClr val="1460AE"/>
                </a:solidFill>
                <a:latin typeface="Times New Roman" panose="02020603050405020304" pitchFamily="18" charset="0"/>
                <a:cs typeface="Times New Roman" panose="02020603050405020304" pitchFamily="18" charset="0"/>
              </a:rPr>
              <a:t> : 1982 // </a:t>
            </a:r>
            <a:r>
              <a:rPr lang="ru-RU" b="1" i="1" dirty="0" err="1">
                <a:solidFill>
                  <a:srgbClr val="1460AE"/>
                </a:solidFill>
                <a:latin typeface="Times New Roman" panose="02020603050405020304" pitchFamily="18" charset="0"/>
                <a:cs typeface="Times New Roman" panose="02020603050405020304" pitchFamily="18" charset="0"/>
              </a:rPr>
              <a:t>Seçilmiş</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əsərləri</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Bakı</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Lider</a:t>
            </a:r>
            <a:r>
              <a:rPr lang="ru-RU" b="1" i="1" dirty="0">
                <a:solidFill>
                  <a:srgbClr val="1460AE"/>
                </a:solidFill>
                <a:latin typeface="Times New Roman" panose="02020603050405020304" pitchFamily="18" charset="0"/>
                <a:cs typeface="Times New Roman" panose="02020603050405020304" pitchFamily="18" charset="0"/>
              </a:rPr>
              <a:t>, 2004. - S. 114-115. </a:t>
            </a:r>
          </a:p>
          <a:p>
            <a:r>
              <a:rPr lang="ru-RU" b="1" i="1" dirty="0">
                <a:solidFill>
                  <a:srgbClr val="1460AE"/>
                </a:solidFill>
                <a:latin typeface="Times New Roman" panose="02020603050405020304" pitchFamily="18" charset="0"/>
                <a:cs typeface="Times New Roman" panose="02020603050405020304" pitchFamily="18" charset="0"/>
              </a:rPr>
              <a:t> </a:t>
            </a:r>
          </a:p>
          <a:p>
            <a:r>
              <a:rPr lang="ru-RU" b="1" i="1" dirty="0" err="1">
                <a:solidFill>
                  <a:srgbClr val="1460AE"/>
                </a:solidFill>
                <a:latin typeface="Times New Roman" panose="02020603050405020304" pitchFamily="18" charset="0"/>
                <a:cs typeface="Times New Roman" panose="02020603050405020304" pitchFamily="18" charset="0"/>
              </a:rPr>
              <a:t>Həsənzadə</a:t>
            </a:r>
            <a:r>
              <a:rPr lang="az-Latn-AZ" b="1" i="1" dirty="0">
                <a:solidFill>
                  <a:srgbClr val="1460AE"/>
                </a:solidFill>
                <a:latin typeface="Times New Roman" panose="02020603050405020304" pitchFamily="18" charset="0"/>
                <a:cs typeface="Times New Roman" panose="02020603050405020304" pitchFamily="18" charset="0"/>
              </a:rPr>
              <a:t> N. </a:t>
            </a:r>
            <a:r>
              <a:rPr lang="ru-RU" b="1" i="1" dirty="0" err="1">
                <a:solidFill>
                  <a:srgbClr val="1460AE"/>
                </a:solidFill>
                <a:latin typeface="Times New Roman" panose="02020603050405020304" pitchFamily="18" charset="0"/>
                <a:cs typeface="Times New Roman" panose="02020603050405020304" pitchFamily="18" charset="0"/>
              </a:rPr>
              <a:t>Burjua</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şairi</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Cavidə</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həsr</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olunur</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Seçilmiş</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əsərləri</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Bakı</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Şərq-Qərb</a:t>
            </a:r>
            <a:r>
              <a:rPr lang="ru-RU" b="1" i="1" dirty="0">
                <a:solidFill>
                  <a:srgbClr val="1460AE"/>
                </a:solidFill>
                <a:latin typeface="Times New Roman" panose="02020603050405020304" pitchFamily="18" charset="0"/>
                <a:cs typeface="Times New Roman" panose="02020603050405020304" pitchFamily="18" charset="0"/>
              </a:rPr>
              <a:t>, 2004. - S. 58-59. </a:t>
            </a:r>
          </a:p>
          <a:p>
            <a:r>
              <a:rPr lang="ru-RU" b="1" i="1" dirty="0">
                <a:solidFill>
                  <a:srgbClr val="1460AE"/>
                </a:solidFill>
                <a:latin typeface="Times New Roman" panose="02020603050405020304" pitchFamily="18" charset="0"/>
                <a:cs typeface="Times New Roman" panose="02020603050405020304" pitchFamily="18" charset="0"/>
              </a:rPr>
              <a:t> </a:t>
            </a:r>
          </a:p>
          <a:p>
            <a:r>
              <a:rPr lang="ru-RU" b="1" i="1" dirty="0" err="1">
                <a:solidFill>
                  <a:srgbClr val="1460AE"/>
                </a:solidFill>
                <a:latin typeface="Times New Roman" panose="02020603050405020304" pitchFamily="18" charset="0"/>
                <a:cs typeface="Times New Roman" panose="02020603050405020304" pitchFamily="18" charset="0"/>
              </a:rPr>
              <a:t>Həsənzadə</a:t>
            </a:r>
            <a:r>
              <a:rPr lang="ru-RU" b="1" i="1" dirty="0">
                <a:solidFill>
                  <a:srgbClr val="1460AE"/>
                </a:solidFill>
                <a:latin typeface="Times New Roman" panose="02020603050405020304" pitchFamily="18" charset="0"/>
                <a:cs typeface="Times New Roman" panose="02020603050405020304" pitchFamily="18" charset="0"/>
              </a:rPr>
              <a:t> N</a:t>
            </a:r>
            <a:r>
              <a:rPr lang="az-Latn-AZ"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Cavidin</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şeir</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Seçilmiş</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əsərləri</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Bakı</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Şərq-Qərb</a:t>
            </a:r>
            <a:r>
              <a:rPr lang="ru-RU" b="1" i="1" dirty="0">
                <a:solidFill>
                  <a:srgbClr val="1460AE"/>
                </a:solidFill>
                <a:latin typeface="Times New Roman" panose="02020603050405020304" pitchFamily="18" charset="0"/>
                <a:cs typeface="Times New Roman" panose="02020603050405020304" pitchFamily="18" charset="0"/>
              </a:rPr>
              <a:t>, 2004. - S. 153-154. </a:t>
            </a:r>
          </a:p>
          <a:p>
            <a:r>
              <a:rPr lang="ru-RU" b="1" i="1" dirty="0">
                <a:solidFill>
                  <a:srgbClr val="1460AE"/>
                </a:solidFill>
                <a:latin typeface="Times New Roman" panose="02020603050405020304" pitchFamily="18" charset="0"/>
                <a:cs typeface="Times New Roman" panose="02020603050405020304" pitchFamily="18" charset="0"/>
              </a:rPr>
              <a:t> </a:t>
            </a:r>
          </a:p>
          <a:p>
            <a:r>
              <a:rPr lang="ru-RU" b="1" i="1" dirty="0" err="1">
                <a:solidFill>
                  <a:srgbClr val="1460AE"/>
                </a:solidFill>
                <a:latin typeface="Times New Roman" panose="02020603050405020304" pitchFamily="18" charset="0"/>
                <a:cs typeface="Times New Roman" panose="02020603050405020304" pitchFamily="18" charset="0"/>
              </a:rPr>
              <a:t>Təhməz</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smtClean="0">
                <a:solidFill>
                  <a:srgbClr val="1460AE"/>
                </a:solidFill>
                <a:latin typeface="Times New Roman" panose="02020603050405020304" pitchFamily="18" charset="0"/>
                <a:cs typeface="Times New Roman" panose="02020603050405020304" pitchFamily="18" charset="0"/>
              </a:rPr>
              <a:t>B.</a:t>
            </a:r>
            <a:r>
              <a:rPr lang="az-Latn-AZ" b="1" i="1" dirty="0" smtClean="0">
                <a:solidFill>
                  <a:srgbClr val="1460AE"/>
                </a:solidFill>
                <a:latin typeface="Times New Roman" panose="02020603050405020304" pitchFamily="18" charset="0"/>
                <a:cs typeface="Times New Roman" panose="02020603050405020304" pitchFamily="18" charset="0"/>
              </a:rPr>
              <a:t> </a:t>
            </a:r>
            <a:r>
              <a:rPr lang="ru-RU" b="1" i="1" dirty="0" err="1" smtClean="0">
                <a:solidFill>
                  <a:srgbClr val="1460AE"/>
                </a:solidFill>
                <a:latin typeface="Times New Roman" panose="02020603050405020304" pitchFamily="18" charset="0"/>
                <a:cs typeface="Times New Roman" panose="02020603050405020304" pitchFamily="18" charset="0"/>
              </a:rPr>
              <a:t>Cavid</a:t>
            </a:r>
            <a:r>
              <a:rPr lang="ru-RU" b="1" i="1" dirty="0" smtClean="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türbəsi</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önündə</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Hüseyn</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Cavidə</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Seçilmiş</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əsərləri</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Bakı</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Araz</a:t>
            </a:r>
            <a:r>
              <a:rPr lang="ru-RU" b="1" i="1" dirty="0">
                <a:solidFill>
                  <a:srgbClr val="1460AE"/>
                </a:solidFill>
                <a:latin typeface="Times New Roman" panose="02020603050405020304" pitchFamily="18" charset="0"/>
                <a:cs typeface="Times New Roman" panose="02020603050405020304" pitchFamily="18" charset="0"/>
              </a:rPr>
              <a:t>, 2010. - S. 174. </a:t>
            </a:r>
          </a:p>
          <a:p>
            <a:r>
              <a:rPr lang="ru-RU" b="1" i="1" dirty="0">
                <a:solidFill>
                  <a:srgbClr val="1460AE"/>
                </a:solidFill>
                <a:latin typeface="Times New Roman" panose="02020603050405020304" pitchFamily="18" charset="0"/>
                <a:cs typeface="Times New Roman" panose="02020603050405020304" pitchFamily="18" charset="0"/>
              </a:rPr>
              <a:t> </a:t>
            </a:r>
          </a:p>
          <a:p>
            <a:r>
              <a:rPr lang="ru-RU" b="1" i="1" dirty="0" err="1">
                <a:solidFill>
                  <a:srgbClr val="1460AE"/>
                </a:solidFill>
                <a:latin typeface="Times New Roman" panose="02020603050405020304" pitchFamily="18" charset="0"/>
                <a:cs typeface="Times New Roman" panose="02020603050405020304" pitchFamily="18" charset="0"/>
              </a:rPr>
              <a:t>Yaqub</a:t>
            </a:r>
            <a:r>
              <a:rPr lang="ru-RU" b="1" i="1" dirty="0">
                <a:solidFill>
                  <a:srgbClr val="1460AE"/>
                </a:solidFill>
                <a:latin typeface="Times New Roman" panose="02020603050405020304" pitchFamily="18" charset="0"/>
                <a:cs typeface="Times New Roman" panose="02020603050405020304" pitchFamily="18" charset="0"/>
              </a:rPr>
              <a:t> Z. </a:t>
            </a:r>
            <a:r>
              <a:rPr lang="ru-RU" b="1" i="1" dirty="0" err="1">
                <a:solidFill>
                  <a:srgbClr val="1460AE"/>
                </a:solidFill>
                <a:latin typeface="Times New Roman" panose="02020603050405020304" pitchFamily="18" charset="0"/>
                <a:cs typeface="Times New Roman" panose="02020603050405020304" pitchFamily="18" charset="0"/>
              </a:rPr>
              <a:t>Cavid</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Əfəndi</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şeir</a:t>
            </a:r>
            <a:r>
              <a:rPr lang="ru-RU" b="1" i="1" dirty="0">
                <a:solidFill>
                  <a:srgbClr val="1460AE"/>
                </a:solidFill>
                <a:latin typeface="Times New Roman" panose="02020603050405020304" pitchFamily="18" charset="0"/>
                <a:cs typeface="Times New Roman" panose="02020603050405020304" pitchFamily="18" charset="0"/>
              </a:rPr>
              <a:t> // </a:t>
            </a:r>
            <a:r>
              <a:rPr lang="ru-RU" b="1" i="1" dirty="0" err="1">
                <a:solidFill>
                  <a:srgbClr val="1460AE"/>
                </a:solidFill>
                <a:latin typeface="Times New Roman" panose="02020603050405020304" pitchFamily="18" charset="0"/>
                <a:cs typeface="Times New Roman" panose="02020603050405020304" pitchFamily="18" charset="0"/>
              </a:rPr>
              <a:t>Seçilmiş</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əsərləri</a:t>
            </a:r>
            <a:r>
              <a:rPr lang="ru-RU" b="1" i="1" dirty="0">
                <a:solidFill>
                  <a:srgbClr val="1460AE"/>
                </a:solidFill>
                <a:latin typeface="Times New Roman" panose="02020603050405020304" pitchFamily="18" charset="0"/>
                <a:cs typeface="Times New Roman" panose="02020603050405020304" pitchFamily="18" charset="0"/>
              </a:rPr>
              <a:t>. 2 </a:t>
            </a:r>
            <a:r>
              <a:rPr lang="ru-RU" b="1" i="1" dirty="0" err="1" smtClean="0">
                <a:solidFill>
                  <a:srgbClr val="1460AE"/>
                </a:solidFill>
                <a:latin typeface="Times New Roman" panose="02020603050405020304" pitchFamily="18" charset="0"/>
                <a:cs typeface="Times New Roman" panose="02020603050405020304" pitchFamily="18" charset="0"/>
              </a:rPr>
              <a:t>cilddə</a:t>
            </a:r>
            <a:r>
              <a:rPr lang="az-Latn-AZ" b="1" i="1" dirty="0" smtClean="0">
                <a:solidFill>
                  <a:srgbClr val="1460AE"/>
                </a:solidFill>
                <a:latin typeface="Times New Roman" panose="02020603050405020304" pitchFamily="18" charset="0"/>
                <a:cs typeface="Times New Roman" panose="02020603050405020304" pitchFamily="18" charset="0"/>
              </a:rPr>
              <a:t>. </a:t>
            </a:r>
            <a:r>
              <a:rPr lang="ru-RU" b="1" i="1" dirty="0" smtClean="0">
                <a:solidFill>
                  <a:srgbClr val="1460AE"/>
                </a:solidFill>
                <a:latin typeface="Times New Roman" panose="02020603050405020304" pitchFamily="18" charset="0"/>
                <a:cs typeface="Times New Roman" panose="02020603050405020304" pitchFamily="18" charset="0"/>
              </a:rPr>
              <a:t>- B</a:t>
            </a:r>
            <a:r>
              <a:rPr lang="az-Latn-AZ" b="1" i="1" dirty="0" smtClean="0">
                <a:solidFill>
                  <a:srgbClr val="1460AE"/>
                </a:solidFill>
                <a:latin typeface="Times New Roman" panose="02020603050405020304" pitchFamily="18" charset="0"/>
                <a:cs typeface="Times New Roman" panose="02020603050405020304" pitchFamily="18" charset="0"/>
              </a:rPr>
              <a:t>akı</a:t>
            </a:r>
            <a:r>
              <a:rPr lang="ru-RU" b="1" i="1" dirty="0" smtClean="0">
                <a:solidFill>
                  <a:srgbClr val="1460AE"/>
                </a:solidFill>
                <a:latin typeface="Times New Roman" panose="02020603050405020304" pitchFamily="18" charset="0"/>
                <a:cs typeface="Times New Roman" panose="02020603050405020304" pitchFamily="18" charset="0"/>
              </a:rPr>
              <a:t>. </a:t>
            </a:r>
            <a:r>
              <a:rPr lang="ru-RU" b="1" i="1" dirty="0">
                <a:solidFill>
                  <a:srgbClr val="1460AE"/>
                </a:solidFill>
                <a:latin typeface="Times New Roman" panose="02020603050405020304" pitchFamily="18" charset="0"/>
                <a:cs typeface="Times New Roman" panose="02020603050405020304" pitchFamily="18" charset="0"/>
              </a:rPr>
              <a:t>: </a:t>
            </a:r>
            <a:r>
              <a:rPr lang="ru-RU" b="1" i="1" dirty="0" err="1">
                <a:solidFill>
                  <a:srgbClr val="1460AE"/>
                </a:solidFill>
                <a:latin typeface="Times New Roman" panose="02020603050405020304" pitchFamily="18" charset="0"/>
                <a:cs typeface="Times New Roman" panose="02020603050405020304" pitchFamily="18" charset="0"/>
              </a:rPr>
              <a:t>Şərq-Qərb</a:t>
            </a:r>
            <a:r>
              <a:rPr lang="ru-RU" b="1" i="1" dirty="0">
                <a:solidFill>
                  <a:srgbClr val="1460AE"/>
                </a:solidFill>
                <a:latin typeface="Times New Roman" panose="02020603050405020304" pitchFamily="18" charset="0"/>
                <a:cs typeface="Times New Roman" panose="02020603050405020304" pitchFamily="18" charset="0"/>
              </a:rPr>
              <a:t>, 2006. – </a:t>
            </a:r>
            <a:r>
              <a:rPr lang="az-Latn-AZ" b="1" i="1" dirty="0">
                <a:solidFill>
                  <a:srgbClr val="1460AE"/>
                </a:solidFill>
                <a:latin typeface="Times New Roman" panose="02020603050405020304" pitchFamily="18" charset="0"/>
                <a:cs typeface="Times New Roman" panose="02020603050405020304" pitchFamily="18" charset="0"/>
              </a:rPr>
              <a:t>C. </a:t>
            </a:r>
            <a:r>
              <a:rPr lang="az-Latn-AZ" b="1" i="1" dirty="0" smtClean="0">
                <a:solidFill>
                  <a:srgbClr val="1460AE"/>
                </a:solidFill>
                <a:latin typeface="Times New Roman" panose="02020603050405020304" pitchFamily="18" charset="0"/>
                <a:cs typeface="Times New Roman" panose="02020603050405020304" pitchFamily="18" charset="0"/>
              </a:rPr>
              <a:t>2</a:t>
            </a:r>
            <a:r>
              <a:rPr lang="az-Latn-AZ" b="1" i="1" dirty="0">
                <a:solidFill>
                  <a:srgbClr val="1460AE"/>
                </a:solidFill>
                <a:latin typeface="Times New Roman" panose="02020603050405020304" pitchFamily="18" charset="0"/>
                <a:cs typeface="Times New Roman" panose="02020603050405020304" pitchFamily="18" charset="0"/>
              </a:rPr>
              <a:t>. - </a:t>
            </a:r>
            <a:r>
              <a:rPr lang="ru-RU" b="1" i="1" dirty="0">
                <a:solidFill>
                  <a:srgbClr val="1460AE"/>
                </a:solidFill>
                <a:latin typeface="Times New Roman" panose="02020603050405020304" pitchFamily="18" charset="0"/>
                <a:cs typeface="Times New Roman" panose="02020603050405020304" pitchFamily="18" charset="0"/>
              </a:rPr>
              <a:t>S. 143. </a:t>
            </a:r>
          </a:p>
          <a:p>
            <a:r>
              <a:rPr lang="ru-RU" dirty="0">
                <a:solidFill>
                  <a:srgbClr val="EEDFB0"/>
                </a:solidFill>
              </a:rPr>
              <a:t> </a:t>
            </a:r>
          </a:p>
        </p:txBody>
      </p:sp>
    </p:spTree>
    <p:custDataLst>
      <p:tags r:id="rId1"/>
    </p:custDataLst>
    <p:extLst>
      <p:ext uri="{BB962C8B-B14F-4D97-AF65-F5344CB8AC3E}">
        <p14:creationId xmlns:p14="http://schemas.microsoft.com/office/powerpoint/2010/main" val="4124201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6585">
        <p15:prstTrans prst="prestige"/>
      </p:transition>
    </mc:Choice>
    <mc:Fallback xmlns="">
      <p:transition spd="slow" advTm="1658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p:cTn id="2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2">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p:cTn id="2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2">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p:cTn id="32"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2">
                                            <p:txEl>
                                              <p:pRg st="5" end="5"/>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p:cTn id="3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2">
                                            <p:txEl>
                                              <p:pRg st="6" end="6"/>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2">
                                            <p:txEl>
                                              <p:pRg st="7" end="7"/>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 calcmode="lin" valueType="num">
                                      <p:cBhvr>
                                        <p:cTn id="47"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4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216" y="1968759"/>
            <a:ext cx="10534262" cy="1077218"/>
          </a:xfrm>
          <a:prstGeom prst="rect">
            <a:avLst/>
          </a:prstGeom>
          <a:noFill/>
        </p:spPr>
        <p:txBody>
          <a:bodyPr wrap="square" rtlCol="0">
            <a:spAutoFit/>
          </a:bodyPr>
          <a:lstStyle/>
          <a:p>
            <a:r>
              <a:rPr lang="az-Latn-AZ" sz="3200" dirty="0" smtClean="0">
                <a:solidFill>
                  <a:schemeClr val="accent6">
                    <a:lumMod val="75000"/>
                  </a:schemeClr>
                </a:solidFill>
                <a:latin typeface="Vladimir Script" panose="03050402040407070305" pitchFamily="66" charset="0"/>
              </a:rPr>
              <a:t>Məlumat-biblioqrafiya şöbəsi :                      </a:t>
            </a:r>
            <a:r>
              <a:rPr lang="az-Latn-AZ" sz="3200" dirty="0">
                <a:solidFill>
                  <a:schemeClr val="accent6">
                    <a:lumMod val="75000"/>
                  </a:schemeClr>
                </a:solidFill>
                <a:latin typeface="Vladimir Script" panose="03050402040407070305" pitchFamily="66" charset="0"/>
              </a:rPr>
              <a:t>Əhmədova S.</a:t>
            </a:r>
            <a:endParaRPr lang="ru-RU" sz="3200" dirty="0">
              <a:solidFill>
                <a:schemeClr val="accent6">
                  <a:lumMod val="75000"/>
                </a:schemeClr>
              </a:solidFill>
            </a:endParaRPr>
          </a:p>
          <a:p>
            <a:endParaRPr lang="ru-RU" sz="3200" dirty="0"/>
          </a:p>
        </p:txBody>
      </p:sp>
    </p:spTree>
    <p:extLst>
      <p:ext uri="{BB962C8B-B14F-4D97-AF65-F5344CB8AC3E}">
        <p14:creationId xmlns:p14="http://schemas.microsoft.com/office/powerpoint/2010/main" val="592691043"/>
      </p:ext>
    </p:extLst>
  </p:cSld>
  <p:clrMapOvr>
    <a:masterClrMapping/>
  </p:clrMapOvr>
  <mc:AlternateContent xmlns:mc="http://schemas.openxmlformats.org/markup-compatibility/2006" xmlns:p14="http://schemas.microsoft.com/office/powerpoint/2010/main">
    <mc:Choice Requires="p14">
      <p:transition spd="slow" p14:dur="2000" advTm="4237"/>
    </mc:Choice>
    <mc:Fallback xmlns="">
      <p:transition spd="slow" advTm="4237"/>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extBox 1"/>
          <p:cNvSpPr txBox="1"/>
          <p:nvPr/>
        </p:nvSpPr>
        <p:spPr>
          <a:xfrm>
            <a:off x="541176" y="1614196"/>
            <a:ext cx="10636897" cy="1569660"/>
          </a:xfrm>
          <a:prstGeom prst="rect">
            <a:avLst/>
          </a:prstGeom>
          <a:noFill/>
        </p:spPr>
        <p:txBody>
          <a:bodyPr wrap="square" rtlCol="0">
            <a:spAutoFit/>
          </a:bodyPr>
          <a:lstStyle/>
          <a:p>
            <a:pPr algn="ctr"/>
            <a:r>
              <a:rPr lang="az-Latn-AZ" sz="4800" b="1" i="1" dirty="0" smtClean="0">
                <a:ln w="22225">
                  <a:solidFill>
                    <a:schemeClr val="accent2"/>
                  </a:solidFill>
                  <a:prstDash val="solid"/>
                </a:ln>
                <a:solidFill>
                  <a:schemeClr val="accent2">
                    <a:lumMod val="75000"/>
                  </a:schemeClr>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Həp qaranlıqda çırpınır bir nur,</a:t>
            </a:r>
          </a:p>
          <a:p>
            <a:pPr algn="ctr"/>
            <a:r>
              <a:rPr lang="az-Latn-AZ" sz="4800" b="1" i="1" dirty="0" smtClean="0">
                <a:ln w="22225">
                  <a:solidFill>
                    <a:schemeClr val="accent2"/>
                  </a:solidFill>
                  <a:prstDash val="solid"/>
                </a:ln>
                <a:solidFill>
                  <a:schemeClr val="accent2">
                    <a:lumMod val="75000"/>
                  </a:schemeClr>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Hər həqiqətdə bir xəyal uyuyur.</a:t>
            </a:r>
            <a:endParaRPr lang="ru-RU" sz="4800" b="1" i="1" dirty="0">
              <a:ln w="22225">
                <a:solidFill>
                  <a:schemeClr val="accent2"/>
                </a:solidFill>
                <a:prstDash val="solid"/>
              </a:ln>
              <a:solidFill>
                <a:schemeClr val="accent2">
                  <a:lumMod val="75000"/>
                </a:schemeClr>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14524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0844">
        <p15:prstTrans prst="curtains"/>
      </p:transition>
    </mc:Choice>
    <mc:Fallback xmlns="">
      <p:transition spd="slow" advTm="108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8744921" y="1021313"/>
            <a:ext cx="2838450" cy="4610100"/>
          </a:xfrm>
          <a:prstGeom prst="rect">
            <a:avLst/>
          </a:prstGeom>
          <a:solidFill>
            <a:srgbClr val="000000">
              <a:shade val="95000"/>
            </a:srgbClr>
          </a:solidFill>
          <a:ln w="444500" cap="sq">
            <a:solidFill>
              <a:schemeClr val="accent1">
                <a:lumMod val="20000"/>
                <a:lumOff val="80000"/>
              </a:schemeClr>
            </a:solidFill>
            <a:miter lim="800000"/>
          </a:ln>
          <a:effectLst>
            <a:outerShdw blurRad="254000" dist="190500" dir="2700000" sy="90000" algn="bl" rotWithShape="0">
              <a:srgbClr val="000000">
                <a:alpha val="40000"/>
              </a:srgbClr>
            </a:outerShdw>
          </a:effectLst>
        </p:spPr>
      </p:pic>
      <p:sp>
        <p:nvSpPr>
          <p:cNvPr id="4" name="TextBox 3"/>
          <p:cNvSpPr txBox="1"/>
          <p:nvPr/>
        </p:nvSpPr>
        <p:spPr>
          <a:xfrm>
            <a:off x="741405" y="3698790"/>
            <a:ext cx="6730314" cy="1754326"/>
          </a:xfrm>
          <a:prstGeom prst="rect">
            <a:avLst/>
          </a:prstGeom>
          <a:noFill/>
        </p:spPr>
        <p:txBody>
          <a:bodyPr wrap="square" rtlCol="0">
            <a:spAutoFit/>
          </a:bodyPr>
          <a:lstStyle/>
          <a:p>
            <a:r>
              <a:rPr lang="az-Latn-AZ" b="1" i="1" dirty="0" smtClean="0">
                <a:solidFill>
                  <a:srgbClr val="5B85A3"/>
                </a:solidFill>
                <a:latin typeface="Times New Roman" panose="02020603050405020304" pitchFamily="18" charset="0"/>
                <a:cs typeface="Times New Roman" panose="02020603050405020304" pitchFamily="18" charset="0"/>
              </a:rPr>
              <a:t>Cavid H. Bahar şəbnəmləri. İblis. Peyğəmbər. – Bakı : Turan, 2002. – 298 s.</a:t>
            </a:r>
          </a:p>
          <a:p>
            <a:r>
              <a:rPr lang="az-Latn-AZ" b="1" i="1" dirty="0" smtClean="0">
                <a:solidFill>
                  <a:srgbClr val="5B85A3"/>
                </a:solidFill>
                <a:latin typeface="Times New Roman" panose="02020603050405020304" pitchFamily="18" charset="0"/>
                <a:cs typeface="Times New Roman" panose="02020603050405020304" pitchFamily="18" charset="0"/>
              </a:rPr>
              <a:t>Böyük Azərbaycan mütəfəkkiri Hüseyn Cavidin anadan olmasının 125 illik yubileyi münasibətilə oxuculara təqdim olunan bu kitaba müəllifin müxtəlif illərdə qələmə aldığı «Bahar şəbnəmləri» şeirlər toplusu, «İblis» və «Peyğəmbər» pyesləri daxil edimişdir. </a:t>
            </a:r>
            <a:endParaRPr lang="ru-RU" b="1" i="1" dirty="0">
              <a:solidFill>
                <a:srgbClr val="5B85A3"/>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69547729"/>
      </p:ext>
    </p:extLst>
  </p:cSld>
  <p:clrMapOvr>
    <a:masterClrMapping/>
  </p:clrMapOvr>
  <mc:AlternateContent xmlns:mc="http://schemas.openxmlformats.org/markup-compatibility/2006" xmlns:p14="http://schemas.microsoft.com/office/powerpoint/2010/main">
    <mc:Choice Requires="p14">
      <p:transition spd="slow" p14:dur="1200" advTm="20848">
        <p14:prism/>
      </p:transition>
    </mc:Choice>
    <mc:Fallback xmlns="">
      <p:transition spd="slow" advTm="2084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p:cTn id="18"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620" y="774440"/>
            <a:ext cx="3271294" cy="5087163"/>
          </a:xfrm>
          <a:prstGeom prst="rect">
            <a:avLst/>
          </a:prstGeom>
          <a:ln w="228600" cap="sq" cmpd="thickThin">
            <a:solidFill>
              <a:srgbClr val="9E3224"/>
            </a:solidFill>
            <a:prstDash val="solid"/>
            <a:miter lim="800000"/>
          </a:ln>
          <a:effectLst>
            <a:innerShdw blurRad="76200">
              <a:srgbClr val="000000"/>
            </a:innerShdw>
          </a:effectLst>
        </p:spPr>
      </p:pic>
      <p:sp>
        <p:nvSpPr>
          <p:cNvPr id="4" name="TextBox 3"/>
          <p:cNvSpPr txBox="1"/>
          <p:nvPr/>
        </p:nvSpPr>
        <p:spPr>
          <a:xfrm>
            <a:off x="4421331" y="2990839"/>
            <a:ext cx="7109926" cy="1200329"/>
          </a:xfrm>
          <a:prstGeom prst="rect">
            <a:avLst/>
          </a:prstGeom>
          <a:noFill/>
        </p:spPr>
        <p:txBody>
          <a:bodyPr wrap="square" rtlCol="0">
            <a:spAutoFit/>
          </a:bodyPr>
          <a:lstStyle/>
          <a:p>
            <a:r>
              <a:rPr lang="az-Latn-AZ" b="1" i="1" dirty="0" smtClean="0">
                <a:solidFill>
                  <a:srgbClr val="B03E21"/>
                </a:solidFill>
                <a:latin typeface="Times New Roman" panose="02020603050405020304" pitchFamily="18" charset="0"/>
                <a:cs typeface="Times New Roman" panose="02020603050405020304" pitchFamily="18" charset="0"/>
              </a:rPr>
              <a:t>Dram əsərləri. – Bakı : Avrasiya Press, 2007. – 460 s.</a:t>
            </a:r>
          </a:p>
          <a:p>
            <a:r>
              <a:rPr lang="az-Latn-AZ" b="1" i="1" dirty="0" smtClean="0">
                <a:solidFill>
                  <a:srgbClr val="B03E21"/>
                </a:solidFill>
                <a:latin typeface="Times New Roman" panose="02020603050405020304" pitchFamily="18" charset="0"/>
                <a:cs typeface="Times New Roman" panose="02020603050405020304" pitchFamily="18" charset="0"/>
              </a:rPr>
              <a:t>Azərbaycan Respublikası Mədəniyyət Nazirliyi tərəfindən nəşr edilən bu kitaba ölməz sənətkarın «Şeyx Sənan», «İblis», «Peyğəmbər», «Topal Teymur» və «Xəyyam» əsərləri daxil edilmişdir.</a:t>
            </a:r>
            <a:endParaRPr lang="ru-RU" b="1" i="1" dirty="0">
              <a:solidFill>
                <a:srgbClr val="B03E2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63294974"/>
      </p:ext>
    </p:extLst>
  </p:cSld>
  <p:clrMapOvr>
    <a:masterClrMapping/>
  </p:clrMapOvr>
  <mc:AlternateContent xmlns:mc="http://schemas.openxmlformats.org/markup-compatibility/2006" xmlns:p14="http://schemas.microsoft.com/office/powerpoint/2010/main">
    <mc:Choice Requires="p14">
      <p:transition spd="slow" p14:dur="1200" advTm="16282">
        <p14:prism/>
      </p:transition>
    </mc:Choice>
    <mc:Fallback xmlns="">
      <p:transition spd="slow" advTm="162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878" y="709127"/>
            <a:ext cx="1521693" cy="2464290"/>
          </a:xfrm>
          <a:prstGeom prst="rect">
            <a:avLst/>
          </a:prstGeom>
        </p:spPr>
      </p:pic>
      <p:pic>
        <p:nvPicPr>
          <p:cNvPr id="3" name="Рисунок 2"/>
          <p:cNvPicPr>
            <a:picLocks noChangeAspect="1"/>
          </p:cNvPicPr>
          <p:nvPr/>
        </p:nvPicPr>
        <p:blipFill>
          <a:blip r:embed="rId4"/>
          <a:stretch>
            <a:fillRect/>
          </a:stretch>
        </p:blipFill>
        <p:spPr>
          <a:xfrm>
            <a:off x="594185" y="1253989"/>
            <a:ext cx="1492062" cy="2547257"/>
          </a:xfrm>
          <a:prstGeom prst="rect">
            <a:avLst/>
          </a:prstGeom>
        </p:spPr>
      </p:pic>
      <p:pic>
        <p:nvPicPr>
          <p:cNvPr id="4" name="Рисунок 3"/>
          <p:cNvPicPr>
            <a:picLocks noChangeAspect="1"/>
          </p:cNvPicPr>
          <p:nvPr/>
        </p:nvPicPr>
        <p:blipFill>
          <a:blip r:embed="rId4"/>
          <a:stretch>
            <a:fillRect/>
          </a:stretch>
        </p:blipFill>
        <p:spPr>
          <a:xfrm>
            <a:off x="1237578" y="1755163"/>
            <a:ext cx="1614927" cy="2598576"/>
          </a:xfrm>
          <a:prstGeom prst="rect">
            <a:avLst/>
          </a:prstGeom>
        </p:spPr>
      </p:pic>
      <p:pic>
        <p:nvPicPr>
          <p:cNvPr id="5" name="Рисунок 4"/>
          <p:cNvPicPr>
            <a:picLocks noChangeAspect="1"/>
          </p:cNvPicPr>
          <p:nvPr/>
        </p:nvPicPr>
        <p:blipFill>
          <a:blip r:embed="rId4"/>
          <a:stretch>
            <a:fillRect/>
          </a:stretch>
        </p:blipFill>
        <p:spPr>
          <a:xfrm>
            <a:off x="1761068" y="2174291"/>
            <a:ext cx="1621889" cy="2621643"/>
          </a:xfrm>
          <a:prstGeom prst="rect">
            <a:avLst/>
          </a:prstGeom>
        </p:spPr>
      </p:pic>
      <p:pic>
        <p:nvPicPr>
          <p:cNvPr id="6" name="Рисунок 5"/>
          <p:cNvPicPr>
            <a:picLocks noChangeAspect="1"/>
          </p:cNvPicPr>
          <p:nvPr/>
        </p:nvPicPr>
        <p:blipFill>
          <a:blip r:embed="rId4"/>
          <a:stretch>
            <a:fillRect/>
          </a:stretch>
        </p:blipFill>
        <p:spPr>
          <a:xfrm>
            <a:off x="2321151" y="2527618"/>
            <a:ext cx="1614927" cy="2665214"/>
          </a:xfrm>
          <a:prstGeom prst="rect">
            <a:avLst/>
          </a:prstGeom>
        </p:spPr>
      </p:pic>
      <p:sp>
        <p:nvSpPr>
          <p:cNvPr id="7" name="TextBox 6"/>
          <p:cNvSpPr txBox="1"/>
          <p:nvPr/>
        </p:nvSpPr>
        <p:spPr>
          <a:xfrm>
            <a:off x="4586759" y="1655806"/>
            <a:ext cx="7084541" cy="2585323"/>
          </a:xfrm>
          <a:prstGeom prst="rect">
            <a:avLst/>
          </a:prstGeom>
          <a:noFill/>
        </p:spPr>
        <p:txBody>
          <a:bodyPr wrap="square" rtlCol="0">
            <a:spAutoFit/>
          </a:bodyPr>
          <a:lstStyle/>
          <a:p>
            <a:r>
              <a:rPr lang="az-Latn-AZ" b="1" i="1" dirty="0" smtClean="0">
                <a:solidFill>
                  <a:srgbClr val="9B7D43"/>
                </a:solidFill>
                <a:latin typeface="Times New Roman" panose="02020603050405020304" pitchFamily="18" charset="0"/>
                <a:cs typeface="Times New Roman" panose="02020603050405020304" pitchFamily="18" charset="0"/>
              </a:rPr>
              <a:t>Cavid H. Əsərləri : 5 cilddə. – Bakı : Lider, 2005. – (Müasir Azərbaycan ədəbiyyatı).</a:t>
            </a:r>
          </a:p>
          <a:p>
            <a:r>
              <a:rPr lang="az-Latn-AZ" b="1" i="1" dirty="0" smtClean="0">
                <a:solidFill>
                  <a:srgbClr val="9B7D43"/>
                </a:solidFill>
                <a:latin typeface="Times New Roman" panose="02020603050405020304" pitchFamily="18" charset="0"/>
                <a:cs typeface="Times New Roman" panose="02020603050405020304" pitchFamily="18" charset="0"/>
              </a:rPr>
              <a:t>C.1. : Şeirlər və poema. – 2005. – 256 s.</a:t>
            </a:r>
          </a:p>
          <a:p>
            <a:r>
              <a:rPr lang="az-Latn-AZ" b="1" i="1" dirty="0" smtClean="0">
                <a:solidFill>
                  <a:srgbClr val="9B7D43"/>
                </a:solidFill>
                <a:latin typeface="Times New Roman" panose="02020603050405020304" pitchFamily="18" charset="0"/>
                <a:cs typeface="Times New Roman" panose="02020603050405020304" pitchFamily="18" charset="0"/>
              </a:rPr>
              <a:t>C. 2. : Ana.  Maral. Şeyx Sənan. Şeyda. Uçurum : dram əsərləri. – 2005. – 352 s.</a:t>
            </a:r>
          </a:p>
          <a:p>
            <a:r>
              <a:rPr lang="az-Latn-AZ" b="1" i="1" dirty="0" smtClean="0">
                <a:solidFill>
                  <a:srgbClr val="9B7D43"/>
                </a:solidFill>
                <a:latin typeface="Times New Roman" panose="02020603050405020304" pitchFamily="18" charset="0"/>
                <a:cs typeface="Times New Roman" panose="02020603050405020304" pitchFamily="18" charset="0"/>
              </a:rPr>
              <a:t>C.3. : İblis. Afət. Peyğəmbər. Topal Teymur : dram əsərləri. – 2005. – 304 s.</a:t>
            </a:r>
          </a:p>
          <a:p>
            <a:r>
              <a:rPr lang="az-Latn-AZ" b="1" i="1" dirty="0" smtClean="0">
                <a:solidFill>
                  <a:srgbClr val="9B7D43"/>
                </a:solidFill>
                <a:latin typeface="Times New Roman" panose="02020603050405020304" pitchFamily="18" charset="0"/>
                <a:cs typeface="Times New Roman" panose="02020603050405020304" pitchFamily="18" charset="0"/>
              </a:rPr>
              <a:t>C.4. : Knyaz. Səyavuş. – 2005. – 256 s.</a:t>
            </a:r>
          </a:p>
          <a:p>
            <a:r>
              <a:rPr lang="az-Latn-AZ" b="1" i="1" dirty="0" smtClean="0">
                <a:solidFill>
                  <a:srgbClr val="9B7D43"/>
                </a:solidFill>
                <a:latin typeface="Times New Roman" panose="02020603050405020304" pitchFamily="18" charset="0"/>
                <a:cs typeface="Times New Roman" panose="02020603050405020304" pitchFamily="18" charset="0"/>
              </a:rPr>
              <a:t>C.5. : Xəyyam.  İblisin intiqamı. Məqalələr. Məktublar. – 2005. – 288 s.</a:t>
            </a:r>
            <a:endParaRPr lang="ru-RU" b="1" i="1" dirty="0">
              <a:solidFill>
                <a:srgbClr val="9B7D43"/>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36173149"/>
      </p:ext>
    </p:extLst>
  </p:cSld>
  <p:clrMapOvr>
    <a:masterClrMapping/>
  </p:clrMapOvr>
  <mc:AlternateContent xmlns:mc="http://schemas.openxmlformats.org/markup-compatibility/2006" xmlns:p14="http://schemas.microsoft.com/office/powerpoint/2010/main">
    <mc:Choice Requires="p14">
      <p:transition spd="slow" p14:dur="1200" advTm="19218">
        <p14:prism/>
      </p:transition>
    </mc:Choice>
    <mc:Fallback xmlns="">
      <p:transition spd="slow" advTm="192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p:cTn id="3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7">
                                            <p:txEl>
                                              <p:pRg st="0" end="0"/>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 calcmode="lin" valueType="num">
                                      <p:cBhvr>
                                        <p:cTn id="4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7">
                                            <p:txEl>
                                              <p:pRg st="1" end="1"/>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 calcmode="lin" valueType="num">
                                      <p:cBhvr>
                                        <p:cTn id="4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9" dur="500"/>
                                        <p:tgtEl>
                                          <p:spTgt spid="7">
                                            <p:txEl>
                                              <p:pRg st="2" end="2"/>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 calcmode="lin" valueType="num">
                                      <p:cBhvr>
                                        <p:cTn id="5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53"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54" dur="500"/>
                                        <p:tgtEl>
                                          <p:spTgt spid="7">
                                            <p:txEl>
                                              <p:pRg st="3" end="3"/>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7">
                                            <p:txEl>
                                              <p:pRg st="4" end="4"/>
                                            </p:txEl>
                                          </p:spTgt>
                                        </p:tgtEl>
                                        <p:attrNameLst>
                                          <p:attrName>style.visibility</p:attrName>
                                        </p:attrNameLst>
                                      </p:cBhvr>
                                      <p:to>
                                        <p:strVal val="visible"/>
                                      </p:to>
                                    </p:set>
                                    <p:anim calcmode="lin" valueType="num">
                                      <p:cBhvr>
                                        <p:cTn id="5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58"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59" dur="500"/>
                                        <p:tgtEl>
                                          <p:spTgt spid="7">
                                            <p:txEl>
                                              <p:pRg st="4" end="4"/>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7">
                                            <p:txEl>
                                              <p:pRg st="5" end="5"/>
                                            </p:txEl>
                                          </p:spTgt>
                                        </p:tgtEl>
                                        <p:attrNameLst>
                                          <p:attrName>style.visibility</p:attrName>
                                        </p:attrNameLst>
                                      </p:cBhvr>
                                      <p:to>
                                        <p:strVal val="visible"/>
                                      </p:to>
                                    </p:set>
                                    <p:anim calcmode="lin" valueType="num">
                                      <p:cBhvr>
                                        <p:cTn id="62"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63"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64"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7160" y="1634792"/>
            <a:ext cx="2867357" cy="4839729"/>
          </a:xfrm>
          <a:prstGeom prst="rect">
            <a:avLst/>
          </a:prstGeom>
          <a:ln w="228600" cap="sq" cmpd="thickThin">
            <a:solidFill>
              <a:srgbClr val="EEE1C6"/>
            </a:solidFill>
            <a:prstDash val="solid"/>
            <a:miter lim="800000"/>
          </a:ln>
          <a:effectLst>
            <a:innerShdw blurRad="76200">
              <a:srgbClr val="000000"/>
            </a:innerShdw>
          </a:effectLst>
        </p:spPr>
      </p:pic>
      <p:sp>
        <p:nvSpPr>
          <p:cNvPr id="3" name="TextBox 2"/>
          <p:cNvSpPr txBox="1"/>
          <p:nvPr/>
        </p:nvSpPr>
        <p:spPr>
          <a:xfrm>
            <a:off x="1598141" y="1186249"/>
            <a:ext cx="6013621" cy="3139321"/>
          </a:xfrm>
          <a:prstGeom prst="rect">
            <a:avLst/>
          </a:prstGeom>
          <a:noFill/>
        </p:spPr>
        <p:txBody>
          <a:bodyPr wrap="square" rtlCol="0">
            <a:spAutoFit/>
          </a:bodyPr>
          <a:lstStyle/>
          <a:p>
            <a:r>
              <a:rPr lang="az-Latn-AZ" b="1" i="1" dirty="0" smtClean="0">
                <a:solidFill>
                  <a:srgbClr val="C74825"/>
                </a:solidFill>
                <a:latin typeface="Times New Roman" panose="02020603050405020304" pitchFamily="18" charset="0"/>
                <a:cs typeface="Times New Roman" panose="02020603050405020304" pitchFamily="18" charset="0"/>
              </a:rPr>
              <a:t>Cavid hikməti : seçmə aforizmlər. – Bakı : Elm, 2008. – 148 s.</a:t>
            </a:r>
          </a:p>
          <a:p>
            <a:r>
              <a:rPr lang="az-Latn-AZ" b="1" i="1" dirty="0" smtClean="0">
                <a:solidFill>
                  <a:srgbClr val="C74825"/>
                </a:solidFill>
                <a:latin typeface="Times New Roman" panose="02020603050405020304" pitchFamily="18" charset="0"/>
                <a:cs typeface="Times New Roman" panose="02020603050405020304" pitchFamily="18" charset="0"/>
              </a:rPr>
              <a:t>Hüseyn Cavid külliyyatının son beşcildlik nəşri əsasında tərtib edilmiş aforizmlər böyük mütəfəkkir şairin insanlıq, haqq, ədalət, vətən, millət, qadın, məhəbbət və ən müxtəlif insan münasibətləri haqqında müdrik sözlərini və kəlamlarını əhatə edir.</a:t>
            </a:r>
          </a:p>
          <a:p>
            <a:endParaRPr lang="az-Latn-AZ" b="1" i="1" dirty="0">
              <a:latin typeface="Times New Roman" panose="02020603050405020304" pitchFamily="18" charset="0"/>
              <a:cs typeface="Times New Roman" panose="02020603050405020304" pitchFamily="18" charset="0"/>
            </a:endParaRPr>
          </a:p>
          <a:p>
            <a:endParaRPr lang="az-Latn-AZ" b="1" i="1" dirty="0" smtClean="0">
              <a:latin typeface="Times New Roman" panose="02020603050405020304" pitchFamily="18" charset="0"/>
              <a:cs typeface="Times New Roman" panose="02020603050405020304" pitchFamily="18" charset="0"/>
            </a:endParaRPr>
          </a:p>
          <a:p>
            <a:endParaRPr lang="az-Latn-AZ" b="1" i="1" dirty="0">
              <a:latin typeface="Times New Roman" panose="02020603050405020304" pitchFamily="18" charset="0"/>
              <a:cs typeface="Times New Roman" panose="02020603050405020304" pitchFamily="18" charset="0"/>
            </a:endParaRPr>
          </a:p>
          <a:p>
            <a:pPr algn="ctr"/>
            <a:r>
              <a:rPr lang="az-Latn-AZ" b="1" i="1" dirty="0" smtClean="0">
                <a:solidFill>
                  <a:srgbClr val="612613"/>
                </a:solidFill>
                <a:latin typeface="Times New Roman" panose="02020603050405020304" pitchFamily="18" charset="0"/>
                <a:cs typeface="Times New Roman" panose="02020603050405020304" pitchFamily="18" charset="0"/>
              </a:rPr>
              <a:t>«Dünyada varsa devləti-cavid, o, eşqdir; </a:t>
            </a:r>
          </a:p>
          <a:p>
            <a:pPr algn="ctr"/>
            <a:r>
              <a:rPr lang="az-Latn-AZ" b="1" i="1" dirty="0" smtClean="0">
                <a:solidFill>
                  <a:srgbClr val="612613"/>
                </a:solidFill>
                <a:latin typeface="Times New Roman" panose="02020603050405020304" pitchFamily="18" charset="0"/>
                <a:cs typeface="Times New Roman" panose="02020603050405020304" pitchFamily="18" charset="0"/>
              </a:rPr>
              <a:t>Olmaz seviib-sevilməyən ömründə bəxtiyar».</a:t>
            </a:r>
            <a:endParaRPr lang="ru-RU" b="1" i="1" dirty="0">
              <a:solidFill>
                <a:srgbClr val="612613"/>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91897240"/>
      </p:ext>
    </p:extLst>
  </p:cSld>
  <p:clrMapOvr>
    <a:masterClrMapping/>
  </p:clrMapOvr>
  <mc:AlternateContent xmlns:mc="http://schemas.openxmlformats.org/markup-compatibility/2006" xmlns:p14="http://schemas.microsoft.com/office/powerpoint/2010/main">
    <mc:Choice Requires="p14">
      <p:transition spd="slow" p14:dur="1200" advTm="26860">
        <p14:prism/>
      </p:transition>
    </mc:Choice>
    <mc:Fallback xmlns="">
      <p:transition spd="slow" advTm="268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p:cTn id="2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6" dur="500"/>
                                        <p:tgtEl>
                                          <p:spTgt spid="3">
                                            <p:txEl>
                                              <p:pRg st="5" end="5"/>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p:cTn id="2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869" y="415804"/>
            <a:ext cx="3591699" cy="5583780"/>
          </a:xfrm>
          <a:prstGeom prst="rect">
            <a:avLst/>
          </a:prstGeom>
          <a:ln w="228600" cap="sq" cmpd="thickThin">
            <a:solidFill>
              <a:srgbClr val="6C7E7E"/>
            </a:solidFill>
            <a:prstDash val="solid"/>
            <a:miter lim="800000"/>
          </a:ln>
          <a:effectLst>
            <a:innerShdw blurRad="76200">
              <a:srgbClr val="000000"/>
            </a:innerShdw>
          </a:effectLst>
        </p:spPr>
      </p:pic>
      <p:sp>
        <p:nvSpPr>
          <p:cNvPr id="3" name="TextBox 2"/>
          <p:cNvSpPr txBox="1"/>
          <p:nvPr/>
        </p:nvSpPr>
        <p:spPr>
          <a:xfrm>
            <a:off x="4991794" y="2469030"/>
            <a:ext cx="6587412" cy="1477328"/>
          </a:xfrm>
          <a:prstGeom prst="rect">
            <a:avLst/>
          </a:prstGeom>
          <a:noFill/>
        </p:spPr>
        <p:txBody>
          <a:bodyPr wrap="square" rtlCol="0">
            <a:spAutoFit/>
          </a:bodyPr>
          <a:lstStyle/>
          <a:p>
            <a:r>
              <a:rPr lang="az-Latn-AZ" b="1" i="1" dirty="0" smtClean="0">
                <a:solidFill>
                  <a:srgbClr val="6C7E7E"/>
                </a:solidFill>
                <a:latin typeface="Times New Roman" panose="02020603050405020304" pitchFamily="18" charset="0"/>
                <a:cs typeface="Times New Roman" panose="02020603050405020304" pitchFamily="18" charset="0"/>
              </a:rPr>
              <a:t>Cavid H. Dram əsərləri. – Bakı : Təhsil, 2012. – 496 s.</a:t>
            </a:r>
          </a:p>
          <a:p>
            <a:r>
              <a:rPr lang="az-Latn-AZ" b="1" i="1" dirty="0" smtClean="0">
                <a:solidFill>
                  <a:srgbClr val="6C7E7E"/>
                </a:solidFill>
                <a:latin typeface="Times New Roman" panose="02020603050405020304" pitchFamily="18" charset="0"/>
                <a:cs typeface="Times New Roman" panose="02020603050405020304" pitchFamily="18" charset="0"/>
              </a:rPr>
              <a:t>Azərbaycan ədəbiyyatının görkəmli nümayəndəsi Hüseyn Cavidin  anadan olmasının 130 illiyi münasibətilə nəşr olunan bu kitabda dramaturqun  «Ana», «Maral», «Şeyda», «Uçurum», «Afət», «Knyaz», «Səyavuş», «İblisin intiqamı» dramları toplanmışdır.</a:t>
            </a:r>
            <a:endParaRPr lang="ru-RU" b="1" i="1" dirty="0">
              <a:solidFill>
                <a:srgbClr val="6C7E7E"/>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77266637"/>
      </p:ext>
    </p:extLst>
  </p:cSld>
  <p:clrMapOvr>
    <a:masterClrMapping/>
  </p:clrMapOvr>
  <mc:AlternateContent xmlns:mc="http://schemas.openxmlformats.org/markup-compatibility/2006" xmlns:p14="http://schemas.microsoft.com/office/powerpoint/2010/main">
    <mc:Choice Requires="p14">
      <p:transition spd="slow" p14:dur="1200" advTm="20142">
        <p14:prism/>
      </p:transition>
    </mc:Choice>
    <mc:Fallback xmlns="">
      <p:transition spd="slow" advTm="2014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5"/>
</p:tagLst>
</file>

<file path=ppt/tags/tag10.xml><?xml version="1.0" encoding="utf-8"?>
<p:tagLst xmlns:a="http://schemas.openxmlformats.org/drawingml/2006/main" xmlns:r="http://schemas.openxmlformats.org/officeDocument/2006/relationships" xmlns:p="http://schemas.openxmlformats.org/presentationml/2006/main">
  <p:tag name="TIMING" val="|0.5|3.9"/>
</p:tagLst>
</file>

<file path=ppt/tags/tag11.xml><?xml version="1.0" encoding="utf-8"?>
<p:tagLst xmlns:a="http://schemas.openxmlformats.org/drawingml/2006/main" xmlns:r="http://schemas.openxmlformats.org/officeDocument/2006/relationships" xmlns:p="http://schemas.openxmlformats.org/presentationml/2006/main">
  <p:tag name="TIMING" val="|0.9|6.5"/>
</p:tagLst>
</file>

<file path=ppt/tags/tag12.xml><?xml version="1.0" encoding="utf-8"?>
<p:tagLst xmlns:a="http://schemas.openxmlformats.org/drawingml/2006/main" xmlns:r="http://schemas.openxmlformats.org/officeDocument/2006/relationships" xmlns:p="http://schemas.openxmlformats.org/presentationml/2006/main">
  <p:tag name="TIMING" val="|2.7"/>
</p:tagLst>
</file>

<file path=ppt/tags/tag13.xml><?xml version="1.0" encoding="utf-8"?>
<p:tagLst xmlns:a="http://schemas.openxmlformats.org/drawingml/2006/main" xmlns:r="http://schemas.openxmlformats.org/officeDocument/2006/relationships" xmlns:p="http://schemas.openxmlformats.org/presentationml/2006/main">
  <p:tag name="TIMING" val="|0.5|2.9"/>
</p:tagLst>
</file>

<file path=ppt/tags/tag14.xml><?xml version="1.0" encoding="utf-8"?>
<p:tagLst xmlns:a="http://schemas.openxmlformats.org/drawingml/2006/main" xmlns:r="http://schemas.openxmlformats.org/officeDocument/2006/relationships" xmlns:p="http://schemas.openxmlformats.org/presentationml/2006/main">
  <p:tag name="TIMING" val="|0.6|3.6"/>
</p:tagLst>
</file>

<file path=ppt/tags/tag15.xml><?xml version="1.0" encoding="utf-8"?>
<p:tagLst xmlns:a="http://schemas.openxmlformats.org/drawingml/2006/main" xmlns:r="http://schemas.openxmlformats.org/officeDocument/2006/relationships" xmlns:p="http://schemas.openxmlformats.org/presentationml/2006/main">
  <p:tag name="TIMING" val="|1|2.6"/>
</p:tagLst>
</file>

<file path=ppt/tags/tag16.xml><?xml version="1.0" encoding="utf-8"?>
<p:tagLst xmlns:a="http://schemas.openxmlformats.org/drawingml/2006/main" xmlns:r="http://schemas.openxmlformats.org/officeDocument/2006/relationships" xmlns:p="http://schemas.openxmlformats.org/presentationml/2006/main">
  <p:tag name="TIMING" val="|0.5|7"/>
</p:tagLst>
</file>

<file path=ppt/tags/tag17.xml><?xml version="1.0" encoding="utf-8"?>
<p:tagLst xmlns:a="http://schemas.openxmlformats.org/drawingml/2006/main" xmlns:r="http://schemas.openxmlformats.org/officeDocument/2006/relationships" xmlns:p="http://schemas.openxmlformats.org/presentationml/2006/main">
  <p:tag name="TIMING" val="|1.1|3.8"/>
</p:tagLst>
</file>

<file path=ppt/tags/tag18.xml><?xml version="1.0" encoding="utf-8"?>
<p:tagLst xmlns:a="http://schemas.openxmlformats.org/drawingml/2006/main" xmlns:r="http://schemas.openxmlformats.org/officeDocument/2006/relationships" xmlns:p="http://schemas.openxmlformats.org/presentationml/2006/main">
  <p:tag name="TIMING" val="|0.5|4.1"/>
</p:tagLst>
</file>

<file path=ppt/tags/tag19.xml><?xml version="1.0" encoding="utf-8"?>
<p:tagLst xmlns:a="http://schemas.openxmlformats.org/drawingml/2006/main" xmlns:r="http://schemas.openxmlformats.org/officeDocument/2006/relationships" xmlns:p="http://schemas.openxmlformats.org/presentationml/2006/main">
  <p:tag name="TIMING" val="|2.2|3.9"/>
</p:tagLst>
</file>

<file path=ppt/tags/tag2.xml><?xml version="1.0" encoding="utf-8"?>
<p:tagLst xmlns:a="http://schemas.openxmlformats.org/drawingml/2006/main" xmlns:r="http://schemas.openxmlformats.org/officeDocument/2006/relationships" xmlns:p="http://schemas.openxmlformats.org/presentationml/2006/main">
  <p:tag name="TIMING" val="|1.2|3.7"/>
</p:tagLst>
</file>

<file path=ppt/tags/tag20.xml><?xml version="1.0" encoding="utf-8"?>
<p:tagLst xmlns:a="http://schemas.openxmlformats.org/drawingml/2006/main" xmlns:r="http://schemas.openxmlformats.org/officeDocument/2006/relationships" xmlns:p="http://schemas.openxmlformats.org/presentationml/2006/main">
  <p:tag name="TIMING" val="|1.2|1.9|1.5|1.3|1.5|1.4|1.4|1.3|1.5"/>
</p:tagLst>
</file>

<file path=ppt/tags/tag21.xml><?xml version="1.0" encoding="utf-8"?>
<p:tagLst xmlns:a="http://schemas.openxmlformats.org/drawingml/2006/main" xmlns:r="http://schemas.openxmlformats.org/officeDocument/2006/relationships" xmlns:p="http://schemas.openxmlformats.org/presentationml/2006/main">
  <p:tag name="TIMING" val="|0.5|3.7"/>
</p:tagLst>
</file>

<file path=ppt/tags/tag22.xml><?xml version="1.0" encoding="utf-8"?>
<p:tagLst xmlns:a="http://schemas.openxmlformats.org/drawingml/2006/main" xmlns:r="http://schemas.openxmlformats.org/officeDocument/2006/relationships" xmlns:p="http://schemas.openxmlformats.org/presentationml/2006/main">
  <p:tag name="TIMING" val="|0.4|3.8|3.3|5.4"/>
</p:tagLst>
</file>

<file path=ppt/tags/tag23.xml><?xml version="1.0" encoding="utf-8"?>
<p:tagLst xmlns:a="http://schemas.openxmlformats.org/drawingml/2006/main" xmlns:r="http://schemas.openxmlformats.org/officeDocument/2006/relationships" xmlns:p="http://schemas.openxmlformats.org/presentationml/2006/main">
  <p:tag name="TIMING" val="|0.9|2.7"/>
</p:tagLst>
</file>

<file path=ppt/tags/tag24.xml><?xml version="1.0" encoding="utf-8"?>
<p:tagLst xmlns:a="http://schemas.openxmlformats.org/drawingml/2006/main" xmlns:r="http://schemas.openxmlformats.org/officeDocument/2006/relationships" xmlns:p="http://schemas.openxmlformats.org/presentationml/2006/main">
  <p:tag name="TIMING" val="|0.8|1.9"/>
</p:tagLst>
</file>

<file path=ppt/tags/tag25.xml><?xml version="1.0" encoding="utf-8"?>
<p:tagLst xmlns:a="http://schemas.openxmlformats.org/drawingml/2006/main" xmlns:r="http://schemas.openxmlformats.org/officeDocument/2006/relationships" xmlns:p="http://schemas.openxmlformats.org/presentationml/2006/main">
  <p:tag name="TIMING" val="|0.5|2.9|2.3"/>
</p:tagLst>
</file>

<file path=ppt/tags/tag26.xml><?xml version="1.0" encoding="utf-8"?>
<p:tagLst xmlns:a="http://schemas.openxmlformats.org/drawingml/2006/main" xmlns:r="http://schemas.openxmlformats.org/officeDocument/2006/relationships" xmlns:p="http://schemas.openxmlformats.org/presentationml/2006/main">
  <p:tag name="TIMING" val="|0.2|2.8"/>
</p:tagLst>
</file>

<file path=ppt/tags/tag27.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6.7|1.2"/>
</p:tagLst>
</file>

<file path=ppt/tags/tag4.xml><?xml version="1.0" encoding="utf-8"?>
<p:tagLst xmlns:a="http://schemas.openxmlformats.org/drawingml/2006/main" xmlns:r="http://schemas.openxmlformats.org/officeDocument/2006/relationships" xmlns:p="http://schemas.openxmlformats.org/presentationml/2006/main">
  <p:tag name="TIMING" val="|0.7|2.3"/>
</p:tagLst>
</file>

<file path=ppt/tags/tag5.xml><?xml version="1.0" encoding="utf-8"?>
<p:tagLst xmlns:a="http://schemas.openxmlformats.org/drawingml/2006/main" xmlns:r="http://schemas.openxmlformats.org/officeDocument/2006/relationships" xmlns:p="http://schemas.openxmlformats.org/presentationml/2006/main">
  <p:tag name="TIMING" val="|0.4|3.8"/>
</p:tagLst>
</file>

<file path=ppt/tags/tag6.xml><?xml version="1.0" encoding="utf-8"?>
<p:tagLst xmlns:a="http://schemas.openxmlformats.org/drawingml/2006/main" xmlns:r="http://schemas.openxmlformats.org/officeDocument/2006/relationships" xmlns:p="http://schemas.openxmlformats.org/presentationml/2006/main">
  <p:tag name="TIMING" val="|0.3|1.1|0.9|0.9|0.9|1.7"/>
</p:tagLst>
</file>

<file path=ppt/tags/tag7.xml><?xml version="1.0" encoding="utf-8"?>
<p:tagLst xmlns:a="http://schemas.openxmlformats.org/drawingml/2006/main" xmlns:r="http://schemas.openxmlformats.org/officeDocument/2006/relationships" xmlns:p="http://schemas.openxmlformats.org/presentationml/2006/main">
  <p:tag name="TIMING" val="|0.3|3.7|10.3"/>
</p:tagLst>
</file>

<file path=ppt/tags/tag8.xml><?xml version="1.0" encoding="utf-8"?>
<p:tagLst xmlns:a="http://schemas.openxmlformats.org/drawingml/2006/main" xmlns:r="http://schemas.openxmlformats.org/officeDocument/2006/relationships" xmlns:p="http://schemas.openxmlformats.org/presentationml/2006/main">
  <p:tag name="TIMING" val="|0.5|3.3"/>
</p:tagLst>
</file>

<file path=ppt/tags/tag9.xml><?xml version="1.0" encoding="utf-8"?>
<p:tagLst xmlns:a="http://schemas.openxmlformats.org/drawingml/2006/main" xmlns:r="http://schemas.openxmlformats.org/officeDocument/2006/relationships" xmlns:p="http://schemas.openxmlformats.org/presentationml/2006/main">
  <p:tag name="TIMING" val="|0.5|3.8"/>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1477</TotalTime>
  <Words>1374</Words>
  <Application>Microsoft Office PowerPoint</Application>
  <PresentationFormat>Широкоэкранный</PresentationFormat>
  <Paragraphs>92</Paragraphs>
  <Slides>31</Slides>
  <Notes>0</Notes>
  <HiddenSlides>0</HiddenSlides>
  <MMClips>1</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31</vt:i4>
      </vt:variant>
    </vt:vector>
  </HeadingPairs>
  <TitlesOfParts>
    <vt:vector size="39" baseType="lpstr">
      <vt:lpstr>Arial Unicode MS</vt:lpstr>
      <vt:lpstr>Algerian</vt:lpstr>
      <vt:lpstr>Arial</vt:lpstr>
      <vt:lpstr>Calibri</vt:lpstr>
      <vt:lpstr>Calibri Light</vt:lpstr>
      <vt:lpstr>Times New Roman</vt:lpstr>
      <vt:lpstr>Vladimir Script</vt:lpstr>
      <vt:lpstr>Тема Office</vt:lpstr>
      <vt:lpstr>Презентация PowerPoint</vt:lpstr>
      <vt:lpstr>YERƏ ENMƏM DƏ SƏMA ŞAİRİYƏM</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Sevil Ahmadova</dc:creator>
  <cp:lastModifiedBy>Sevil Ahmadova</cp:lastModifiedBy>
  <cp:revision>69</cp:revision>
  <dcterms:created xsi:type="dcterms:W3CDTF">2017-06-19T11:55:08Z</dcterms:created>
  <dcterms:modified xsi:type="dcterms:W3CDTF">2017-08-25T07:24:55Z</dcterms:modified>
</cp:coreProperties>
</file>