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1" r:id="rId6"/>
    <p:sldId id="280" r:id="rId7"/>
    <p:sldId id="279" r:id="rId8"/>
    <p:sldId id="265" r:id="rId9"/>
    <p:sldId id="275" r:id="rId10"/>
    <p:sldId id="273" r:id="rId11"/>
    <p:sldId id="260" r:id="rId12"/>
    <p:sldId id="276" r:id="rId13"/>
    <p:sldId id="277" r:id="rId14"/>
    <p:sldId id="278" r:id="rId15"/>
    <p:sldId id="270" r:id="rId16"/>
    <p:sldId id="271" r:id="rId17"/>
    <p:sldId id="268" r:id="rId18"/>
    <p:sldId id="269" r:id="rId19"/>
    <p:sldId id="257"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4D2403"/>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FA965A-3ADB-47B6-8ACC-718B832F6D0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F71740-B1CB-488E-891B-DE2975F603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A965A-3ADB-47B6-8ACC-718B832F6D0E}" type="datetimeFigureOut">
              <a:rPr lang="ru-RU" smtClean="0"/>
              <a:pPr/>
              <a:t>13.12.2016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71740-B1CB-488E-891B-DE2975F603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13.png"/><Relationship Id="rId2" Type="http://schemas.microsoft.com/office/2007/relationships/media" Target="../media/media2.wav"/><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Grid">
          <a:fgClr>
            <a:srgbClr val="FF0000"/>
          </a:fgClr>
          <a:bgClr>
            <a:schemeClr val="bg2"/>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b="1" spc="50" dirty="0" smtClean="0">
                <a:ln w="38100">
                  <a:solidFill>
                    <a:sysClr val="windowText" lastClr="0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XOCALI QAN YADDAŞIM</a:t>
            </a:r>
            <a:endParaRPr lang="ru-RU" b="1" spc="50" dirty="0">
              <a:ln w="38100">
                <a:solidFill>
                  <a:sysClr val="windowText" lastClr="0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sz="4000" b="1" spc="50" dirty="0" smtClean="0">
                <a:ln w="28575">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XX ƏSRİN FACİƏSİ</a:t>
            </a:r>
            <a:endParaRPr lang="ru-RU" sz="4000" b="1" spc="50" dirty="0">
              <a:ln w="28575">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mosartrekpomect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06383" y="6248400"/>
            <a:ext cx="609600" cy="609600"/>
          </a:xfrm>
          <a:prstGeom prst="rect">
            <a:avLst/>
          </a:prstGeom>
        </p:spPr>
      </p:pic>
    </p:spTree>
    <p:custDataLst>
      <p:tags r:id="rId1"/>
    </p:custDataLst>
  </p:cSld>
  <p:clrMapOvr>
    <a:masterClrMapping/>
  </p:clrMapOvr>
  <p:transition advTm="14817">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1)">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7"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2" name="Рисунок 1" descr="img353.jpg"/>
          <p:cNvPicPr>
            <a:picLocks noChangeAspect="1"/>
          </p:cNvPicPr>
          <p:nvPr/>
        </p:nvPicPr>
        <p:blipFill>
          <a:blip r:embed="rId3" cstate="print"/>
          <a:stretch>
            <a:fillRect/>
          </a:stretch>
        </p:blipFill>
        <p:spPr>
          <a:xfrm>
            <a:off x="5343379" y="508087"/>
            <a:ext cx="3384843" cy="5857916"/>
          </a:xfrm>
          <a:prstGeom prst="rect">
            <a:avLst/>
          </a:prstGeom>
          <a:ln w="76200">
            <a:solidFill>
              <a:srgbClr val="FF3399"/>
            </a:solidFill>
          </a:ln>
          <a:effectLst>
            <a:glow rad="228600">
              <a:schemeClr val="accent4">
                <a:satMod val="175000"/>
                <a:alpha val="40000"/>
              </a:schemeClr>
            </a:glow>
          </a:effectLst>
          <a:scene3d>
            <a:camera prst="orthographicFront"/>
            <a:lightRig rig="threePt" dir="t"/>
          </a:scene3d>
          <a:sp3d>
            <a:bevelT w="139700" h="139700" prst="divot"/>
          </a:sp3d>
        </p:spPr>
      </p:pic>
      <p:sp>
        <p:nvSpPr>
          <p:cNvPr id="3" name="TextBox 2"/>
          <p:cNvSpPr txBox="1"/>
          <p:nvPr/>
        </p:nvSpPr>
        <p:spPr>
          <a:xfrm>
            <a:off x="827584" y="918358"/>
            <a:ext cx="3857652" cy="5447645"/>
          </a:xfrm>
          <a:prstGeom prst="rect">
            <a:avLst/>
          </a:prstGeom>
          <a:noFill/>
        </p:spPr>
        <p:txBody>
          <a:bodyPr wrap="square" rtlCol="0">
            <a:spAutoFit/>
          </a:bodyPr>
          <a:lstStyle/>
          <a:p>
            <a:r>
              <a:rPr lang="az-Latn-AZ"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Musaqızı S. Azərbaycan terrorizmin caynağnda. – Bakı : Təfəkkür, -156 s.</a:t>
            </a:r>
          </a:p>
          <a:p>
            <a:endParaRPr lang="az-Latn-AZ"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endParaRPr>
          </a:p>
          <a:p>
            <a:r>
              <a:rPr lang="az-Latn-AZ"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Kitab ölkəmizin zaman-zaman, tarix dönəmlərində üzləşdiyi bəlaları, faciələri əks etdirməklə yanaşı erməni taununa dünyanın diqqətin</a:t>
            </a:r>
            <a:r>
              <a:rPr lang="en-US"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i</a:t>
            </a:r>
            <a:r>
              <a:rPr lang="az-Latn-AZ"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 </a:t>
            </a:r>
            <a:r>
              <a:rPr lang="en-US"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 </a:t>
            </a:r>
            <a:r>
              <a:rPr lang="az-Latn-AZ" sz="2200" b="1" i="1"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bir daha yönəltmək cəhdidir. Sərvətlərimizə göz dikən rus-erməni birliyinin vəhşiliklərini bəşər övladının diqqətinə çatdırmaqdır. Kitabda Xocalı faciəsi də işıqlandırılmışdır.</a:t>
            </a:r>
          </a:p>
          <a:p>
            <a:endParaRPr lang="ru-RU" b="1" dirty="0">
              <a:effectLst>
                <a:glow rad="63500">
                  <a:schemeClr val="accent5">
                    <a:satMod val="175000"/>
                    <a:alpha val="40000"/>
                  </a:schemeClr>
                </a:glow>
              </a:effectLst>
            </a:endParaRPr>
          </a:p>
        </p:txBody>
      </p:sp>
    </p:spTree>
    <p:custDataLst>
      <p:tags r:id="rId1"/>
    </p:custDataLst>
  </p:cSld>
  <p:clrMapOvr>
    <a:masterClrMapping/>
  </p:clrMapOvr>
  <p:transition advTm="327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gGr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286248" y="285728"/>
            <a:ext cx="4357718" cy="600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Müslümqızı S. Xocalıdan gələn var. – Bakı : 2008. – 254 s.</a:t>
            </a:r>
          </a:p>
          <a:p>
            <a:endPar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endParaRPr>
          </a:p>
          <a:p>
            <a:r>
              <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Bu kitab Xocalı faciəsi qurbanlarının harayıdır.</a:t>
            </a:r>
          </a:p>
          <a:p>
            <a:r>
              <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Ona görə ki, aradan illərin keçdiyinə baxmayaraq baş vermiş faciəni törədənlərin hələ də cəzasız qaldığını bir daha bəyanlayır.</a:t>
            </a:r>
          </a:p>
          <a:p>
            <a:r>
              <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Bu kitab tariximizin qanla yazılmış bir parçasıdır.</a:t>
            </a:r>
          </a:p>
          <a:p>
            <a:r>
              <a:rPr lang="az-Latn-AZ" sz="2400" b="1" spc="50" dirty="0" smtClean="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rPr>
              <a:t>Bu kitab həm də torpaqlarımız uğrunda mübarizəyə bir çağırışdır.</a:t>
            </a:r>
            <a:endParaRPr lang="ru-RU" sz="2400" b="1" spc="50" dirty="0">
              <a:ln w="11430">
                <a:noFill/>
              </a:ln>
              <a:solidFill>
                <a:srgbClr val="FF33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Рисунок 4" descr="img343.jpg"/>
          <p:cNvPicPr>
            <a:picLocks noChangeAspect="1"/>
          </p:cNvPicPr>
          <p:nvPr/>
        </p:nvPicPr>
        <p:blipFill>
          <a:blip r:embed="rId3" cstate="print"/>
          <a:stretch>
            <a:fillRect/>
          </a:stretch>
        </p:blipFill>
        <p:spPr>
          <a:xfrm>
            <a:off x="357158" y="214290"/>
            <a:ext cx="3500462" cy="6000792"/>
          </a:xfrm>
          <a:prstGeom prst="rect">
            <a:avLst/>
          </a:prstGeom>
          <a:ln w="127000" cap="sq">
            <a:solidFill>
              <a:srgbClr val="FF0066"/>
            </a:solidFill>
            <a:miter lim="800000"/>
          </a:ln>
          <a:effectLst>
            <a:outerShdw blurRad="57150" dist="50800" dir="2700000" algn="tl" rotWithShape="0">
              <a:srgbClr val="000000">
                <a:alpha val="40000"/>
              </a:srgbClr>
            </a:outerShdw>
          </a:effectLst>
        </p:spPr>
      </p:pic>
    </p:spTree>
    <p:custDataLst>
      <p:tags r:id="rId1"/>
    </p:custDataLst>
  </p:cSld>
  <p:clrMapOvr>
    <a:masterClrMapping/>
  </p:clrMapOvr>
  <p:transition advTm="251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476631292"/>
      </p:ext>
    </p:extLst>
  </p:cSld>
  <p:clrMapOvr>
    <a:masterClrMapping/>
  </p:clrMapOvr>
  <mc:AlternateContent xmlns:mc="http://schemas.openxmlformats.org/markup-compatibility/2006" xmlns:p14="http://schemas.microsoft.com/office/powerpoint/2010/main">
    <mc:Choice Requires="p14">
      <p:transition spd="slow" p14:dur="2000" advTm="10721"/>
    </mc:Choice>
    <mc:Fallback xmlns="">
      <p:transition spd="slow" advTm="10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9" y="404664"/>
            <a:ext cx="1656183" cy="2592288"/>
          </a:xfrm>
          <a:prstGeom prst="rect">
            <a:avLst/>
          </a:prstGeom>
          <a:ln w="228600" cap="sq" cmpd="thickThin">
            <a:solidFill>
              <a:srgbClr val="0070C0"/>
            </a:solidFill>
            <a:prstDash val="solid"/>
            <a:miter lim="800000"/>
          </a:ln>
          <a:effectLst>
            <a:innerShdw blurRad="76200">
              <a:srgbClr val="000000"/>
            </a:innerShdw>
          </a:effectLst>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240" y="3789040"/>
            <a:ext cx="1941285" cy="2796884"/>
          </a:xfrm>
          <a:prstGeom prst="rect">
            <a:avLst/>
          </a:prstGeom>
          <a:ln w="228600" cap="sq" cmpd="thickThin">
            <a:solidFill>
              <a:srgbClr val="0070C0"/>
            </a:solidFill>
            <a:prstDash val="solid"/>
            <a:miter lim="800000"/>
          </a:ln>
          <a:effectLst>
            <a:innerShdw blurRad="76200">
              <a:srgbClr val="000000"/>
            </a:innerShdw>
          </a:effectLst>
        </p:spPr>
      </p:pic>
      <p:sp>
        <p:nvSpPr>
          <p:cNvPr id="5" name="TextBox 4"/>
          <p:cNvSpPr txBox="1"/>
          <p:nvPr/>
        </p:nvSpPr>
        <p:spPr>
          <a:xfrm>
            <a:off x="3707904" y="764704"/>
            <a:ext cx="5112568" cy="1261884"/>
          </a:xfrm>
          <a:prstGeom prst="rect">
            <a:avLst/>
          </a:prstGeom>
          <a:noFill/>
        </p:spPr>
        <p:txBody>
          <a:bodyPr wrap="square" rtlCol="0">
            <a:spAutoFit/>
          </a:bodyPr>
          <a:lstStyle/>
          <a:p>
            <a:r>
              <a:rPr lang="az-Latn-AZ" sz="1600" b="1" i="1" dirty="0" smtClean="0">
                <a:solidFill>
                  <a:srgbClr val="0070C0"/>
                </a:solidFill>
                <a:latin typeface="Times New Roman" pitchFamily="18" charset="0"/>
                <a:cs typeface="Times New Roman" pitchFamily="18" charset="0"/>
              </a:rPr>
              <a:t>Səmədov V., Vəlizadə R. Leyla Əliyeva : «Xocalıya ədalət!» : Beynəlxalq erməni terroruna qarşı yeni strateji model. 3 cilddə. I c. – Bakı: 2014. – 344 s.</a:t>
            </a:r>
          </a:p>
          <a:p>
            <a:endParaRPr lang="az-Latn-AZ" sz="1400" dirty="0">
              <a:latin typeface="Times New Roman" pitchFamily="18" charset="0"/>
              <a:cs typeface="Times New Roman" pitchFamily="18" charset="0"/>
            </a:endParaRPr>
          </a:p>
          <a:p>
            <a:endParaRPr lang="az-Latn-AZ" sz="1400" dirty="0">
              <a:latin typeface="Times New Roman" pitchFamily="18" charset="0"/>
              <a:cs typeface="Times New Roman" pitchFamily="18" charset="0"/>
            </a:endParaRPr>
          </a:p>
        </p:txBody>
      </p:sp>
      <p:sp>
        <p:nvSpPr>
          <p:cNvPr id="7" name="TextBox 6"/>
          <p:cNvSpPr txBox="1"/>
          <p:nvPr/>
        </p:nvSpPr>
        <p:spPr>
          <a:xfrm>
            <a:off x="1115616" y="4581128"/>
            <a:ext cx="5148572" cy="1077218"/>
          </a:xfrm>
          <a:prstGeom prst="rect">
            <a:avLst/>
          </a:prstGeom>
          <a:noFill/>
        </p:spPr>
        <p:txBody>
          <a:bodyPr wrap="square" rtlCol="0">
            <a:spAutoFit/>
          </a:bodyPr>
          <a:lstStyle/>
          <a:p>
            <a:r>
              <a:rPr lang="az-Latn-AZ" sz="1600" b="1" i="1" dirty="0">
                <a:solidFill>
                  <a:srgbClr val="0070C0"/>
                </a:solidFill>
                <a:latin typeface="Times New Roman" pitchFamily="18" charset="0"/>
                <a:cs typeface="Times New Roman" pitchFamily="18" charset="0"/>
              </a:rPr>
              <a:t>Səmədov V., Vəlizadə R. Leyla Əliyeva : «Xocalıya ədalət!» : Beynəlxalq erməni terroruna qarşı yeni strateji model. 3 cilddə. </a:t>
            </a:r>
            <a:r>
              <a:rPr lang="az-Latn-AZ" sz="1600" b="1" i="1" dirty="0" smtClean="0">
                <a:solidFill>
                  <a:srgbClr val="0070C0"/>
                </a:solidFill>
                <a:latin typeface="Times New Roman" pitchFamily="18" charset="0"/>
                <a:cs typeface="Times New Roman" pitchFamily="18" charset="0"/>
              </a:rPr>
              <a:t>II </a:t>
            </a:r>
            <a:r>
              <a:rPr lang="az-Latn-AZ" sz="1600" b="1" i="1" dirty="0">
                <a:solidFill>
                  <a:srgbClr val="0070C0"/>
                </a:solidFill>
                <a:latin typeface="Times New Roman" pitchFamily="18" charset="0"/>
                <a:cs typeface="Times New Roman" pitchFamily="18" charset="0"/>
              </a:rPr>
              <a:t>c. – </a:t>
            </a:r>
            <a:r>
              <a:rPr lang="az-Latn-AZ" sz="1600" b="1" i="1" dirty="0" smtClean="0">
                <a:solidFill>
                  <a:srgbClr val="0070C0"/>
                </a:solidFill>
                <a:latin typeface="Times New Roman" pitchFamily="18" charset="0"/>
                <a:cs typeface="Times New Roman" pitchFamily="18" charset="0"/>
              </a:rPr>
              <a:t>Bakı: </a:t>
            </a:r>
            <a:r>
              <a:rPr lang="az-Latn-AZ" sz="1600" b="1" i="1" dirty="0">
                <a:solidFill>
                  <a:srgbClr val="0070C0"/>
                </a:solidFill>
                <a:latin typeface="Times New Roman" pitchFamily="18" charset="0"/>
                <a:cs typeface="Times New Roman" pitchFamily="18" charset="0"/>
              </a:rPr>
              <a:t>2014. – </a:t>
            </a:r>
            <a:r>
              <a:rPr lang="az-Latn-AZ" sz="1600" b="1" i="1" dirty="0" smtClean="0">
                <a:solidFill>
                  <a:srgbClr val="0070C0"/>
                </a:solidFill>
                <a:latin typeface="Times New Roman" pitchFamily="18" charset="0"/>
                <a:cs typeface="Times New Roman" pitchFamily="18" charset="0"/>
              </a:rPr>
              <a:t>376 </a:t>
            </a:r>
            <a:r>
              <a:rPr lang="az-Latn-AZ" sz="1600" b="1" i="1" dirty="0">
                <a:solidFill>
                  <a:srgbClr val="0070C0"/>
                </a:solidFill>
                <a:latin typeface="Times New Roman" pitchFamily="18" charset="0"/>
                <a:cs typeface="Times New Roman" pitchFamily="18" charset="0"/>
              </a:rPr>
              <a:t>s.</a:t>
            </a:r>
          </a:p>
          <a:p>
            <a:endParaRPr lang="az-Latn-AZ" sz="1600" dirty="0">
              <a:solidFill>
                <a:srgbClr val="0070C0"/>
              </a:solidFill>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62534957"/>
      </p:ext>
    </p:extLst>
  </p:cSld>
  <p:clrMapOvr>
    <a:masterClrMapping/>
  </p:clrMapOvr>
  <mc:AlternateContent xmlns:mc="http://schemas.openxmlformats.org/markup-compatibility/2006" xmlns:p14="http://schemas.microsoft.com/office/powerpoint/2010/main">
    <mc:Choice Requires="p14">
      <p:transition spd="slow" p14:dur="2000" advTm="25239"/>
    </mc:Choice>
    <mc:Fallback xmlns="">
      <p:transition spd="slow" advTm="252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683568" y="1186022"/>
            <a:ext cx="7560840" cy="3416320"/>
          </a:xfrm>
          <a:prstGeom prst="rect">
            <a:avLst/>
          </a:prstGeom>
          <a:noFill/>
        </p:spPr>
        <p:txBody>
          <a:bodyPr wrap="square" rtlCol="0">
            <a:spAutoFit/>
          </a:bodyPr>
          <a:lstStyle/>
          <a:p>
            <a:r>
              <a:rPr lang="az-Latn-AZ" b="1" i="1" dirty="0" smtClean="0">
                <a:solidFill>
                  <a:srgbClr val="0070C0"/>
                </a:solidFill>
                <a:latin typeface="Times New Roman" pitchFamily="18" charset="0"/>
                <a:cs typeface="Times New Roman" pitchFamily="18" charset="0"/>
              </a:rPr>
              <a:t>Üç cildlik bu kitabda beynəlxalq terrorun bir qolu olan erməni terrorçularının müxtəlif tarixi dövrlərdə Azərbaycan torpaqlarında, xüsusilə ötən əsrin son illərində Ermənistan və onların havadarlarının  köməyilə işğal olunmuş Dağlıq Qarabağ ərazisində, o cümlədən, Xocalı yaşayış məntəqəsində törətdikləri kütləvi qırğınlardan, vəhşiliklərdən, soyqırımdan bəhs edilir. Kitabda Heydər Əliyev Fondunun vitse-prezidenti, Fondun RF-dakı Nümayəndəliyinin rəhbəri Leyla Əliyevanın «Xocalıya Ədalət» kampaniyası çərçivəsində beynəlxalq aləmdə həyata keçirilən təqdirəlayiq tədbirlərdən söhbət açılır. Zəngin fakt və sənədlərlə, sübutlarla əlaqələndirilmiş bu kitab dünyada terrora və zülmə, işgəncəyə və amansız qətliamlara qarşı mübarizədə tarixi həqiqətlərin önəmli bir toplusu kimi oxucuların diqqət mərkəzində olacaqdır.</a:t>
            </a:r>
            <a:endParaRPr lang="az-Latn-AZ" b="1" i="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95411311"/>
      </p:ext>
    </p:extLst>
  </p:cSld>
  <p:clrMapOvr>
    <a:masterClrMapping/>
  </p:clrMapOvr>
  <mc:AlternateContent xmlns:mc="http://schemas.openxmlformats.org/markup-compatibility/2006" xmlns:p14="http://schemas.microsoft.com/office/powerpoint/2010/main">
    <mc:Choice Requires="p14">
      <p:transition spd="slow" p14:dur="2000" advTm="45423"/>
    </mc:Choice>
    <mc:Fallback xmlns="">
      <p:transition spd="slow" advTm="454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mGr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3" name="Рисунок 2" descr="img350.jpg"/>
          <p:cNvPicPr>
            <a:picLocks noChangeAspect="1"/>
          </p:cNvPicPr>
          <p:nvPr/>
        </p:nvPicPr>
        <p:blipFill>
          <a:blip r:embed="rId3" cstate="print"/>
          <a:stretch>
            <a:fillRect/>
          </a:stretch>
        </p:blipFill>
        <p:spPr>
          <a:xfrm>
            <a:off x="813124" y="214290"/>
            <a:ext cx="3500461" cy="6429420"/>
          </a:xfrm>
          <a:prstGeom prst="rect">
            <a:avLst/>
          </a:prstGeom>
          <a:solidFill>
            <a:srgbClr val="FFFFFF">
              <a:shade val="85000"/>
            </a:srgbClr>
          </a:solidFill>
          <a:ln w="1905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286380" y="928670"/>
            <a:ext cx="3643338" cy="5816977"/>
          </a:xfrm>
          <a:prstGeom prst="rect">
            <a:avLst/>
          </a:prstGeom>
          <a:noFill/>
        </p:spPr>
        <p:txBody>
          <a:bodyPr wrap="square" rtlCol="0">
            <a:spAutoFit/>
          </a:bodyPr>
          <a:lstStyle/>
          <a:p>
            <a:r>
              <a:rPr lang="az-Latn-AZ" sz="2200" b="1" i="1" dirty="0" smtClean="0">
                <a:solidFill>
                  <a:srgbClr val="FF0000"/>
                </a:solidFill>
                <a:latin typeface="Times New Roman" pitchFamily="18" charset="0"/>
                <a:cs typeface="Times New Roman" pitchFamily="18" charset="0"/>
              </a:rPr>
              <a:t>Sonam B. Erməni xərçənginin rişələri : Azərbaycanın soyqırımına – Qarabağa həsr olumuş sənədli-bədii materiallar. – Bakı : Qanun, 2004. – 80 s.</a:t>
            </a:r>
          </a:p>
          <a:p>
            <a:r>
              <a:rPr lang="az-Latn-AZ" sz="2200" b="1" i="1" dirty="0" smtClean="0">
                <a:solidFill>
                  <a:srgbClr val="FF0000"/>
                </a:solidFill>
                <a:latin typeface="Times New Roman" pitchFamily="18" charset="0"/>
                <a:cs typeface="Times New Roman" pitchFamily="18" charset="0"/>
              </a:rPr>
              <a:t>Kitab bu gün Azərbaycanın əhalisi üçün deyil, həm də bütün yer üzündə yaşayan bütün azərbaycanlılar üçün maraqlı və dəyərli bir nəşrdir. </a:t>
            </a:r>
          </a:p>
          <a:p>
            <a:r>
              <a:rPr lang="az-Latn-AZ" sz="2200" b="1" i="1" dirty="0" smtClean="0">
                <a:solidFill>
                  <a:srgbClr val="FF0000"/>
                </a:solidFill>
                <a:latin typeface="Times New Roman" pitchFamily="18" charset="0"/>
                <a:cs typeface="Times New Roman" pitchFamily="18" charset="0"/>
              </a:rPr>
              <a:t>Kitabın “Ağrı...” adlı bölməsində Xocalının işğalının tarixi, səbəbləri qısa və aydın şərh edilmişdir.</a:t>
            </a:r>
          </a:p>
          <a:p>
            <a:endParaRPr lang="az-Latn-AZ" sz="2200" b="1" i="1" dirty="0" smtClean="0">
              <a:solidFill>
                <a:srgbClr val="FF0000"/>
              </a:solidFill>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ustDataLst>
      <p:tags r:id="rId1"/>
    </p:custDataLst>
  </p:cSld>
  <p:clrMapOvr>
    <a:masterClrMapping/>
  </p:clrMapOvr>
  <p:transition advTm="204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4" name="Рисунок 3" descr="img347.jpg"/>
          <p:cNvPicPr>
            <a:picLocks noChangeAspect="1"/>
          </p:cNvPicPr>
          <p:nvPr/>
        </p:nvPicPr>
        <p:blipFill>
          <a:blip r:embed="rId3" cstate="print"/>
          <a:stretch>
            <a:fillRect/>
          </a:stretch>
        </p:blipFill>
        <p:spPr>
          <a:xfrm>
            <a:off x="5143504" y="285728"/>
            <a:ext cx="3714776" cy="6215106"/>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57158" y="714356"/>
            <a:ext cx="4143404" cy="5262979"/>
          </a:xfrm>
          <a:prstGeom prst="rect">
            <a:avLst/>
          </a:prstGeom>
          <a:noFill/>
        </p:spPr>
        <p:txBody>
          <a:bodyPr wrap="square" rtlCol="0">
            <a:spAutoFit/>
          </a:bodyPr>
          <a:lstStyle/>
          <a:p>
            <a:r>
              <a:rPr lang="az-Latn-AZ" sz="2400" b="1" dirty="0" smtClean="0">
                <a:ln w="18415" cmpd="sng">
                  <a:solidFill>
                    <a:schemeClr val="bg1">
                      <a:lumMod val="85000"/>
                    </a:schemeClr>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Sonam B. Qanlı dərə : povest. -  Bakı : Qanun, 2004. – 44 s.</a:t>
            </a:r>
          </a:p>
          <a:p>
            <a:endParaRPr lang="az-Latn-AZ" sz="2400" b="1" dirty="0" smtClean="0">
              <a:ln w="18415" cmpd="sng">
                <a:solidFill>
                  <a:schemeClr val="bg1">
                    <a:lumMod val="85000"/>
                  </a:schemeClr>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endParaRPr>
          </a:p>
          <a:p>
            <a:r>
              <a:rPr lang="az-Latn-AZ" sz="2400" b="1" dirty="0" smtClean="0">
                <a:ln w="18415" cmpd="sng">
                  <a:solidFill>
                    <a:schemeClr val="bg1">
                      <a:lumMod val="85000"/>
                    </a:schemeClr>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Müəllifin qələmə aldığı tarixi xronikada, düşmənin dözülməz işgəncələrinə məruz qalan təkcə iki gəncin acınacaqlı taleyindən deyil, eyni zamanda Azərbaycan xalqının təcavüzkar Ermənistan tərəfindən zor gücü ilə işğal olunmuş, viran edilib yandırılmış Xocalı dəhşətlərindən bəhs edilir.</a:t>
            </a:r>
            <a:endParaRPr lang="ru-RU" sz="2400" b="1" dirty="0">
              <a:ln w="18415" cmpd="sng">
                <a:solidFill>
                  <a:schemeClr val="bg1">
                    <a:lumMod val="85000"/>
                  </a:schemeClr>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ustDataLst>
      <p:tags r:id="rId1"/>
    </p:custDataLst>
  </p:cSld>
  <p:clrMapOvr>
    <a:masterClrMapping/>
  </p:clrMapOvr>
  <p:transition advTm="312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5" name="Рисунок 4" descr="img351.jpg"/>
          <p:cNvPicPr>
            <a:picLocks noChangeAspect="1"/>
          </p:cNvPicPr>
          <p:nvPr/>
        </p:nvPicPr>
        <p:blipFill>
          <a:blip r:embed="rId3" cstate="print"/>
          <a:stretch>
            <a:fillRect/>
          </a:stretch>
        </p:blipFill>
        <p:spPr>
          <a:xfrm>
            <a:off x="357158" y="357166"/>
            <a:ext cx="3529419" cy="6143644"/>
          </a:xfrm>
          <a:prstGeom prst="rect">
            <a:avLst/>
          </a:prstGeom>
          <a:solidFill>
            <a:srgbClr val="FFFFFF">
              <a:shade val="85000"/>
            </a:srgbClr>
          </a:solidFill>
          <a:ln w="1905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4929190" y="642918"/>
            <a:ext cx="3786214" cy="5847755"/>
          </a:xfrm>
          <a:prstGeom prst="rect">
            <a:avLst/>
          </a:prstGeom>
          <a:noFill/>
        </p:spPr>
        <p:txBody>
          <a:bodyPr wrap="square" rtlCol="0">
            <a:spAutoFit/>
          </a:bodyPr>
          <a:lstStyle/>
          <a:p>
            <a:r>
              <a:rPr lang="az-Latn-AZ" sz="2200" b="1" dirty="0" smtClean="0">
                <a:solidFill>
                  <a:srgbClr val="FF0000"/>
                </a:solidFill>
                <a:latin typeface="Times New Roman" pitchFamily="18" charset="0"/>
                <a:cs typeface="Times New Roman" pitchFamily="18" charset="0"/>
              </a:rPr>
              <a:t>Sonam B. Qətl : Azərbaycanlıların soyqırımına – Qarabağ müharibəsinə həsr olunmuş sənədli-bədii materiallar silsiləsindən. – Bakı : Qanun, 2004. – 44 s.</a:t>
            </a:r>
          </a:p>
          <a:p>
            <a:endParaRPr lang="az-Latn-AZ" sz="2200" b="1" dirty="0" smtClean="0">
              <a:solidFill>
                <a:srgbClr val="FF0000"/>
              </a:solidFill>
              <a:latin typeface="Times New Roman" pitchFamily="18" charset="0"/>
              <a:cs typeface="Times New Roman" pitchFamily="18" charset="0"/>
            </a:endParaRPr>
          </a:p>
          <a:p>
            <a:r>
              <a:rPr lang="az-Latn-AZ" sz="2200" b="1" dirty="0" smtClean="0">
                <a:solidFill>
                  <a:srgbClr val="FF0000"/>
                </a:solidFill>
                <a:latin typeface="Times New Roman" pitchFamily="18" charset="0"/>
                <a:cs typeface="Times New Roman" pitchFamily="18" charset="0"/>
              </a:rPr>
              <a:t>Müəllifin sayca üçüncü kitabı olan bu nəşrdə Xocalı hadisələri, əsir xocalıların başına gətirilən müsibətlər təsvir olunur. </a:t>
            </a:r>
          </a:p>
          <a:p>
            <a:r>
              <a:rPr lang="az-Latn-AZ" sz="2200" b="1" dirty="0" smtClean="0">
                <a:solidFill>
                  <a:srgbClr val="FF0000"/>
                </a:solidFill>
                <a:latin typeface="Times New Roman" pitchFamily="18" charset="0"/>
                <a:cs typeface="Times New Roman" pitchFamily="18" charset="0"/>
              </a:rPr>
              <a:t>Yeniyetmə və gənclərə ünvanlanmış bu kitab insan</a:t>
            </a:r>
            <a:r>
              <a:rPr lang="en-US" sz="2200" b="1" dirty="0" smtClean="0">
                <a:solidFill>
                  <a:srgbClr val="FF0000"/>
                </a:solidFill>
                <a:latin typeface="Times New Roman" pitchFamily="18" charset="0"/>
                <a:cs typeface="Times New Roman" pitchFamily="18" charset="0"/>
              </a:rPr>
              <a:t>d</a:t>
            </a:r>
            <a:r>
              <a:rPr lang="az-Latn-AZ" sz="2200" b="1" dirty="0" smtClean="0">
                <a:solidFill>
                  <a:srgbClr val="FF0000"/>
                </a:solidFill>
                <a:latin typeface="Times New Roman" pitchFamily="18" charset="0"/>
                <a:cs typeface="Times New Roman" pitchFamily="18" charset="0"/>
              </a:rPr>
              <a:t>a düşmənə nifrət  aşılayır. </a:t>
            </a:r>
            <a:endParaRPr lang="ru-RU" sz="22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24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2" name="Рисунок 1" descr="img348.jpg"/>
          <p:cNvPicPr>
            <a:picLocks noChangeAspect="1"/>
          </p:cNvPicPr>
          <p:nvPr/>
        </p:nvPicPr>
        <p:blipFill>
          <a:blip r:embed="rId3" cstate="print"/>
          <a:stretch>
            <a:fillRect/>
          </a:stretch>
        </p:blipFill>
        <p:spPr>
          <a:xfrm>
            <a:off x="4572000" y="500042"/>
            <a:ext cx="3873567" cy="5786478"/>
          </a:xfrm>
          <a:prstGeom prst="rect">
            <a:avLst/>
          </a:prstGeom>
          <a:solidFill>
            <a:srgbClr val="FFFFFF">
              <a:shade val="85000"/>
            </a:srgbClr>
          </a:solidFill>
          <a:ln w="1905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Box 2"/>
          <p:cNvSpPr txBox="1"/>
          <p:nvPr/>
        </p:nvSpPr>
        <p:spPr>
          <a:xfrm>
            <a:off x="500034" y="928670"/>
            <a:ext cx="3714776" cy="3816429"/>
          </a:xfrm>
          <a:prstGeom prst="rect">
            <a:avLst/>
          </a:prstGeom>
          <a:noFill/>
        </p:spPr>
        <p:txBody>
          <a:bodyPr wrap="square" rtlCol="0">
            <a:spAutoFit/>
          </a:bodyPr>
          <a:lstStyle/>
          <a:p>
            <a:r>
              <a:rPr lang="az-Latn-AZ" sz="2200" b="1" dirty="0" smtClean="0">
                <a:ln>
                  <a:solidFill>
                    <a:schemeClr val="tx1"/>
                  </a:solidFill>
                </a:ln>
                <a:solidFill>
                  <a:srgbClr val="FF0000"/>
                </a:solidFill>
                <a:latin typeface="Times New Roman" pitchFamily="18" charset="0"/>
                <a:cs typeface="Times New Roman" pitchFamily="18" charset="0"/>
              </a:rPr>
              <a:t>Sonam B. Sahibsizlik. </a:t>
            </a:r>
            <a:r>
              <a:rPr lang="az-Latn-AZ" sz="2200" b="1" smtClean="0">
                <a:ln>
                  <a:solidFill>
                    <a:schemeClr val="tx1"/>
                  </a:solidFill>
                </a:ln>
                <a:solidFill>
                  <a:srgbClr val="FF0000"/>
                </a:solidFill>
                <a:latin typeface="Times New Roman" pitchFamily="18" charset="0"/>
                <a:cs typeface="Times New Roman" pitchFamily="18" charset="0"/>
              </a:rPr>
              <a:t>– Bakı: </a:t>
            </a:r>
            <a:r>
              <a:rPr lang="az-Latn-AZ" sz="2200" b="1" dirty="0" smtClean="0">
                <a:ln>
                  <a:solidFill>
                    <a:schemeClr val="tx1"/>
                  </a:solidFill>
                </a:ln>
                <a:solidFill>
                  <a:srgbClr val="FF0000"/>
                </a:solidFill>
                <a:latin typeface="Times New Roman" pitchFamily="18" charset="0"/>
                <a:cs typeface="Times New Roman" pitchFamily="18" charset="0"/>
              </a:rPr>
              <a:t>Qanun, 2004. -  52 s.</a:t>
            </a:r>
          </a:p>
          <a:p>
            <a:r>
              <a:rPr lang="az-Latn-AZ" sz="2200" b="1" dirty="0" smtClean="0">
                <a:ln>
                  <a:solidFill>
                    <a:schemeClr val="tx1"/>
                  </a:solidFill>
                </a:ln>
                <a:solidFill>
                  <a:srgbClr val="FF0000"/>
                </a:solidFill>
                <a:latin typeface="Times New Roman" pitchFamily="18" charset="0"/>
                <a:cs typeface="Times New Roman" pitchFamily="18" charset="0"/>
              </a:rPr>
              <a:t> “Sahibsizlik” adlı hekayələr toplusunda 1992-ci il fevral ayının 25-dən 26-na keçən gecə  - yandırılıb büsbütün dünya xəritəsindən silinmək təhlükəsi qarşısında qalaraq, dəli harayı ilə bütün bəşəri silkələyən Xocalı faciəsi ön plana çəkilir. </a:t>
            </a:r>
            <a:endParaRPr lang="ru-RU" sz="2200" b="1" dirty="0">
              <a:ln>
                <a:solidFill>
                  <a:schemeClr val="tx1"/>
                </a:solidFill>
              </a:ln>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26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otDmn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10" name="Рисунок 9" descr="img293.jpg"/>
          <p:cNvPicPr>
            <a:picLocks noChangeAspect="1"/>
          </p:cNvPicPr>
          <p:nvPr/>
        </p:nvPicPr>
        <p:blipFill>
          <a:blip r:embed="rId3" cstate="print"/>
          <a:stretch>
            <a:fillRect/>
          </a:stretch>
        </p:blipFill>
        <p:spPr>
          <a:xfrm>
            <a:off x="4929190" y="428604"/>
            <a:ext cx="3643338" cy="6000792"/>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85720" y="571481"/>
            <a:ext cx="4500594" cy="600164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sz="2400" dirty="0" smtClean="0">
                <a:ln>
                  <a:solidFill>
                    <a:schemeClr val="tx1"/>
                  </a:solidFill>
                </a:ln>
                <a:solidFill>
                  <a:srgbClr val="FF0000"/>
                </a:solidFill>
                <a:effectLst/>
                <a:latin typeface="Times New Roman" pitchFamily="18" charset="0"/>
                <a:cs typeface="Times New Roman" pitchFamily="18" charset="0"/>
              </a:rPr>
              <a:t>Yaqublu N. Xocalı Soyqırımı.  - Bakı : Elm və təhsil, 2012. – 188 s.</a:t>
            </a:r>
          </a:p>
          <a:p>
            <a:endParaRPr lang="az-Latn-AZ" sz="2400" dirty="0" smtClean="0">
              <a:ln>
                <a:solidFill>
                  <a:schemeClr val="tx1"/>
                </a:solidFill>
              </a:ln>
              <a:solidFill>
                <a:srgbClr val="FF0000"/>
              </a:solidFill>
              <a:effectLst/>
              <a:latin typeface="Times New Roman" pitchFamily="18" charset="0"/>
              <a:cs typeface="Times New Roman" pitchFamily="18" charset="0"/>
            </a:endParaRPr>
          </a:p>
          <a:p>
            <a:r>
              <a:rPr lang="az-Latn-AZ" sz="2400" dirty="0" smtClean="0">
                <a:ln>
                  <a:solidFill>
                    <a:schemeClr val="tx1"/>
                  </a:solidFill>
                </a:ln>
                <a:solidFill>
                  <a:srgbClr val="FF0000"/>
                </a:solidFill>
                <a:effectLst/>
                <a:latin typeface="Times New Roman" pitchFamily="18" charset="0"/>
                <a:cs typeface="Times New Roman" pitchFamily="18" charset="0"/>
              </a:rPr>
              <a:t>Kitabda Xocalı faciəsində ölənlər, yandırılanlar, diri-diri başları kəsilənlər, dırnaqları qoparılıb işgəncə ilə öldürülənlər  haqqında geniş məlumat verilib. Ermənilərin vəhşiliyi, türk qanına hərisliyi ağrılı bir dillə yazılıb.  Kitabda həmçinin,  ayağı kəsilən, şikəst olan qadınlarımızın, cavanla-rımızın, qızı itkin düşmüş  analarımızın faciəsi də təsvir edilib. </a:t>
            </a:r>
          </a:p>
          <a:p>
            <a:endParaRPr lang="ru-RU" sz="2400" b="1" spc="50" dirty="0">
              <a:ln w="11430">
                <a:no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ustDataLst>
      <p:tags r:id="rId1"/>
    </p:custDataLst>
  </p:cSld>
  <p:clrMapOvr>
    <a:masterClrMapping/>
  </p:clrMapOvr>
  <p:transition advTm="314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259632" y="404664"/>
            <a:ext cx="7215238" cy="5632311"/>
          </a:xfrm>
          <a:prstGeom prst="rect">
            <a:avLst/>
          </a:prstGeom>
          <a:noFill/>
        </p:spPr>
        <p:txBody>
          <a:bodyPr wrap="square" rtlCol="0">
            <a:spAutoFit/>
          </a:bodyPr>
          <a:lstStyle/>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QAN QOXUYAN RƏQƏMLƏR</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613 nəfər öldürülmüşdür.</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Onlardan</a:t>
            </a:r>
            <a:r>
              <a:rPr lang="en-US"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 </a:t>
            </a:r>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63 nəfəri uşaq və yeniyetmə;</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106 nəfəri qadın;</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70 nəfəri ahıl;</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8 ailə tamamilə məhv edilmişdir.</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25 nəfər uşaq valideynlərinin hər ikisini,</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130 uşaq valideynlərindən birini itirmişdir.</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150 nəfərin taleyi naməlumdur.</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487 nəfər əlil olmuş,</a:t>
            </a:r>
          </a:p>
          <a:p>
            <a:r>
              <a:rPr lang="az-Latn-AZ" sz="3000" b="1" i="1" dirty="0" smtClean="0">
                <a:solidFill>
                  <a:srgbClr val="4D2403"/>
                </a:solidFill>
                <a:effectLst>
                  <a:glow rad="101600">
                    <a:schemeClr val="accent6">
                      <a:satMod val="175000"/>
                      <a:alpha val="40000"/>
                    </a:schemeClr>
                  </a:glow>
                </a:effectLst>
                <a:latin typeface="Times New Roman" pitchFamily="18" charset="0"/>
                <a:cs typeface="Times New Roman" pitchFamily="18" charset="0"/>
              </a:rPr>
              <a:t>1275 nəfər girov götürülmüşdür.</a:t>
            </a:r>
            <a:endParaRPr lang="ru-RU" sz="3000" b="1" i="1" dirty="0">
              <a:solidFill>
                <a:srgbClr val="4D2403"/>
              </a:solidFill>
              <a:effectLst>
                <a:glow rad="101600">
                  <a:schemeClr val="accent6">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213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431"/>
            <a:ext cx="9159290" cy="6846570"/>
          </a:xfrm>
          <a:prstGeom prst="rect">
            <a:avLst/>
          </a:prstGeom>
          <a:noFill/>
          <a:ln w="9525">
            <a:noFill/>
            <a:miter lim="800000"/>
            <a:headEnd/>
            <a:tailEnd/>
          </a:ln>
          <a:effectLst/>
        </p:spPr>
      </p:pic>
      <p:sp>
        <p:nvSpPr>
          <p:cNvPr id="3" name="TextBox 2"/>
          <p:cNvSpPr txBox="1"/>
          <p:nvPr/>
        </p:nvSpPr>
        <p:spPr>
          <a:xfrm>
            <a:off x="4929190" y="5357826"/>
            <a:ext cx="4214810" cy="1200329"/>
          </a:xfrm>
          <a:prstGeom prst="rect">
            <a:avLst/>
          </a:prstGeom>
          <a:noFill/>
        </p:spPr>
        <p:txBody>
          <a:bodyPr wrap="square" rtlCol="0">
            <a:spAutoFit/>
          </a:bodyPr>
          <a:lstStyle/>
          <a:p>
            <a:r>
              <a:rPr lang="az-Latn-AZ" b="1" i="1" dirty="0" smtClean="0">
                <a:solidFill>
                  <a:srgbClr val="4D2403"/>
                </a:solidFill>
                <a:latin typeface="Times New Roman" pitchFamily="18" charset="0"/>
                <a:cs typeface="Times New Roman" pitchFamily="18" charset="0"/>
              </a:rPr>
              <a:t>Tərtib edəni :                      Əhmədova S.</a:t>
            </a:r>
          </a:p>
          <a:p>
            <a:endParaRPr lang="az-Latn-AZ" b="1" i="1" dirty="0" smtClean="0">
              <a:solidFill>
                <a:srgbClr val="4D2403"/>
              </a:solidFill>
              <a:latin typeface="Times New Roman" pitchFamily="18" charset="0"/>
              <a:cs typeface="Times New Roman" pitchFamily="18" charset="0"/>
            </a:endParaRPr>
          </a:p>
          <a:p>
            <a:r>
              <a:rPr lang="az-Latn-AZ" b="1" i="1" dirty="0" smtClean="0">
                <a:solidFill>
                  <a:srgbClr val="4D2403"/>
                </a:solidFill>
                <a:latin typeface="Times New Roman" pitchFamily="18" charset="0"/>
                <a:cs typeface="Times New Roman" pitchFamily="18" charset="0"/>
              </a:rPr>
              <a:t>Kitabların cildlərinin  </a:t>
            </a:r>
          </a:p>
          <a:p>
            <a:r>
              <a:rPr lang="az-Latn-AZ" b="1" i="1" dirty="0" smtClean="0">
                <a:solidFill>
                  <a:srgbClr val="4D2403"/>
                </a:solidFill>
                <a:latin typeface="Times New Roman" pitchFamily="18" charset="0"/>
                <a:cs typeface="Times New Roman" pitchFamily="18" charset="0"/>
              </a:rPr>
              <a:t>Köçürülməsi :                     Məmmədova G.</a:t>
            </a:r>
            <a:endParaRPr lang="ru-RU" b="1" i="1" dirty="0">
              <a:solidFill>
                <a:srgbClr val="4D2403"/>
              </a:solidFill>
              <a:latin typeface="Times New Roman" pitchFamily="18" charset="0"/>
              <a:cs typeface="Times New Roman" pitchFamily="18" charset="0"/>
            </a:endParaRPr>
          </a:p>
        </p:txBody>
      </p:sp>
    </p:spTree>
  </p:cSld>
  <p:clrMapOvr>
    <a:masterClrMapping/>
  </p:clrMapOvr>
  <p:transition advTm="32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Grid">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785918" y="0"/>
            <a:ext cx="7072362" cy="7017306"/>
          </a:xfrm>
          <a:prstGeom prst="rect">
            <a:avLst/>
          </a:prstGeom>
          <a:noFill/>
        </p:spPr>
        <p:txBody>
          <a:bodyPr wrap="square" rtlCol="0">
            <a:spAutoFit/>
          </a:bodyPr>
          <a:lstStyle/>
          <a:p>
            <a:r>
              <a:rPr lang="az-Latn-AZ" i="1" dirty="0" smtClean="0">
                <a:effectLst>
                  <a:glow rad="63500">
                    <a:schemeClr val="accent3">
                      <a:satMod val="175000"/>
                      <a:alpha val="40000"/>
                    </a:schemeClr>
                  </a:glow>
                </a:effectLst>
                <a:latin typeface="Times New Roman" pitchFamily="18" charset="0"/>
                <a:cs typeface="Times New Roman" pitchFamily="18" charset="0"/>
              </a:rPr>
              <a:t>Dözəkmi taleyin bu kələyinə,</a:t>
            </a:r>
          </a:p>
          <a:p>
            <a:r>
              <a:rPr lang="az-Latn-AZ" i="1" dirty="0" smtClean="0">
                <a:effectLst>
                  <a:glow rad="63500">
                    <a:schemeClr val="accent3">
                      <a:satMod val="175000"/>
                      <a:alpha val="40000"/>
                    </a:schemeClr>
                  </a:glow>
                </a:effectLst>
                <a:latin typeface="Times New Roman" pitchFamily="18" charset="0"/>
                <a:cs typeface="Times New Roman" pitchFamily="18" charset="0"/>
              </a:rPr>
              <a:t>Beləmi yazılıb yazılan yazı,</a:t>
            </a:r>
          </a:p>
          <a:p>
            <a:r>
              <a:rPr lang="az-Latn-AZ" i="1" dirty="0" smtClean="0">
                <a:effectLst>
                  <a:glow rad="63500">
                    <a:schemeClr val="accent3">
                      <a:satMod val="175000"/>
                      <a:alpha val="40000"/>
                    </a:schemeClr>
                  </a:glow>
                </a:effectLst>
                <a:latin typeface="Times New Roman" pitchFamily="18" charset="0"/>
                <a:cs typeface="Times New Roman" pitchFamily="18" charset="0"/>
              </a:rPr>
              <a:t>O dağda axıbdı qan su yerinə</a:t>
            </a:r>
          </a:p>
          <a:p>
            <a:r>
              <a:rPr lang="az-Latn-AZ" i="1" dirty="0" smtClean="0">
                <a:effectLst>
                  <a:glow rad="63500">
                    <a:schemeClr val="accent3">
                      <a:satMod val="175000"/>
                      <a:alpha val="40000"/>
                    </a:schemeClr>
                  </a:glow>
                </a:effectLst>
                <a:latin typeface="Times New Roman" pitchFamily="18" charset="0"/>
                <a:cs typeface="Times New Roman" pitchFamily="18" charset="0"/>
              </a:rPr>
              <a:t>O dağın laləsi qandan qırmızı.</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təpələrin ürəyində dağ, </a:t>
            </a:r>
          </a:p>
          <a:p>
            <a:r>
              <a:rPr lang="az-Latn-AZ" i="1" dirty="0" smtClean="0">
                <a:effectLst>
                  <a:glow rad="63500">
                    <a:schemeClr val="accent3">
                      <a:satMod val="175000"/>
                      <a:alpha val="40000"/>
                    </a:schemeClr>
                  </a:glow>
                </a:effectLst>
                <a:latin typeface="Times New Roman" pitchFamily="18" charset="0"/>
                <a:cs typeface="Times New Roman" pitchFamily="18" charset="0"/>
              </a:rPr>
              <a:t>Qandı dörd tərəfi, yamacı, yalı,</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bir diyar var, adı Qarabağ,</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bir şəhər var, adı Xocalı.</a:t>
            </a:r>
          </a:p>
          <a:p>
            <a:r>
              <a:rPr lang="az-Latn-AZ" i="1" dirty="0" smtClean="0">
                <a:effectLst>
                  <a:glow rad="63500">
                    <a:schemeClr val="accent3">
                      <a:satMod val="175000"/>
                      <a:alpha val="40000"/>
                    </a:schemeClr>
                  </a:glow>
                </a:effectLst>
                <a:latin typeface="Times New Roman" pitchFamily="18" charset="0"/>
                <a:cs typeface="Times New Roman" pitchFamily="18" charset="0"/>
              </a:rPr>
              <a:t>Daha körpələri nəğmə oxumur, </a:t>
            </a:r>
          </a:p>
          <a:p>
            <a:r>
              <a:rPr lang="az-Latn-AZ" i="1" dirty="0" smtClean="0">
                <a:effectLst>
                  <a:glow rad="63500">
                    <a:schemeClr val="accent3">
                      <a:satMod val="175000"/>
                      <a:alpha val="40000"/>
                    </a:schemeClr>
                  </a:glow>
                </a:effectLst>
                <a:latin typeface="Times New Roman" pitchFamily="18" charset="0"/>
                <a:cs typeface="Times New Roman" pitchFamily="18" charset="0"/>
              </a:rPr>
              <a:t>Nəğməli körpələr vaxtsız soldular,</a:t>
            </a:r>
          </a:p>
          <a:p>
            <a:r>
              <a:rPr lang="az-Latn-AZ" i="1" dirty="0" smtClean="0">
                <a:effectLst>
                  <a:glow rad="63500">
                    <a:schemeClr val="accent3">
                      <a:satMod val="175000"/>
                      <a:alpha val="40000"/>
                    </a:schemeClr>
                  </a:glow>
                </a:effectLst>
                <a:latin typeface="Times New Roman" pitchFamily="18" charset="0"/>
                <a:cs typeface="Times New Roman" pitchFamily="18" charset="0"/>
              </a:rPr>
              <a:t>Nişanlı qızları corab toxumur,</a:t>
            </a:r>
          </a:p>
          <a:p>
            <a:r>
              <a:rPr lang="az-Latn-AZ" i="1" dirty="0" smtClean="0">
                <a:effectLst>
                  <a:glow rad="63500">
                    <a:schemeClr val="accent3">
                      <a:satMod val="175000"/>
                      <a:alpha val="40000"/>
                    </a:schemeClr>
                  </a:glow>
                </a:effectLst>
                <a:latin typeface="Times New Roman" pitchFamily="18" charset="0"/>
                <a:cs typeface="Times New Roman" pitchFamily="18" charset="0"/>
              </a:rPr>
              <a:t>Nişanlı oğlanlar şəhid oldular.</a:t>
            </a:r>
          </a:p>
          <a:p>
            <a:r>
              <a:rPr lang="az-Latn-AZ" i="1" dirty="0" smtClean="0">
                <a:effectLst>
                  <a:glow rad="63500">
                    <a:schemeClr val="accent3">
                      <a:satMod val="175000"/>
                      <a:alpha val="40000"/>
                    </a:schemeClr>
                  </a:glow>
                </a:effectLst>
                <a:latin typeface="Times New Roman" pitchFamily="18" charset="0"/>
                <a:cs typeface="Times New Roman" pitchFamily="18" charset="0"/>
              </a:rPr>
              <a:t>Ölümlü, qalımlı bu qalmaqalda</a:t>
            </a:r>
          </a:p>
          <a:p>
            <a:r>
              <a:rPr lang="az-Latn-AZ" i="1" dirty="0" smtClean="0">
                <a:effectLst>
                  <a:glow rad="63500">
                    <a:schemeClr val="accent3">
                      <a:satMod val="175000"/>
                      <a:alpha val="40000"/>
                    </a:schemeClr>
                  </a:glow>
                </a:effectLst>
                <a:latin typeface="Times New Roman" pitchFamily="18" charset="0"/>
                <a:cs typeface="Times New Roman" pitchFamily="18" charset="0"/>
              </a:rPr>
              <a:t>Nifrətim, qəzəbim uyuyur hələ,</a:t>
            </a:r>
          </a:p>
          <a:p>
            <a:r>
              <a:rPr lang="az-Latn-AZ" i="1" dirty="0" smtClean="0">
                <a:effectLst>
                  <a:glow rad="63500">
                    <a:schemeClr val="accent3">
                      <a:satMod val="175000"/>
                      <a:alpha val="40000"/>
                    </a:schemeClr>
                  </a:glow>
                </a:effectLst>
                <a:latin typeface="Times New Roman" pitchFamily="18" charset="0"/>
                <a:cs typeface="Times New Roman" pitchFamily="18" charset="0"/>
              </a:rPr>
              <a:t>Sahibsiz itləri gözləri yolda, </a:t>
            </a:r>
          </a:p>
          <a:p>
            <a:r>
              <a:rPr lang="az-Latn-AZ" i="1" dirty="0" smtClean="0">
                <a:effectLst>
                  <a:glow rad="63500">
                    <a:schemeClr val="accent3">
                      <a:satMod val="175000"/>
                      <a:alpha val="40000"/>
                    </a:schemeClr>
                  </a:glow>
                </a:effectLst>
                <a:latin typeface="Times New Roman" pitchFamily="18" charset="0"/>
                <a:cs typeface="Times New Roman" pitchFamily="18" charset="0"/>
              </a:rPr>
              <a:t>Sahibsiz yurdları qoruyur hələ.</a:t>
            </a:r>
          </a:p>
          <a:p>
            <a:r>
              <a:rPr lang="az-Latn-AZ" i="1" dirty="0" smtClean="0">
                <a:effectLst>
                  <a:glow rad="63500">
                    <a:schemeClr val="accent3">
                      <a:satMod val="175000"/>
                      <a:alpha val="40000"/>
                    </a:schemeClr>
                  </a:glow>
                </a:effectLst>
                <a:latin typeface="Times New Roman" pitchFamily="18" charset="0"/>
                <a:cs typeface="Times New Roman" pitchFamily="18" charset="0"/>
              </a:rPr>
              <a:t>Sərsəri küləklər itirib başın,</a:t>
            </a:r>
          </a:p>
          <a:p>
            <a:r>
              <a:rPr lang="az-Latn-AZ" i="1" dirty="0" smtClean="0">
                <a:effectLst>
                  <a:glow rad="63500">
                    <a:schemeClr val="accent3">
                      <a:satMod val="175000"/>
                      <a:alpha val="40000"/>
                    </a:schemeClr>
                  </a:glow>
                </a:effectLst>
                <a:latin typeface="Times New Roman" pitchFamily="18" charset="0"/>
                <a:cs typeface="Times New Roman" pitchFamily="18" charset="0"/>
              </a:rPr>
              <a:t>Nakam arzuların əlləri göyə,</a:t>
            </a:r>
          </a:p>
          <a:p>
            <a:r>
              <a:rPr lang="az-Latn-AZ" i="1" dirty="0" smtClean="0">
                <a:effectLst>
                  <a:glow rad="63500">
                    <a:schemeClr val="accent3">
                      <a:satMod val="175000"/>
                      <a:alpha val="40000"/>
                    </a:schemeClr>
                  </a:glow>
                </a:effectLst>
                <a:latin typeface="Times New Roman" pitchFamily="18" charset="0"/>
                <a:cs typeface="Times New Roman" pitchFamily="18" charset="0"/>
              </a:rPr>
              <a:t>Qapqara buludlar tökür göz yaşı,</a:t>
            </a:r>
          </a:p>
          <a:p>
            <a:r>
              <a:rPr lang="az-Latn-AZ" i="1" dirty="0" smtClean="0">
                <a:effectLst>
                  <a:glow rad="63500">
                    <a:schemeClr val="accent3">
                      <a:satMod val="175000"/>
                      <a:alpha val="40000"/>
                    </a:schemeClr>
                  </a:glow>
                </a:effectLst>
                <a:latin typeface="Times New Roman" pitchFamily="18" charset="0"/>
                <a:cs typeface="Times New Roman" pitchFamily="18" charset="0"/>
              </a:rPr>
              <a:t>Qəbirsiz ölülər üzü qibləyə.</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igid ölüb sinəsində dağ,</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gəlin ölüb əli xınalı,</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bir diyar</a:t>
            </a:r>
            <a:r>
              <a:rPr lang="en-US" i="1" dirty="0" smtClean="0">
                <a:effectLst>
                  <a:glow rad="63500">
                    <a:schemeClr val="accent3">
                      <a:satMod val="175000"/>
                      <a:alpha val="40000"/>
                    </a:schemeClr>
                  </a:glow>
                </a:effectLst>
                <a:latin typeface="Times New Roman" pitchFamily="18" charset="0"/>
                <a:cs typeface="Times New Roman" pitchFamily="18" charset="0"/>
              </a:rPr>
              <a:t> </a:t>
            </a:r>
            <a:r>
              <a:rPr lang="en-US" i="1" dirty="0" err="1" smtClean="0">
                <a:effectLst>
                  <a:glow rad="63500">
                    <a:schemeClr val="accent3">
                      <a:satMod val="175000"/>
                      <a:alpha val="40000"/>
                    </a:schemeClr>
                  </a:glow>
                </a:effectLst>
                <a:latin typeface="Times New Roman" pitchFamily="18" charset="0"/>
                <a:cs typeface="Times New Roman" pitchFamily="18" charset="0"/>
              </a:rPr>
              <a:t>var</a:t>
            </a:r>
            <a:r>
              <a:rPr lang="az-Latn-AZ" i="1" dirty="0" smtClean="0">
                <a:effectLst>
                  <a:glow rad="63500">
                    <a:schemeClr val="accent3">
                      <a:satMod val="175000"/>
                      <a:alpha val="40000"/>
                    </a:schemeClr>
                  </a:glow>
                </a:effectLst>
                <a:latin typeface="Times New Roman" pitchFamily="18" charset="0"/>
                <a:cs typeface="Times New Roman" pitchFamily="18" charset="0"/>
              </a:rPr>
              <a:t>, adı Qarabağ,</a:t>
            </a:r>
          </a:p>
          <a:p>
            <a:r>
              <a:rPr lang="az-Latn-AZ" i="1" dirty="0" smtClean="0">
                <a:effectLst>
                  <a:glow rad="63500">
                    <a:schemeClr val="accent3">
                      <a:satMod val="175000"/>
                      <a:alpha val="40000"/>
                    </a:schemeClr>
                  </a:glow>
                </a:effectLst>
                <a:latin typeface="Times New Roman" pitchFamily="18" charset="0"/>
                <a:cs typeface="Times New Roman" pitchFamily="18" charset="0"/>
              </a:rPr>
              <a:t>Orda bir şəhər var , adı Xocalı.  </a:t>
            </a:r>
          </a:p>
          <a:p>
            <a:pPr algn="r"/>
            <a:r>
              <a:rPr lang="az-Latn-AZ" b="1" i="1" dirty="0" smtClean="0">
                <a:effectLst>
                  <a:glow rad="63500">
                    <a:schemeClr val="accent3">
                      <a:satMod val="175000"/>
                      <a:alpha val="40000"/>
                    </a:schemeClr>
                  </a:glow>
                </a:effectLst>
                <a:latin typeface="Times New Roman" pitchFamily="18" charset="0"/>
                <a:cs typeface="Times New Roman" pitchFamily="18" charset="0"/>
              </a:rPr>
              <a:t>Leyla Xəlilova</a:t>
            </a:r>
            <a:endParaRPr lang="ru-RU" b="1" i="1" dirty="0">
              <a:effectLst>
                <a:glow rad="63500">
                  <a:schemeClr val="accent3">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461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Dmnd">
          <a:fgClr>
            <a:schemeClr val="accent5"/>
          </a:fgClr>
          <a:bgClr>
            <a:schemeClr val="bg1"/>
          </a:bgClr>
        </a:pattFill>
        <a:effectLst/>
      </p:bgPr>
    </p:bg>
    <p:spTree>
      <p:nvGrpSpPr>
        <p:cNvPr id="1" name=""/>
        <p:cNvGrpSpPr/>
        <p:nvPr/>
      </p:nvGrpSpPr>
      <p:grpSpPr>
        <a:xfrm>
          <a:off x="0" y="0"/>
          <a:ext cx="0" cy="0"/>
          <a:chOff x="0" y="0"/>
          <a:chExt cx="0" cy="0"/>
        </a:xfrm>
      </p:grpSpPr>
      <p:pic>
        <p:nvPicPr>
          <p:cNvPr id="2" name="Рисунок 1" descr="img340.jpg"/>
          <p:cNvPicPr>
            <a:picLocks noChangeAspect="1"/>
          </p:cNvPicPr>
          <p:nvPr/>
        </p:nvPicPr>
        <p:blipFill>
          <a:blip r:embed="rId3" cstate="print"/>
          <a:stretch>
            <a:fillRect/>
          </a:stretch>
        </p:blipFill>
        <p:spPr>
          <a:xfrm>
            <a:off x="5715008" y="285728"/>
            <a:ext cx="3079502" cy="6000768"/>
          </a:xfrm>
          <a:prstGeom prst="rect">
            <a:avLst/>
          </a:prstGeom>
          <a:ln w="228600" cap="sq" cmpd="thickThin">
            <a:solidFill>
              <a:schemeClr val="accent3">
                <a:lumMod val="60000"/>
                <a:lumOff val="40000"/>
              </a:schemeClr>
            </a:solidFill>
            <a:prstDash val="solid"/>
            <a:miter lim="800000"/>
          </a:ln>
          <a:effectLst>
            <a:innerShdw blurRad="76200">
              <a:srgbClr val="000000"/>
            </a:innerShdw>
          </a:effectLst>
        </p:spPr>
      </p:pic>
      <p:sp>
        <p:nvSpPr>
          <p:cNvPr id="3" name="TextBox 2"/>
          <p:cNvSpPr txBox="1"/>
          <p:nvPr/>
        </p:nvSpPr>
        <p:spPr>
          <a:xfrm>
            <a:off x="357158" y="214290"/>
            <a:ext cx="4357718" cy="5909310"/>
          </a:xfrm>
          <a:prstGeom prst="rect">
            <a:avLst/>
          </a:prstGeom>
          <a:noFill/>
        </p:spPr>
        <p:txBody>
          <a:bodyPr wrap="square" rtlCol="0">
            <a:spAutoFit/>
          </a:bodyPr>
          <a:lstStyle/>
          <a:p>
            <a:r>
              <a:rPr lang="az-Latn-AZ" b="1" dirty="0" smtClean="0">
                <a:solidFill>
                  <a:srgbClr val="0000FF"/>
                </a:solidFill>
                <a:effectLst>
                  <a:glow rad="63500">
                    <a:schemeClr val="accent3">
                      <a:satMod val="175000"/>
                      <a:alpha val="40000"/>
                    </a:schemeClr>
                  </a:glow>
                </a:effectLst>
                <a:latin typeface="Times New Roman" pitchFamily="18" charset="0"/>
                <a:cs typeface="Times New Roman" pitchFamily="18" charset="0"/>
              </a:rPr>
              <a:t>Çəmənli M. Fred Asif : sənədli roman. – Bakı : Təhsil, 2010. – 224 s.</a:t>
            </a:r>
          </a:p>
          <a:p>
            <a:endParaRPr lang="az-Latn-AZ" b="1" dirty="0" smtClean="0">
              <a:solidFill>
                <a:srgbClr val="0000FF"/>
              </a:solidFill>
              <a:effectLst>
                <a:glow rad="63500">
                  <a:schemeClr val="accent3">
                    <a:satMod val="175000"/>
                    <a:alpha val="40000"/>
                  </a:schemeClr>
                </a:glow>
              </a:effectLst>
              <a:latin typeface="Times New Roman" pitchFamily="18" charset="0"/>
              <a:cs typeface="Times New Roman" pitchFamily="18" charset="0"/>
            </a:endParaRPr>
          </a:p>
          <a:p>
            <a:r>
              <a:rPr lang="az-Latn-AZ" b="1" dirty="0" smtClean="0">
                <a:solidFill>
                  <a:srgbClr val="0000FF"/>
                </a:solidFill>
                <a:effectLst>
                  <a:glow rad="63500">
                    <a:schemeClr val="accent3">
                      <a:satMod val="175000"/>
                      <a:alpha val="40000"/>
                    </a:schemeClr>
                  </a:glow>
                </a:effectLst>
                <a:latin typeface="Times New Roman" pitchFamily="18" charset="0"/>
                <a:cs typeface="Times New Roman" pitchFamily="18" charset="0"/>
              </a:rPr>
              <a:t>Hər millətin öz ruhu var və millət yaşadıqca o ruh da var olur, bir vücuddan o birinə keçib yaşayır.  Bu kitabda haqqında söz açılan vətənpərvər Azərbaycan övladı Fred Asif də bizimkidir və vücuduna sığmayan ruhunu da, onu daim için-için göynədən, yeyən, tükədən ağrısını da  gedərkən aramızda kiməsə verib, gedib... İndi bu gün o ruh da, o ağrı da bizimlədir.</a:t>
            </a:r>
          </a:p>
          <a:p>
            <a:r>
              <a:rPr lang="az-Latn-AZ" b="1" dirty="0" smtClean="0">
                <a:solidFill>
                  <a:srgbClr val="0000FF"/>
                </a:solidFill>
                <a:effectLst>
                  <a:glow rad="63500">
                    <a:schemeClr val="accent3">
                      <a:satMod val="175000"/>
                      <a:alpha val="40000"/>
                    </a:schemeClr>
                  </a:glow>
                </a:effectLst>
                <a:latin typeface="Times New Roman" pitchFamily="18" charset="0"/>
                <a:cs typeface="Times New Roman" pitchFamily="18" charset="0"/>
              </a:rPr>
              <a:t>Bu kitabı oxuyanlar Azərbaycanın Milli Qəhrəmanı, “General Məhəmməd Əsədov mükafatı” laureatı Fred Asiflə yanaşı, həm də dünyaya onunla qoşa gələn, onunla yaşayıb, onunla ölən böyük bir Ağrının canlı obrazını görəcəkdir</a:t>
            </a:r>
            <a:r>
              <a:rPr lang="az-Latn-AZ" dirty="0" smtClean="0">
                <a:solidFill>
                  <a:srgbClr val="0000FF"/>
                </a:solidFill>
                <a:effectLst>
                  <a:glow rad="63500">
                    <a:schemeClr val="accent3">
                      <a:satMod val="175000"/>
                      <a:alpha val="40000"/>
                    </a:schemeClr>
                  </a:glow>
                </a:effectLst>
                <a:latin typeface="Times New Roman" pitchFamily="18" charset="0"/>
                <a:cs typeface="Times New Roman" pitchFamily="18" charset="0"/>
              </a:rPr>
              <a:t>.</a:t>
            </a:r>
          </a:p>
          <a:p>
            <a:r>
              <a:rPr lang="az-Latn-AZ" b="1" dirty="0" smtClean="0">
                <a:solidFill>
                  <a:srgbClr val="0000FF"/>
                </a:solidFill>
                <a:effectLst>
                  <a:glow rad="63500">
                    <a:schemeClr val="accent3">
                      <a:satMod val="175000"/>
                      <a:alpha val="40000"/>
                    </a:schemeClr>
                  </a:glow>
                </a:effectLst>
                <a:latin typeface="Times New Roman" pitchFamily="18" charset="0"/>
                <a:cs typeface="Times New Roman" pitchFamily="18" charset="0"/>
              </a:rPr>
              <a:t>Fred Asif Xocalı döyüşlərinin də iştirakçısı olmuşdur.</a:t>
            </a:r>
            <a:endParaRPr lang="ru-RU" b="1" dirty="0">
              <a:solidFill>
                <a:srgbClr val="0000FF"/>
              </a:solidFill>
              <a:effectLst>
                <a:glow rad="63500">
                  <a:schemeClr val="accent3">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408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0072" y="692696"/>
            <a:ext cx="3429024"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75" algn="l"/>
              </a:tabLst>
            </a:pP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Elatlı </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E</a:t>
            </a:r>
            <a:r>
              <a:rPr kumimoji="0" lang="az-Latn-AZ"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Cəhənnəmdən gələn səs </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roman</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 -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Bakı </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MBM, 2009. - 368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s</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endPar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75" algn="l"/>
              </a:tabLst>
            </a:pPr>
            <a:endParaRPr kumimoji="0" lang="az-Latn-AZ"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75" algn="l"/>
              </a:tabLst>
            </a:pP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Roman</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XX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əsrin ən dəhşətli qırğını olan</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Xocalı soyqırımına və erməni əsirliyində əzab çəkən həmvətənlərimizin acınacaqlı taleyinə həsr edlib</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Burada</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Azərbaycan milli</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təhlükəsizlik orqanlarının fəaliyyətinə, anaya</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və vətənə məhəbbət, dostluq</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ilahi</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eşq</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mövzularına da</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geniş</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yer</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ayrılıb.</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Ürəyi zəif olanların bu</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kitabı oxuması məsləhət görülmür</a:t>
            </a:r>
            <a:r>
              <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ea typeface="Times New Roman" pitchFamily="18" charset="0"/>
                <a:cs typeface="Times New Roman" pitchFamily="18" charset="0"/>
              </a:rPr>
              <a:t>.</a:t>
            </a:r>
            <a:endParaRPr kumimoji="0" lang="ru-RU" sz="2000" b="1" i="1" u="none" strike="noStrike" cap="none" normalizeH="0" baseline="0" dirty="0" smtClean="0">
              <a:ln>
                <a:noFill/>
              </a:ln>
              <a:solidFill>
                <a:srgbClr val="C00000"/>
              </a:solidFill>
              <a:effectLst>
                <a:glow rad="63500">
                  <a:schemeClr val="accent3">
                    <a:satMod val="175000"/>
                    <a:alpha val="40000"/>
                  </a:schemeClr>
                </a:glo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75" algn="l"/>
              </a:tabLst>
            </a:pPr>
            <a:endParaRPr kumimoji="0" lang="ru-RU" sz="1800" b="1" i="0" u="none" strike="noStrike" cap="none" normalizeH="0" baseline="0" dirty="0" smtClean="0">
              <a:ln>
                <a:noFill/>
              </a:ln>
              <a:solidFill>
                <a:srgbClr val="C00000"/>
              </a:solidFill>
              <a:effectLst>
                <a:glow rad="101600">
                  <a:schemeClr val="accent6">
                    <a:satMod val="175000"/>
                    <a:alpha val="40000"/>
                  </a:schemeClr>
                </a:glow>
              </a:effectLst>
              <a:latin typeface="Arial" pitchFamily="34" charset="0"/>
            </a:endParaRPr>
          </a:p>
        </p:txBody>
      </p:sp>
      <p:pic>
        <p:nvPicPr>
          <p:cNvPr id="3" name="Рисунок 2"/>
          <p:cNvPicPr/>
          <p:nvPr/>
        </p:nvPicPr>
        <p:blipFill>
          <a:blip r:embed="rId3" cstate="print"/>
          <a:stretch>
            <a:fillRect/>
          </a:stretch>
        </p:blipFill>
        <p:spPr bwMode="auto">
          <a:xfrm>
            <a:off x="683568" y="493066"/>
            <a:ext cx="3357586" cy="6000792"/>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ustDataLst>
      <p:tags r:id="rId1"/>
    </p:custDataLst>
  </p:cSld>
  <p:clrMapOvr>
    <a:masterClrMapping/>
  </p:clrMapOvr>
  <p:transition advTm="26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25"/>
                                        </p:tgtEl>
                                        <p:attrNameLst>
                                          <p:attrName>style.visibility</p:attrName>
                                        </p:attrNameLst>
                                      </p:cBhvr>
                                      <p:to>
                                        <p:strVal val="visible"/>
                                      </p:to>
                                    </p:set>
                                    <p:anim calcmode="lin" valueType="num">
                                      <p:cBhvr>
                                        <p:cTn id="14" dur="1000" fill="hold"/>
                                        <p:tgtEl>
                                          <p:spTgt spid="1025"/>
                                        </p:tgtEl>
                                        <p:attrNameLst>
                                          <p:attrName>ppt_w</p:attrName>
                                        </p:attrNameLst>
                                      </p:cBhvr>
                                      <p:tavLst>
                                        <p:tav tm="0">
                                          <p:val>
                                            <p:fltVal val="0"/>
                                          </p:val>
                                        </p:tav>
                                        <p:tav tm="100000">
                                          <p:val>
                                            <p:strVal val="#ppt_w"/>
                                          </p:val>
                                        </p:tav>
                                      </p:tavLst>
                                    </p:anim>
                                    <p:anim calcmode="lin" valueType="num">
                                      <p:cBhvr>
                                        <p:cTn id="15" dur="1000" fill="hold"/>
                                        <p:tgtEl>
                                          <p:spTgt spid="1025"/>
                                        </p:tgtEl>
                                        <p:attrNameLst>
                                          <p:attrName>ppt_h</p:attrName>
                                        </p:attrNameLst>
                                      </p:cBhvr>
                                      <p:tavLst>
                                        <p:tav tm="0">
                                          <p:val>
                                            <p:fltVal val="0"/>
                                          </p:val>
                                        </p:tav>
                                        <p:tav tm="100000">
                                          <p:val>
                                            <p:strVal val="#ppt_h"/>
                                          </p:val>
                                        </p:tav>
                                      </p:tavLst>
                                    </p:anim>
                                    <p:anim calcmode="lin" valueType="num">
                                      <p:cBhvr>
                                        <p:cTn id="16" dur="1000" fill="hold"/>
                                        <p:tgtEl>
                                          <p:spTgt spid="1025"/>
                                        </p:tgtEl>
                                        <p:attrNameLst>
                                          <p:attrName>style.rotation</p:attrName>
                                        </p:attrNameLst>
                                      </p:cBhvr>
                                      <p:tavLst>
                                        <p:tav tm="0">
                                          <p:val>
                                            <p:fltVal val="90"/>
                                          </p:val>
                                        </p:tav>
                                        <p:tav tm="100000">
                                          <p:val>
                                            <p:fltVal val="0"/>
                                          </p:val>
                                        </p:tav>
                                      </p:tavLst>
                                    </p:anim>
                                    <p:animEffect transition="in" filter="fade">
                                      <p:cBhvr>
                                        <p:cTn id="17"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55.jpg"/>
          <p:cNvPicPr>
            <a:picLocks noChangeAspect="1"/>
          </p:cNvPicPr>
          <p:nvPr/>
        </p:nvPicPr>
        <p:blipFill>
          <a:blip r:embed="rId3" cstate="print"/>
          <a:stretch>
            <a:fillRect/>
          </a:stretch>
        </p:blipFill>
        <p:spPr>
          <a:xfrm>
            <a:off x="4929190" y="571480"/>
            <a:ext cx="3500462" cy="5643602"/>
          </a:xfrm>
          <a:prstGeom prst="rect">
            <a:avLst/>
          </a:prstGeom>
        </p:spPr>
      </p:pic>
      <p:sp>
        <p:nvSpPr>
          <p:cNvPr id="3" name="TextBox 2"/>
          <p:cNvSpPr txBox="1"/>
          <p:nvPr/>
        </p:nvSpPr>
        <p:spPr>
          <a:xfrm>
            <a:off x="285720" y="214291"/>
            <a:ext cx="4286280" cy="535531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b="1" i="1" dirty="0" smtClean="0">
                <a:ln>
                  <a:solidFill>
                    <a:srgbClr val="FF3399"/>
                  </a:solidFill>
                </a:ln>
                <a:latin typeface="Times New Roman" pitchFamily="18" charset="0"/>
                <a:cs typeface="Times New Roman" pitchFamily="18" charset="0"/>
              </a:rPr>
              <a:t>Erməni terroru = </a:t>
            </a:r>
            <a:r>
              <a:rPr lang="en-US" b="1" i="1" dirty="0" smtClean="0">
                <a:ln>
                  <a:solidFill>
                    <a:srgbClr val="FF3399"/>
                  </a:solidFill>
                </a:ln>
                <a:latin typeface="Times New Roman" pitchFamily="18" charset="0"/>
                <a:cs typeface="Times New Roman" pitchFamily="18" charset="0"/>
              </a:rPr>
              <a:t>Armenian  terror = </a:t>
            </a:r>
            <a:r>
              <a:rPr lang="az-Latn-AZ" b="1" i="1" dirty="0" smtClean="0">
                <a:ln>
                  <a:solidFill>
                    <a:srgbClr val="FF3399"/>
                  </a:solidFill>
                </a:ln>
                <a:latin typeface="Times New Roman" pitchFamily="18" charset="0"/>
                <a:cs typeface="Times New Roman" pitchFamily="18" charset="0"/>
              </a:rPr>
              <a:t>A</a:t>
            </a:r>
            <a:r>
              <a:rPr lang="ru-RU" b="1" i="1" dirty="0" err="1" smtClean="0">
                <a:ln>
                  <a:solidFill>
                    <a:srgbClr val="FF3399"/>
                  </a:solidFill>
                </a:ln>
                <a:latin typeface="Times New Roman" pitchFamily="18" charset="0"/>
                <a:cs typeface="Times New Roman" pitchFamily="18" charset="0"/>
              </a:rPr>
              <a:t>рмянский</a:t>
            </a:r>
            <a:r>
              <a:rPr lang="ru-RU" b="1" i="1" dirty="0" smtClean="0">
                <a:ln>
                  <a:solidFill>
                    <a:srgbClr val="FF3399"/>
                  </a:solidFill>
                </a:ln>
                <a:latin typeface="Times New Roman" pitchFamily="18" charset="0"/>
                <a:cs typeface="Times New Roman" pitchFamily="18" charset="0"/>
              </a:rPr>
              <a:t> террор</a:t>
            </a:r>
            <a:r>
              <a:rPr lang="az-Latn-AZ" b="1" i="1" dirty="0" smtClean="0">
                <a:ln>
                  <a:solidFill>
                    <a:srgbClr val="FF3399"/>
                  </a:solidFill>
                </a:ln>
                <a:latin typeface="Times New Roman" pitchFamily="18" charset="0"/>
                <a:cs typeface="Times New Roman" pitchFamily="18" charset="0"/>
              </a:rPr>
              <a:t>. – B</a:t>
            </a:r>
            <a:r>
              <a:rPr lang="en-US" b="1" i="1" dirty="0" err="1" smtClean="0">
                <a:ln>
                  <a:solidFill>
                    <a:srgbClr val="FF3399"/>
                  </a:solidFill>
                </a:ln>
                <a:latin typeface="Times New Roman" pitchFamily="18" charset="0"/>
                <a:cs typeface="Times New Roman" pitchFamily="18" charset="0"/>
              </a:rPr>
              <a:t>ak</a:t>
            </a:r>
            <a:r>
              <a:rPr lang="az-Latn-AZ" b="1" i="1" dirty="0" smtClean="0">
                <a:ln>
                  <a:solidFill>
                    <a:srgbClr val="FF3399"/>
                  </a:solidFill>
                </a:ln>
                <a:latin typeface="Times New Roman" pitchFamily="18" charset="0"/>
                <a:cs typeface="Times New Roman" pitchFamily="18" charset="0"/>
              </a:rPr>
              <a:t>ı: Vətən, 2005. -  168 s.</a:t>
            </a:r>
          </a:p>
          <a:p>
            <a:endParaRPr lang="az-Latn-AZ" b="1" i="1" dirty="0" smtClean="0">
              <a:ln>
                <a:solidFill>
                  <a:srgbClr val="FF3399"/>
                </a:solidFill>
              </a:ln>
              <a:latin typeface="Times New Roman" pitchFamily="18" charset="0"/>
              <a:cs typeface="Times New Roman" pitchFamily="18" charset="0"/>
            </a:endParaRPr>
          </a:p>
          <a:p>
            <a:r>
              <a:rPr lang="az-Latn-AZ" b="1" i="1" dirty="0" smtClean="0">
                <a:ln>
                  <a:solidFill>
                    <a:srgbClr val="FF3399"/>
                  </a:solidFill>
                </a:ln>
                <a:latin typeface="Times New Roman" pitchFamily="18" charset="0"/>
                <a:cs typeface="Times New Roman" pitchFamily="18" charset="0"/>
              </a:rPr>
              <a:t>Azərbaycan Respublikası Əsir və itkin düşmüş, girov götürülmüş vətəndaşlarla əlaqədar Dövlət Komissiyası tərəfindən hazırlanmış bu nəşr erməni terrorizmi haqqında həqiqətləri Dünya ictimaiyyətinə çatdırmaq üçün edilən növbəti bir cəhddir.</a:t>
            </a:r>
          </a:p>
          <a:p>
            <a:r>
              <a:rPr lang="az-Latn-AZ" b="1" i="1" dirty="0" smtClean="0">
                <a:ln>
                  <a:solidFill>
                    <a:srgbClr val="FF3399"/>
                  </a:solidFill>
                </a:ln>
                <a:latin typeface="Times New Roman" pitchFamily="18" charset="0"/>
                <a:cs typeface="Times New Roman" pitchFamily="18" charset="0"/>
              </a:rPr>
              <a:t>İngilis, rus, alman, türk, erməni dillərində nəşr olunmuş bu albom bəşəriyyətin bu bəla haqqında düşünməsinə bir çağırışdır...</a:t>
            </a:r>
          </a:p>
          <a:p>
            <a:r>
              <a:rPr lang="az-Latn-AZ" b="1" i="1" dirty="0" smtClean="0">
                <a:ln>
                  <a:solidFill>
                    <a:srgbClr val="FF3399"/>
                  </a:solidFill>
                </a:ln>
                <a:latin typeface="Times New Roman" pitchFamily="18" charset="0"/>
                <a:cs typeface="Times New Roman" pitchFamily="18" charset="0"/>
              </a:rPr>
              <a:t>Və nəhayət,  bu kövrək planetimizin bütün günahsız terror qurbanlarının xatirəsinə bir ittihamdır.</a:t>
            </a:r>
          </a:p>
          <a:p>
            <a:r>
              <a:rPr lang="az-Latn-AZ" b="1" i="1" dirty="0" smtClean="0">
                <a:ln>
                  <a:solidFill>
                    <a:srgbClr val="FF3399"/>
                  </a:solidFill>
                </a:ln>
                <a:latin typeface="Times New Roman" pitchFamily="18" charset="0"/>
                <a:cs typeface="Times New Roman" pitchFamily="18" charset="0"/>
              </a:rPr>
              <a:t>Kitabda Xocalı faciəsi ayrıca bölümdə verilmişdir.</a:t>
            </a:r>
          </a:p>
          <a:p>
            <a:endParaRPr lang="ru-RU"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421219097"/>
      </p:ext>
    </p:extLst>
  </p:cSld>
  <p:clrMapOvr>
    <a:masterClrMapping/>
  </p:clrMapOvr>
  <p:transition advTm="3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Horz">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Рисунок 1" descr="img341.jpg"/>
          <p:cNvPicPr>
            <a:picLocks noChangeAspect="1"/>
          </p:cNvPicPr>
          <p:nvPr/>
        </p:nvPicPr>
        <p:blipFill>
          <a:blip r:embed="rId3" cstate="print"/>
          <a:stretch>
            <a:fillRect/>
          </a:stretch>
        </p:blipFill>
        <p:spPr>
          <a:xfrm>
            <a:off x="899592" y="462863"/>
            <a:ext cx="3380483" cy="6072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5076056" y="836711"/>
            <a:ext cx="3643338" cy="5324535"/>
          </a:xfrm>
          <a:prstGeom prst="rect">
            <a:avLst/>
          </a:prstGeom>
          <a:noFill/>
        </p:spPr>
        <p:txBody>
          <a:bodyPr wrap="square" rtlCol="0">
            <a:spAutoFit/>
          </a:bodyPr>
          <a:lstStyle/>
          <a:p>
            <a:r>
              <a:rPr lang="az-Latn-AZ" sz="2000" b="1" i="1" dirty="0" smtClean="0">
                <a:ln>
                  <a:solidFill>
                    <a:schemeClr val="accent6">
                      <a:lumMod val="50000"/>
                    </a:schemeClr>
                  </a:solidFill>
                </a:ln>
                <a:solidFill>
                  <a:srgbClr val="FF0000"/>
                </a:solidFill>
                <a:latin typeface="Times New Roman" pitchFamily="18" charset="0"/>
                <a:cs typeface="Times New Roman" pitchFamily="18" charset="0"/>
              </a:rPr>
              <a:t>Əroğul Ə. Erməni-daşnak faşizmi və Azərbaycan : bədii publisiistika. – B</a:t>
            </a:r>
            <a:r>
              <a:rPr lang="en-US" sz="2000" b="1" i="1" dirty="0" err="1" smtClean="0">
                <a:ln>
                  <a:solidFill>
                    <a:schemeClr val="accent6">
                      <a:lumMod val="50000"/>
                    </a:schemeClr>
                  </a:solidFill>
                </a:ln>
                <a:solidFill>
                  <a:srgbClr val="FF0000"/>
                </a:solidFill>
                <a:latin typeface="Times New Roman" pitchFamily="18" charset="0"/>
                <a:cs typeface="Times New Roman" pitchFamily="18" charset="0"/>
              </a:rPr>
              <a:t>ak</a:t>
            </a:r>
            <a:r>
              <a:rPr lang="az-Latn-AZ" sz="2000" b="1" i="1" dirty="0" smtClean="0">
                <a:ln>
                  <a:solidFill>
                    <a:schemeClr val="accent6">
                      <a:lumMod val="50000"/>
                    </a:schemeClr>
                  </a:solidFill>
                </a:ln>
                <a:solidFill>
                  <a:srgbClr val="FF0000"/>
                </a:solidFill>
                <a:latin typeface="Times New Roman" pitchFamily="18" charset="0"/>
                <a:cs typeface="Times New Roman" pitchFamily="18" charset="0"/>
              </a:rPr>
              <a:t>ı : Təhsil, 2007. – 412 s.</a:t>
            </a:r>
          </a:p>
          <a:p>
            <a:r>
              <a:rPr lang="az-Latn-AZ" sz="2000" b="1" i="1" dirty="0" smtClean="0">
                <a:ln>
                  <a:solidFill>
                    <a:schemeClr val="accent6">
                      <a:lumMod val="50000"/>
                    </a:schemeClr>
                  </a:solidFill>
                </a:ln>
                <a:solidFill>
                  <a:srgbClr val="FF0000"/>
                </a:solidFill>
                <a:latin typeface="Times New Roman" pitchFamily="18" charset="0"/>
                <a:cs typeface="Times New Roman" pitchFamily="18" charset="0"/>
              </a:rPr>
              <a:t>Kitabda amansızlığı və xüsusi qəddarlığı ilə seçilən şovinist və militarist, Azərbaycan türkünün varlığına qənim kəsilmiş erməni-daşnak faşizminin, onun aparıcı qüvvəsi olan daşnak ideologiyasının qatı faşist mahiyyətindən bəhs edilir, ermənilərin son 100 ildə törətdikləri vəhşiliklər xronoloji ardıcıllıqla verilir. Təbii ki, bu olaylar arasında  Xocalı soyqırımına da yer verilmişdir.</a:t>
            </a:r>
            <a:endParaRPr lang="ru-RU" sz="2000" b="1" i="1" dirty="0">
              <a:ln>
                <a:solidFill>
                  <a:schemeClr val="accent6">
                    <a:lumMod val="50000"/>
                  </a:schemeClr>
                </a:solidFill>
              </a:ln>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08480370"/>
      </p:ext>
    </p:extLst>
  </p:cSld>
  <p:clrMapOvr>
    <a:masterClrMapping/>
  </p:clrMapOvr>
  <p:transition advTm="36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000100" y="674344"/>
            <a:ext cx="3429024" cy="6186309"/>
          </a:xfrm>
          <a:prstGeom prst="rect">
            <a:avLst/>
          </a:prstGeom>
          <a:noFill/>
        </p:spPr>
        <p:txBody>
          <a:bodyPr wrap="square" rtlCol="0">
            <a:spAutoFit/>
          </a:bodyPr>
          <a:lstStyle/>
          <a:p>
            <a:r>
              <a:rPr lang="az-Latn-AZ" sz="2200" dirty="0" smtClean="0">
                <a:ln>
                  <a:solidFill>
                    <a:sysClr val="windowText" lastClr="000000"/>
                  </a:solidFill>
                </a:ln>
                <a:solidFill>
                  <a:srgbClr val="FF0000"/>
                </a:solidFill>
                <a:latin typeface="Times New Roman" pitchFamily="18" charset="0"/>
                <a:cs typeface="Times New Roman" pitchFamily="18" charset="0"/>
              </a:rPr>
              <a:t>Xəlilqızı Ə. Güllələnmiş uşaqlıq. – Bakı : 2012. – 295 s.</a:t>
            </a:r>
          </a:p>
          <a:p>
            <a:endParaRPr lang="az-Latn-AZ" sz="2200" dirty="0" smtClean="0">
              <a:ln>
                <a:solidFill>
                  <a:sysClr val="windowText" lastClr="000000"/>
                </a:solidFill>
              </a:ln>
              <a:solidFill>
                <a:srgbClr val="FF0000"/>
              </a:solidFill>
              <a:latin typeface="Times New Roman" pitchFamily="18" charset="0"/>
              <a:cs typeface="Times New Roman" pitchFamily="18" charset="0"/>
            </a:endParaRPr>
          </a:p>
          <a:p>
            <a:r>
              <a:rPr lang="az-Latn-AZ" sz="2200" dirty="0" smtClean="0">
                <a:ln>
                  <a:solidFill>
                    <a:sysClr val="windowText" lastClr="000000"/>
                  </a:solidFill>
                </a:ln>
                <a:solidFill>
                  <a:srgbClr val="FF0000"/>
                </a:solidFill>
                <a:latin typeface="Times New Roman" pitchFamily="18" charset="0"/>
                <a:cs typeface="Times New Roman" pitchFamily="18" charset="0"/>
              </a:rPr>
              <a:t>Üç dildə - Azərbaycan, rus və ingilis dillərində yazılmış bu kitab 1992-ci il qanlı-qarlı fevral gecəsində ölümün ağzından qurtarmış Xocalı uşaqlarının xatirələrini gözlərimiz qarşısında canlandırır.  Uşaqlığı ölmüş insanların faciəsini hamıya çatdırmaq üçün. Ona görə də bu kitabda nə haray axtarın, nə də üsyan... Sadəcə oxuyub düşünün.</a:t>
            </a:r>
            <a:endParaRPr lang="ru-RU" sz="2200" dirty="0">
              <a:ln>
                <a:solidFill>
                  <a:sysClr val="windowText" lastClr="000000"/>
                </a:solidFill>
              </a:ln>
              <a:solidFill>
                <a:srgbClr val="FF0000"/>
              </a:solidFill>
              <a:latin typeface="Times New Roman" pitchFamily="18" charset="0"/>
              <a:cs typeface="Times New Roman" pitchFamily="18" charset="0"/>
            </a:endParaRPr>
          </a:p>
        </p:txBody>
      </p:sp>
      <p:pic>
        <p:nvPicPr>
          <p:cNvPr id="4" name="Рисунок 3" descr="img344.jpg"/>
          <p:cNvPicPr>
            <a:picLocks noChangeAspect="1"/>
          </p:cNvPicPr>
          <p:nvPr/>
        </p:nvPicPr>
        <p:blipFill>
          <a:blip r:embed="rId3" cstate="print"/>
          <a:stretch>
            <a:fillRect/>
          </a:stretch>
        </p:blipFill>
        <p:spPr>
          <a:xfrm>
            <a:off x="5143504" y="548680"/>
            <a:ext cx="3786214" cy="607223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advTm="254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2" name="Рисунок 1" descr="img020.jpg"/>
          <p:cNvPicPr>
            <a:picLocks noChangeAspect="1"/>
          </p:cNvPicPr>
          <p:nvPr/>
        </p:nvPicPr>
        <p:blipFill>
          <a:blip r:embed="rId2" cstate="print"/>
          <a:stretch>
            <a:fillRect/>
          </a:stretch>
        </p:blipFill>
        <p:spPr>
          <a:xfrm>
            <a:off x="611560" y="260648"/>
            <a:ext cx="3643337" cy="6215106"/>
          </a:xfrm>
          <a:prstGeom prst="rect">
            <a:avLst/>
          </a:prstGeom>
        </p:spPr>
      </p:pic>
      <p:sp>
        <p:nvSpPr>
          <p:cNvPr id="3" name="TextBox 2"/>
          <p:cNvSpPr txBox="1"/>
          <p:nvPr/>
        </p:nvSpPr>
        <p:spPr>
          <a:xfrm>
            <a:off x="4676876" y="714356"/>
            <a:ext cx="3643338" cy="6001643"/>
          </a:xfrm>
          <a:prstGeom prst="rect">
            <a:avLst/>
          </a:prstGeom>
          <a:noFill/>
        </p:spPr>
        <p:txBody>
          <a:bodyPr wrap="square" rtlCol="0">
            <a:spAutoFit/>
          </a:bodyPr>
          <a:lstStyle/>
          <a:p>
            <a:r>
              <a:rPr lang="az-Latn-AZ" sz="2400" dirty="0" smtClean="0">
                <a:ln>
                  <a:solidFill>
                    <a:srgbClr val="FF0000"/>
                  </a:solidFill>
                </a:ln>
                <a:latin typeface="Times New Roman" pitchFamily="18" charset="0"/>
                <a:cs typeface="Times New Roman" pitchFamily="18" charset="0"/>
              </a:rPr>
              <a:t>Məhərrəmzadə Ə. Xocalı soyqırımı : Ermənilərin azərbaycanlılara qarşı apardığı soyqırım siya-sətinin xronologiyası. – Bakı : Adiloğlu, 2011. -184 s.</a:t>
            </a:r>
          </a:p>
          <a:p>
            <a:endParaRPr lang="az-Latn-AZ" sz="2400" dirty="0" smtClean="0">
              <a:ln>
                <a:solidFill>
                  <a:srgbClr val="FF0000"/>
                </a:solidFill>
              </a:ln>
              <a:latin typeface="Times New Roman" pitchFamily="18" charset="0"/>
              <a:cs typeface="Times New Roman" pitchFamily="18" charset="0"/>
            </a:endParaRPr>
          </a:p>
          <a:p>
            <a:r>
              <a:rPr lang="az-Latn-AZ" sz="2400" dirty="0" smtClean="0">
                <a:ln>
                  <a:solidFill>
                    <a:srgbClr val="FF0000"/>
                  </a:solidFill>
                </a:ln>
                <a:latin typeface="Times New Roman" pitchFamily="18" charset="0"/>
                <a:cs typeface="Times New Roman" pitchFamily="18" charset="0"/>
              </a:rPr>
              <a:t>Kitabda ermənilərin Azərbaycan xalqına qarşı apardığı soyqırım və genosid siyasəti, Dağlıq Qarabağ ətrafında baş verən hadisələr, Xocalı soyqırımı barədə geniş, əhatəli məlumatlar  verilir. </a:t>
            </a:r>
            <a:endParaRPr lang="ru-RU" sz="2400" dirty="0">
              <a:ln>
                <a:solidFill>
                  <a:srgbClr val="FF0000"/>
                </a:solidFill>
              </a:ln>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594"/>
    </mc:Choice>
    <mc:Fallback xmlns="">
      <p:transition spd="slow" advTm="35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4.5|4.2"/>
</p:tagLst>
</file>

<file path=ppt/tags/tag10.xml><?xml version="1.0" encoding="utf-8"?>
<p:tagLst xmlns:a="http://schemas.openxmlformats.org/drawingml/2006/main" xmlns:r="http://schemas.openxmlformats.org/officeDocument/2006/relationships" xmlns:p="http://schemas.openxmlformats.org/presentationml/2006/main">
  <p:tag name="TIMING" val="|2|4.6"/>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0.9|4|3.7|8"/>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0.6|1.9"/>
</p:tagLst>
</file>

<file path=ppt/tags/tag15.xml><?xml version="1.0" encoding="utf-8"?>
<p:tagLst xmlns:a="http://schemas.openxmlformats.org/drawingml/2006/main" xmlns:r="http://schemas.openxmlformats.org/officeDocument/2006/relationships" xmlns:p="http://schemas.openxmlformats.org/presentationml/2006/main">
  <p:tag name="TIMING" val="|2.9|3.8"/>
</p:tagLst>
</file>

<file path=ppt/tags/tag16.xml><?xml version="1.0" encoding="utf-8"?>
<p:tagLst xmlns:a="http://schemas.openxmlformats.org/drawingml/2006/main" xmlns:r="http://schemas.openxmlformats.org/officeDocument/2006/relationships" xmlns:p="http://schemas.openxmlformats.org/presentationml/2006/main">
  <p:tag name="TIMING" val="|0.3|3.6"/>
</p:tagLst>
</file>

<file path=ppt/tags/tag17.xml><?xml version="1.0" encoding="utf-8"?>
<p:tagLst xmlns:a="http://schemas.openxmlformats.org/drawingml/2006/main" xmlns:r="http://schemas.openxmlformats.org/officeDocument/2006/relationships" xmlns:p="http://schemas.openxmlformats.org/presentationml/2006/main">
  <p:tag name="TIMING" val="|1|4.8"/>
</p:tagLst>
</file>

<file path=ppt/tags/tag18.xml><?xml version="1.0" encoding="utf-8"?>
<p:tagLst xmlns:a="http://schemas.openxmlformats.org/drawingml/2006/main" xmlns:r="http://schemas.openxmlformats.org/officeDocument/2006/relationships" xmlns:p="http://schemas.openxmlformats.org/presentationml/2006/main">
  <p:tag name="TIMING" val="|1.3|4.9"/>
</p:tagLst>
</file>

<file path=ppt/tags/tag2.xml><?xml version="1.0" encoding="utf-8"?>
<p:tagLst xmlns:a="http://schemas.openxmlformats.org/drawingml/2006/main" xmlns:r="http://schemas.openxmlformats.org/officeDocument/2006/relationships" xmlns:p="http://schemas.openxmlformats.org/presentationml/2006/main">
  <p:tag name="TIMING" val="|1.6|2.9"/>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8|4.6"/>
</p:tagLst>
</file>

<file path=ppt/tags/tag5.xml><?xml version="1.0" encoding="utf-8"?>
<p:tagLst xmlns:a="http://schemas.openxmlformats.org/drawingml/2006/main" xmlns:r="http://schemas.openxmlformats.org/officeDocument/2006/relationships" xmlns:p="http://schemas.openxmlformats.org/presentationml/2006/main">
  <p:tag name="TIMING" val="|0.5|3.1"/>
</p:tagLst>
</file>

<file path=ppt/tags/tag6.xml><?xml version="1.0" encoding="utf-8"?>
<p:tagLst xmlns:a="http://schemas.openxmlformats.org/drawingml/2006/main" xmlns:r="http://schemas.openxmlformats.org/officeDocument/2006/relationships" xmlns:p="http://schemas.openxmlformats.org/presentationml/2006/main">
  <p:tag name="TIMING" val="|1.2|4.5"/>
</p:tagLst>
</file>

<file path=ppt/tags/tag7.xml><?xml version="1.0" encoding="utf-8"?>
<p:tagLst xmlns:a="http://schemas.openxmlformats.org/drawingml/2006/main" xmlns:r="http://schemas.openxmlformats.org/officeDocument/2006/relationships" xmlns:p="http://schemas.openxmlformats.org/presentationml/2006/main">
  <p:tag name="TIMING" val="|1.1|5.9"/>
</p:tagLst>
</file>

<file path=ppt/tags/tag8.xml><?xml version="1.0" encoding="utf-8"?>
<p:tagLst xmlns:a="http://schemas.openxmlformats.org/drawingml/2006/main" xmlns:r="http://schemas.openxmlformats.org/officeDocument/2006/relationships" xmlns:p="http://schemas.openxmlformats.org/presentationml/2006/main">
  <p:tag name="TIMING" val="|0.3|5.5"/>
</p:tagLst>
</file>

<file path=ppt/tags/tag9.xml><?xml version="1.0" encoding="utf-8"?>
<p:tagLst xmlns:a="http://schemas.openxmlformats.org/drawingml/2006/main" xmlns:r="http://schemas.openxmlformats.org/officeDocument/2006/relationships" xmlns:p="http://schemas.openxmlformats.org/presentationml/2006/main">
  <p:tag name="TIMING" val="|2.2|3.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1321</Words>
  <Application>Microsoft Office PowerPoint</Application>
  <PresentationFormat>Экран (4:3)</PresentationFormat>
  <Paragraphs>92</Paragraphs>
  <Slides>20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XOCALI QAN YADDAŞIM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XOCALI QAN YADDAŞIM</dc:title>
  <dc:creator>user</dc:creator>
  <cp:lastModifiedBy>MBA2</cp:lastModifiedBy>
  <cp:revision>142</cp:revision>
  <dcterms:created xsi:type="dcterms:W3CDTF">2013-02-06T12:12:49Z</dcterms:created>
  <dcterms:modified xsi:type="dcterms:W3CDTF">2016-12-13T09:50:11Z</dcterms:modified>
</cp:coreProperties>
</file>