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6" r:id="rId2"/>
    <p:sldId id="264" r:id="rId3"/>
    <p:sldId id="257" r:id="rId4"/>
    <p:sldId id="294" r:id="rId5"/>
    <p:sldId id="258" r:id="rId6"/>
    <p:sldId id="285" r:id="rId7"/>
    <p:sldId id="284" r:id="rId8"/>
    <p:sldId id="281" r:id="rId9"/>
    <p:sldId id="291" r:id="rId10"/>
    <p:sldId id="290" r:id="rId11"/>
    <p:sldId id="263" r:id="rId12"/>
    <p:sldId id="286" r:id="rId13"/>
    <p:sldId id="278" r:id="rId14"/>
    <p:sldId id="288" r:id="rId15"/>
    <p:sldId id="279" r:id="rId16"/>
    <p:sldId id="292" r:id="rId17"/>
    <p:sldId id="289" r:id="rId18"/>
    <p:sldId id="293" r:id="rId19"/>
    <p:sldId id="260" r:id="rId20"/>
    <p:sldId id="275" r:id="rId21"/>
    <p:sldId id="265" r:id="rId22"/>
    <p:sldId id="266" r:id="rId23"/>
    <p:sldId id="269" r:id="rId24"/>
    <p:sldId id="28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A50021"/>
    <a:srgbClr val="FF6699"/>
    <a:srgbClr val="FF3399"/>
    <a:srgbClr val="00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111" d="100"/>
          <a:sy n="111" d="100"/>
        </p:scale>
        <p:origin x="-15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az-Latn-AZ"/>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1378F-DAC3-4693-B68F-69CF9560D3E3}" type="datetimeFigureOut">
              <a:rPr lang="az-Latn-AZ" smtClean="0"/>
              <a:t>15.07.2016</a:t>
            </a:fld>
            <a:endParaRPr lang="az-Latn-AZ"/>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az-Latn-AZ"/>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z-Latn-AZ"/>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12C86-E343-4A0E-8682-B45C0286311E}" type="slidenum">
              <a:rPr lang="az-Latn-AZ" smtClean="0"/>
              <a:t>‹#›</a:t>
            </a:fld>
            <a:endParaRPr lang="az-Latn-AZ"/>
          </a:p>
        </p:txBody>
      </p:sp>
    </p:spTree>
    <p:extLst>
      <p:ext uri="{BB962C8B-B14F-4D97-AF65-F5344CB8AC3E}">
        <p14:creationId xmlns:p14="http://schemas.microsoft.com/office/powerpoint/2010/main" val="2272348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10"/>
          </p:nvPr>
        </p:nvSpPr>
        <p:spPr/>
        <p:txBody>
          <a:bodyPr/>
          <a:lstStyle/>
          <a:p>
            <a:fld id="{18612C86-E343-4A0E-8682-B45C0286311E}" type="slidenum">
              <a:rPr lang="az-Latn-AZ" smtClean="0"/>
              <a:t>4</a:t>
            </a:fld>
            <a:endParaRPr lang="az-Latn-AZ"/>
          </a:p>
        </p:txBody>
      </p:sp>
    </p:spTree>
    <p:extLst>
      <p:ext uri="{BB962C8B-B14F-4D97-AF65-F5344CB8AC3E}">
        <p14:creationId xmlns:p14="http://schemas.microsoft.com/office/powerpoint/2010/main" val="1522851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az-Latn-AZ"/>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az-Latn-AZ"/>
          </a:p>
        </p:txBody>
      </p:sp>
      <p:sp>
        <p:nvSpPr>
          <p:cNvPr id="4" name="Дата 3"/>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417479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59510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az-Latn-AZ"/>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350470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339196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az-Latn-AZ"/>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353716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5" name="Дата 4"/>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62407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az-Latn-AZ"/>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7" name="Дата 6"/>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146451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az-Latn-AZ"/>
          </a:p>
        </p:txBody>
      </p:sp>
      <p:sp>
        <p:nvSpPr>
          <p:cNvPr id="3" name="Дата 2"/>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69125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185235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az-Latn-AZ"/>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420697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az-Latn-AZ"/>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z-Latn-AZ"/>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51754A-EE36-4BA5-B783-A2321F5A0695}" type="datetimeFigureOut">
              <a:rPr lang="ru-RU" smtClean="0"/>
              <a:pPr/>
              <a:t>15.07.2016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8A7A73-4F1E-45A1-B695-5572F5C2F197}" type="slidenum">
              <a:rPr lang="ru-RU" smtClean="0"/>
              <a:pPr/>
              <a:t>‹#›</a:t>
            </a:fld>
            <a:endParaRPr lang="ru-RU"/>
          </a:p>
        </p:txBody>
      </p:sp>
    </p:spTree>
    <p:extLst>
      <p:ext uri="{BB962C8B-B14F-4D97-AF65-F5344CB8AC3E}">
        <p14:creationId xmlns:p14="http://schemas.microsoft.com/office/powerpoint/2010/main" val="227954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laid">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az-Latn-AZ"/>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1754A-EE36-4BA5-B783-A2321F5A0695}" type="datetimeFigureOut">
              <a:rPr lang="ru-RU" smtClean="0"/>
              <a:pPr/>
              <a:t>15.07.2016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A7A73-4F1E-45A1-B695-5572F5C2F197}" type="slidenum">
              <a:rPr lang="ru-RU" smtClean="0"/>
              <a:pPr/>
              <a:t>‹#›</a:t>
            </a:fld>
            <a:endParaRPr lang="ru-RU"/>
          </a:p>
        </p:txBody>
      </p:sp>
    </p:spTree>
    <p:extLst>
      <p:ext uri="{BB962C8B-B14F-4D97-AF65-F5344CB8AC3E}">
        <p14:creationId xmlns:p14="http://schemas.microsoft.com/office/powerpoint/2010/main" val="16527999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z-Latn-A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	</a:t>
            </a:r>
            <a:r>
              <a:rPr lang="az-Latn-AZ" b="1" dirty="0" smtClean="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HEÇ KƏS UNUDULMUR</a:t>
            </a:r>
            <a:endParaRPr lang="ru-RU" b="1" dirty="0">
              <a:ln w="10541" cmpd="sng">
                <a:solidFill>
                  <a:srgbClr val="FF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a:bodyPr>
          <a:lstStyle/>
          <a:p>
            <a:r>
              <a:rPr lang="az-Latn-AZ" sz="2000" b="1" i="1" dirty="0" smtClean="0">
                <a:solidFill>
                  <a:srgbClr val="0070C0"/>
                </a:solidFill>
                <a:latin typeface="Times New Roman" pitchFamily="18" charset="0"/>
                <a:cs typeface="Times New Roman" pitchFamily="18" charset="0"/>
              </a:rPr>
              <a:t>YUXARI  SİNİF  ŞAGİRDLƏRİ  ÜÇÜN</a:t>
            </a:r>
            <a:endParaRPr lang="ru-RU" sz="2000" b="1" i="1" dirty="0">
              <a:solidFill>
                <a:srgbClr val="0070C0"/>
              </a:solidFill>
              <a:latin typeface="Times New Roman" pitchFamily="18" charset="0"/>
              <a:cs typeface="Times New Roman" pitchFamily="18" charset="0"/>
            </a:endParaRPr>
          </a:p>
        </p:txBody>
      </p:sp>
      <p:pic>
        <p:nvPicPr>
          <p:cNvPr id="4" name="mubariz.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79512" y="6165304"/>
            <a:ext cx="609600" cy="609600"/>
          </a:xfrm>
          <a:prstGeom prst="rect">
            <a:avLst/>
          </a:prstGeom>
        </p:spPr>
      </p:pic>
    </p:spTree>
    <p:custDataLst>
      <p:tags r:id="rId1"/>
    </p:custDataLst>
  </p:cSld>
  <p:clrMapOvr>
    <a:masterClrMapping/>
  </p:clrMapOvr>
  <p:transition advTm="81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09488" fill="hold"/>
                                        <p:tgtEl>
                                          <p:spTgt spid="4"/>
                                        </p:tgtEl>
                                      </p:cBhvr>
                                    </p:cmd>
                                  </p:childTnLst>
                                </p:cTn>
                              </p:par>
                            </p:childTnLst>
                          </p:cTn>
                        </p:par>
                      </p:childTnLst>
                    </p:cTn>
                  </p:par>
                </p:childTnLst>
              </p:cTn>
              <p:nextCondLst>
                <p:cond evt="onClick" delay="0">
                  <p:tgtEl>
                    <p:spTgt spid="4"/>
                  </p:tgtEl>
                </p:cond>
              </p:nextCondLst>
            </p:seq>
            <p:audio>
              <p:cMediaNode vol="18868">
                <p:cTn id="23"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381.jpg"/>
          <p:cNvPicPr>
            <a:picLocks noChangeAspect="1"/>
          </p:cNvPicPr>
          <p:nvPr/>
        </p:nvPicPr>
        <p:blipFill>
          <a:blip r:embed="rId3" cstate="print"/>
          <a:stretch>
            <a:fillRect/>
          </a:stretch>
        </p:blipFill>
        <p:spPr>
          <a:xfrm>
            <a:off x="5143504" y="571480"/>
            <a:ext cx="3294139" cy="5786478"/>
          </a:xfrm>
          <a:prstGeom prst="rect">
            <a:avLst/>
          </a:prstGeom>
          <a:ln w="127000" cap="rnd">
            <a:solidFill>
              <a:srgbClr val="0070C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642910" y="571480"/>
            <a:ext cx="3714776" cy="5324535"/>
          </a:xfrm>
          <a:prstGeom prst="rect">
            <a:avLst/>
          </a:prstGeom>
          <a:noFill/>
        </p:spPr>
        <p:txBody>
          <a:bodyPr wrap="square" rtlCol="0">
            <a:spAutoFit/>
          </a:bodyPr>
          <a:lstStyle/>
          <a:p>
            <a:r>
              <a:rPr lang="az-Latn-AZ" sz="2000" dirty="0" smtClean="0">
                <a:solidFill>
                  <a:srgbClr val="0070C0"/>
                </a:solidFill>
                <a:effectLst>
                  <a:glow rad="63500">
                    <a:schemeClr val="accent1">
                      <a:satMod val="175000"/>
                      <a:alpha val="40000"/>
                    </a:schemeClr>
                  </a:glow>
                </a:effectLst>
                <a:latin typeface="Times New Roman" pitchFamily="18" charset="0"/>
                <a:cs typeface="Times New Roman" pitchFamily="18" charset="0"/>
              </a:rPr>
              <a:t>Əsgərova R. Gültəkin: İki zirvə, iki and yeri : ədəbi-bədii toplu. – Bakı : Qanun, 2006. – 352 s.</a:t>
            </a:r>
          </a:p>
          <a:p>
            <a:endParaRPr lang="az-Latn-AZ" sz="2000" dirty="0" smtClean="0">
              <a:solidFill>
                <a:srgbClr val="0070C0"/>
              </a:solidFill>
              <a:effectLst>
                <a:glow rad="63500">
                  <a:schemeClr val="accent1">
                    <a:satMod val="175000"/>
                    <a:alpha val="40000"/>
                  </a:schemeClr>
                </a:glow>
              </a:effectLst>
              <a:latin typeface="Times New Roman" pitchFamily="18" charset="0"/>
              <a:cs typeface="Times New Roman" pitchFamily="18" charset="0"/>
            </a:endParaRPr>
          </a:p>
          <a:p>
            <a:r>
              <a:rPr lang="az-Latn-AZ" sz="2000" dirty="0" smtClean="0">
                <a:solidFill>
                  <a:srgbClr val="0070C0"/>
                </a:solidFill>
                <a:effectLst>
                  <a:glow rad="63500">
                    <a:schemeClr val="accent1">
                      <a:satMod val="175000"/>
                      <a:alpha val="40000"/>
                    </a:schemeClr>
                  </a:glow>
                </a:effectLst>
                <a:latin typeface="Times New Roman" pitchFamily="18" charset="0"/>
                <a:cs typeface="Times New Roman" pitchFamily="18" charset="0"/>
              </a:rPr>
              <a:t>Kitabda xalqımızın igid övladı, qeyrətli Vətən qızı, gözəl həkim, həyatının ən yaxşı günlərini yurdunun düşmənlərdən azad olunmasına həsr etmiş, döyüş səngərlərində qəhrəmancasına həlak olmuş Azərbaycanın Milli Qəhrəmanı Gültəkin Məlik qızı Əsgərovanın həyat yoluna həsr olunmuş kitablardan parçalar, qəzet və jurnal məqalələri, qəhrəmanlığını vəsf edən şeirlər toplanmışdır.</a:t>
            </a:r>
            <a:endParaRPr lang="ru-RU" sz="2000" dirty="0">
              <a:solidFill>
                <a:srgbClr val="0070C0"/>
              </a:solidFill>
              <a:effectLst>
                <a:glow rad="63500">
                  <a:schemeClr val="accent1">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406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01.jpg"/>
          <p:cNvPicPr>
            <a:picLocks noChangeAspect="1"/>
          </p:cNvPicPr>
          <p:nvPr/>
        </p:nvPicPr>
        <p:blipFill>
          <a:blip r:embed="rId3" cstate="print"/>
          <a:stretch>
            <a:fillRect/>
          </a:stretch>
        </p:blipFill>
        <p:spPr>
          <a:xfrm>
            <a:off x="285721" y="214290"/>
            <a:ext cx="3786214" cy="6286544"/>
          </a:xfrm>
          <a:prstGeom prst="round2DiagRect">
            <a:avLst>
              <a:gd name="adj1" fmla="val 16667"/>
              <a:gd name="adj2" fmla="val 0"/>
            </a:avLst>
          </a:prstGeom>
          <a:ln w="88900" cap="sq">
            <a:solidFill>
              <a:schemeClr val="bg1">
                <a:lumMod val="65000"/>
              </a:schemeClr>
            </a:solidFill>
            <a:miter lim="800000"/>
          </a:ln>
          <a:effectLst>
            <a:outerShdw blurRad="254000" algn="tl" rotWithShape="0">
              <a:srgbClr val="000000">
                <a:alpha val="43000"/>
              </a:srgbClr>
            </a:outerShdw>
          </a:effectLst>
        </p:spPr>
      </p:pic>
      <p:sp>
        <p:nvSpPr>
          <p:cNvPr id="3" name="TextBox 2"/>
          <p:cNvSpPr txBox="1"/>
          <p:nvPr/>
        </p:nvSpPr>
        <p:spPr>
          <a:xfrm>
            <a:off x="5214942" y="500042"/>
            <a:ext cx="3500462" cy="5078313"/>
          </a:xfrm>
          <a:prstGeom prst="rect">
            <a:avLst/>
          </a:prstGeom>
          <a:noFill/>
        </p:spPr>
        <p:txBody>
          <a:bodyPr wrap="square" rtlCol="0">
            <a:spAutoFit/>
          </a:bodyPr>
          <a:lstStyle/>
          <a:p>
            <a:r>
              <a:rPr lang="az-Latn-AZ" b="1" i="1" dirty="0" smtClean="0">
                <a:solidFill>
                  <a:srgbClr val="C00000"/>
                </a:solidFill>
                <a:latin typeface="Times New Roman" pitchFamily="18" charset="0"/>
                <a:cs typeface="Times New Roman" pitchFamily="18" charset="0"/>
              </a:rPr>
              <a:t>Həsənli A. Şəhidliyin uca zirvəsində : sənədli roman. – B: Nurlan, 2010. – 144 s.</a:t>
            </a:r>
          </a:p>
          <a:p>
            <a:endParaRPr lang="az-Latn-AZ" b="1" i="1" dirty="0" smtClean="0">
              <a:solidFill>
                <a:srgbClr val="C00000"/>
              </a:solidFill>
              <a:latin typeface="Times New Roman" pitchFamily="18" charset="0"/>
              <a:cs typeface="Times New Roman" pitchFamily="18" charset="0"/>
            </a:endParaRPr>
          </a:p>
          <a:p>
            <a:r>
              <a:rPr lang="az-Latn-AZ" b="1" i="1" dirty="0" smtClean="0">
                <a:solidFill>
                  <a:srgbClr val="C00000"/>
                </a:solidFill>
                <a:latin typeface="Times New Roman" pitchFamily="18" charset="0"/>
                <a:cs typeface="Times New Roman" pitchFamily="18" charset="0"/>
              </a:rPr>
              <a:t>Bu kitab torpaqlarımıza erməni təcavüzündən, Vətən uğrunda şəhid olmuş üç nəfərin – Azərbaycanın Milli Qəhrəmanı Mübariz İbrahimovun, Fərid Əhmədovun və Əhməd Abdullayevin həyatından və döyüş yolundan bəhs edir.</a:t>
            </a:r>
          </a:p>
          <a:p>
            <a:r>
              <a:rPr lang="az-Latn-AZ" b="1" i="1" dirty="0" smtClean="0">
                <a:solidFill>
                  <a:srgbClr val="C00000"/>
                </a:solidFill>
                <a:latin typeface="Times New Roman" pitchFamily="18" charset="0"/>
                <a:cs typeface="Times New Roman" pitchFamily="18" charset="0"/>
              </a:rPr>
              <a:t>Öz tərbiyəvi əhəmiyyətinə və mənəvi dəyərinə görə hesab edirik ki, vətənpərvərlik ruhunda yazı</a:t>
            </a:r>
            <a:r>
              <a:rPr lang="en-US" b="1" i="1" dirty="0" smtClean="0">
                <a:solidFill>
                  <a:srgbClr val="C00000"/>
                </a:solidFill>
                <a:latin typeface="Times New Roman" pitchFamily="18" charset="0"/>
                <a:cs typeface="Times New Roman" pitchFamily="18" charset="0"/>
              </a:rPr>
              <a:t>l</a:t>
            </a:r>
            <a:r>
              <a:rPr lang="az-Latn-AZ" b="1" i="1" dirty="0" smtClean="0">
                <a:solidFill>
                  <a:srgbClr val="C00000"/>
                </a:solidFill>
                <a:latin typeface="Times New Roman" pitchFamily="18" charset="0"/>
                <a:cs typeface="Times New Roman" pitchFamily="18" charset="0"/>
              </a:rPr>
              <a:t>mış bu kitab hər bir azərbaycanlının stolüstü kitabı olacaqdır.</a:t>
            </a:r>
            <a:endParaRPr lang="ru-RU" b="1" i="1" dirty="0">
              <a:solidFill>
                <a:srgbClr val="C00000"/>
              </a:solidFill>
              <a:latin typeface="Times New Roman" pitchFamily="18" charset="0"/>
              <a:cs typeface="Times New Roman" pitchFamily="18" charset="0"/>
            </a:endParaRPr>
          </a:p>
        </p:txBody>
      </p:sp>
    </p:spTree>
    <p:custDataLst>
      <p:tags r:id="rId1"/>
    </p:custDataLst>
  </p:cSld>
  <p:clrMapOvr>
    <a:masterClrMapping/>
  </p:clrMapOvr>
  <p:transition advTm="390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g298.jpg"/>
          <p:cNvPicPr>
            <a:picLocks noChangeAspect="1"/>
          </p:cNvPicPr>
          <p:nvPr/>
        </p:nvPicPr>
        <p:blipFill>
          <a:blip r:embed="rId3" cstate="print"/>
          <a:stretch>
            <a:fillRect/>
          </a:stretch>
        </p:blipFill>
        <p:spPr>
          <a:xfrm>
            <a:off x="4643438" y="428604"/>
            <a:ext cx="4196965" cy="6072206"/>
          </a:xfrm>
          <a:prstGeom prst="roundRect">
            <a:avLst>
              <a:gd name="adj" fmla="val 16667"/>
            </a:avLst>
          </a:prstGeom>
          <a:ln>
            <a:solidFill>
              <a:srgbClr val="A5002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57158" y="642918"/>
            <a:ext cx="4071966" cy="5632311"/>
          </a:xfrm>
          <a:prstGeom prst="rect">
            <a:avLst/>
          </a:prstGeom>
          <a:noFill/>
        </p:spPr>
        <p:txBody>
          <a:bodyPr wrap="square" rtlCol="0">
            <a:spAutoFit/>
          </a:bodyPr>
          <a:lstStyle/>
          <a:p>
            <a:r>
              <a:rPr lang="az-Latn-AZ" sz="2000" b="1" i="1" dirty="0" smtClean="0">
                <a:solidFill>
                  <a:srgbClr val="C00000"/>
                </a:solidFill>
                <a:effectLst/>
                <a:latin typeface="Times New Roman" pitchFamily="18" charset="0"/>
                <a:cs typeface="Times New Roman" pitchFamily="18" charset="0"/>
              </a:rPr>
              <a:t>Özgün S. A. Koroğlu : epik-poema. – Bakı : Zərdab LTD MMC, 2012. – 168 s.</a:t>
            </a:r>
          </a:p>
          <a:p>
            <a:endParaRPr lang="az-Latn-AZ" sz="2000" b="1" i="1" dirty="0" smtClean="0">
              <a:solidFill>
                <a:srgbClr val="C00000"/>
              </a:solidFill>
              <a:effectLst/>
              <a:latin typeface="Times New Roman" pitchFamily="18" charset="0"/>
              <a:cs typeface="Times New Roman" pitchFamily="18" charset="0"/>
            </a:endParaRPr>
          </a:p>
          <a:p>
            <a:r>
              <a:rPr lang="az-Latn-AZ" sz="2000" b="1" i="1" dirty="0" smtClean="0">
                <a:solidFill>
                  <a:srgbClr val="C00000"/>
                </a:solidFill>
                <a:effectLst/>
                <a:latin typeface="Times New Roman" pitchFamily="18" charset="0"/>
                <a:cs typeface="Times New Roman" pitchFamily="18" charset="0"/>
              </a:rPr>
              <a:t>Şair-publisist Sabir Arazlı Özgünün “Ölümsüz qəhrəmanlar” silsiləsindən nəşrə hazırladığı “Koroğlu” epik poeması Azərbaycanın Milli Qəhrəmanı Koroğlu İsmayıl oğlu</a:t>
            </a:r>
          </a:p>
          <a:p>
            <a:r>
              <a:rPr lang="az-Latn-AZ" sz="2000" b="1" i="1" dirty="0" smtClean="0">
                <a:solidFill>
                  <a:srgbClr val="C00000"/>
                </a:solidFill>
                <a:effectLst/>
                <a:latin typeface="Times New Roman" pitchFamily="18" charset="0"/>
                <a:cs typeface="Times New Roman" pitchFamily="18" charset="0"/>
              </a:rPr>
              <a:t>Rəhimovdan bəhs edir, onun Qarabağ müharibəsində göstərdiyi şücaət geniş, əhatəli əks olunur.</a:t>
            </a:r>
          </a:p>
          <a:p>
            <a:r>
              <a:rPr lang="az-Latn-AZ" sz="2000" b="1" i="1" dirty="0" smtClean="0">
                <a:solidFill>
                  <a:srgbClr val="C00000"/>
                </a:solidFill>
                <a:effectLst/>
                <a:latin typeface="Times New Roman" pitchFamily="18" charset="0"/>
                <a:cs typeface="Times New Roman" pitchFamily="18" charset="0"/>
              </a:rPr>
              <a:t>Eyni zamanda xalqımızın zaman-zaman ermənilər tərəfindən təzyiq və təqiblərə məruz qaldğı Zəngibasar camaatının çəkdiyi ağrı-acılar poetik formada nəzər-diqqətə çatdırılır.</a:t>
            </a:r>
            <a:endParaRPr lang="ru-RU" sz="2000" b="1" i="1" dirty="0">
              <a:solidFill>
                <a:srgbClr val="C00000"/>
              </a:solidFill>
              <a:effectLst/>
              <a:latin typeface="Times New Roman" pitchFamily="18" charset="0"/>
              <a:cs typeface="Times New Roman" pitchFamily="18" charset="0"/>
            </a:endParaRPr>
          </a:p>
        </p:txBody>
      </p:sp>
    </p:spTree>
    <p:custDataLst>
      <p:tags r:id="rId1"/>
    </p:custDataLst>
  </p:cSld>
  <p:clrMapOvr>
    <a:masterClrMapping/>
  </p:clrMapOvr>
  <p:transition advTm="426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76" y="857232"/>
            <a:ext cx="3714776" cy="4832092"/>
          </a:xfrm>
          <a:prstGeom prst="rect">
            <a:avLst/>
          </a:prstGeom>
          <a:noFill/>
        </p:spPr>
        <p:txBody>
          <a:bodyPr wrap="square" rtlCol="0">
            <a:spAutoFit/>
          </a:bodyPr>
          <a:lstStyle/>
          <a:p>
            <a:r>
              <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Xəlilov V. Vətən sənə oğul dedi : Azərbaycanın Milli Qəhrəmanı Eldar Xəlil oğlu Xəlilov haqqında. – Bakı: Nərgiz, 2009. – 112 s.</a:t>
            </a:r>
          </a:p>
          <a:p>
            <a:endPar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endParaRPr>
          </a:p>
          <a:p>
            <a:r>
              <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Kitabda </a:t>
            </a:r>
            <a:r>
              <a:rPr lang="en-US"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A</a:t>
            </a:r>
            <a:r>
              <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zərbaycanın Milli Qəhrəmanı Eldar </a:t>
            </a:r>
            <a:r>
              <a:rPr lang="en-US"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X</a:t>
            </a:r>
            <a:r>
              <a:rPr lang="az-Latn-AZ" sz="2200" dirty="0" smtClean="0">
                <a:solidFill>
                  <a:srgbClr val="0070C0"/>
                </a:solidFill>
                <a:effectLst>
                  <a:glow rad="63500">
                    <a:schemeClr val="accent5">
                      <a:satMod val="175000"/>
                      <a:alpha val="40000"/>
                    </a:schemeClr>
                  </a:glow>
                </a:effectLst>
                <a:latin typeface="Times New Roman" pitchFamily="18" charset="0"/>
                <a:cs typeface="Times New Roman" pitchFamily="18" charset="0"/>
              </a:rPr>
              <a:t>əlil oğlu Xəlilovun uşaqlıq və gənclik illəri, mənəvi idealları, əsgəri xidmət dövrünün heyrətamiz anları, qəhrəmanın qısa, lakin mənalı ömür yolu haqqında söhbət açılır.</a:t>
            </a:r>
            <a:endParaRPr lang="ru-RU" sz="2200" dirty="0">
              <a:solidFill>
                <a:srgbClr val="0070C0"/>
              </a:solidFill>
              <a:effectLst>
                <a:glow rad="63500">
                  <a:schemeClr val="accent5">
                    <a:satMod val="175000"/>
                    <a:alpha val="40000"/>
                  </a:schemeClr>
                </a:glow>
              </a:effectLst>
              <a:latin typeface="Times New Roman" pitchFamily="18" charset="0"/>
              <a:cs typeface="Times New Roman" pitchFamily="18" charset="0"/>
            </a:endParaRPr>
          </a:p>
        </p:txBody>
      </p:sp>
      <p:pic>
        <p:nvPicPr>
          <p:cNvPr id="9" name="Рисунок 8" descr="img342.jpg"/>
          <p:cNvPicPr>
            <a:picLocks noChangeAspect="1"/>
          </p:cNvPicPr>
          <p:nvPr/>
        </p:nvPicPr>
        <p:blipFill>
          <a:blip r:embed="rId3" cstate="print"/>
          <a:stretch>
            <a:fillRect/>
          </a:stretch>
        </p:blipFill>
        <p:spPr>
          <a:xfrm>
            <a:off x="571472" y="785794"/>
            <a:ext cx="2928959" cy="5429288"/>
          </a:xfrm>
          <a:prstGeom prst="snip2DiagRect">
            <a:avLst/>
          </a:prstGeom>
          <a:solidFill>
            <a:srgbClr val="FFFFFF">
              <a:shade val="85000"/>
            </a:srgbClr>
          </a:solidFill>
          <a:ln w="88900" cap="sq">
            <a:solidFill>
              <a:srgbClr val="0070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advTm="283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mg299.jpg"/>
          <p:cNvPicPr>
            <a:picLocks noChangeAspect="1"/>
          </p:cNvPicPr>
          <p:nvPr/>
        </p:nvPicPr>
        <p:blipFill>
          <a:blip r:embed="rId3" cstate="print"/>
          <a:stretch>
            <a:fillRect/>
          </a:stretch>
        </p:blipFill>
        <p:spPr>
          <a:xfrm>
            <a:off x="5292080" y="500042"/>
            <a:ext cx="3511544" cy="5918200"/>
          </a:xfrm>
          <a:prstGeom prst="rect">
            <a:avLst/>
          </a:prstGeom>
          <a:ln w="228600" cap="sq" cmpd="thickThin">
            <a:solidFill>
              <a:schemeClr val="bg2">
                <a:lumMod val="50000"/>
              </a:schemeClr>
            </a:solidFill>
            <a:prstDash val="solid"/>
            <a:miter lim="800000"/>
          </a:ln>
          <a:effectLst>
            <a:innerShdw blurRad="76200">
              <a:srgbClr val="000000"/>
            </a:innerShdw>
          </a:effectLst>
        </p:spPr>
      </p:pic>
      <p:sp>
        <p:nvSpPr>
          <p:cNvPr id="9" name="TextBox 8"/>
          <p:cNvSpPr txBox="1"/>
          <p:nvPr/>
        </p:nvSpPr>
        <p:spPr>
          <a:xfrm>
            <a:off x="357158" y="1285860"/>
            <a:ext cx="3857652" cy="4524315"/>
          </a:xfrm>
          <a:prstGeom prst="rect">
            <a:avLst/>
          </a:prstGeom>
          <a:noFill/>
        </p:spPr>
        <p:txBody>
          <a:bodyPr wrap="square" rtlCol="0">
            <a:spAutoFit/>
          </a:bodyPr>
          <a:lstStyle/>
          <a:p>
            <a:r>
              <a:rPr lang="az-Latn-AZ" sz="2400" i="1" dirty="0" smtClean="0">
                <a:ln>
                  <a:solidFill>
                    <a:srgbClr val="FF0000"/>
                  </a:solidFill>
                </a:ln>
                <a:solidFill>
                  <a:srgbClr val="00B0F0"/>
                </a:solidFill>
                <a:effectLst/>
                <a:latin typeface="Times New Roman" pitchFamily="18" charset="0"/>
                <a:cs typeface="Times New Roman" pitchFamily="18" charset="0"/>
              </a:rPr>
              <a:t>Vəkil Ə. Əbədi qəhrəmanlıq : poema. – Bakı: Nurlan, 2005. – 88 s.</a:t>
            </a:r>
          </a:p>
          <a:p>
            <a:r>
              <a:rPr lang="az-Latn-AZ" sz="2400" i="1" dirty="0" smtClean="0">
                <a:ln>
                  <a:solidFill>
                    <a:srgbClr val="FF0000"/>
                  </a:solidFill>
                </a:ln>
                <a:solidFill>
                  <a:srgbClr val="00B0F0"/>
                </a:solidFill>
                <a:effectLst/>
                <a:latin typeface="Times New Roman" pitchFamily="18" charset="0"/>
                <a:cs typeface="Times New Roman" pitchFamily="18" charset="0"/>
              </a:rPr>
              <a:t>“Əbədi qəhrəmanlıq” poeması Azərbaycan xalqının qeyrətli oğlu, ilk Milli Qəhrəman, polis xidməti kapitanı Məhərrəm Seyidovun mənalı ömür yoluna, onun Sədərək kəndini qoruyarkən göstərdiyi igidliyə həsr olunmuşdur.</a:t>
            </a:r>
            <a:endParaRPr lang="ru-RU" sz="2400" i="1" dirty="0">
              <a:ln>
                <a:solidFill>
                  <a:srgbClr val="FF0000"/>
                </a:solidFill>
              </a:ln>
              <a:solidFill>
                <a:srgbClr val="00B0F0"/>
              </a:solidFill>
              <a:effectLst/>
              <a:latin typeface="Times New Roman" pitchFamily="18" charset="0"/>
              <a:cs typeface="Times New Roman" pitchFamily="18" charset="0"/>
            </a:endParaRPr>
          </a:p>
        </p:txBody>
      </p:sp>
    </p:spTree>
    <p:custDataLst>
      <p:tags r:id="rId1"/>
    </p:custDataLst>
  </p:cSld>
  <p:clrMapOvr>
    <a:masterClrMapping/>
  </p:clrMapOvr>
  <p:transition advTm="298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2285992"/>
            <a:ext cx="8072494" cy="184665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z-Latn-AZ" sz="5400" b="1" i="1" dirty="0" smtClean="0">
                <a:ln w="11430">
                  <a:solidFill>
                    <a:schemeClr val="accent6">
                      <a:lumMod val="50000"/>
                    </a:schemeClr>
                  </a:solidFill>
                </a:ln>
                <a:solidFill>
                  <a:srgbClr val="663300"/>
                </a:solidFill>
                <a:effectLst>
                  <a:glow rad="101600">
                    <a:schemeClr val="bg2">
                      <a:lumMod val="50000"/>
                      <a:alpha val="40000"/>
                    </a:schemeClr>
                  </a:glow>
                  <a:outerShdw blurRad="80000" dist="40000" dir="5040000" algn="tl">
                    <a:srgbClr val="000000">
                      <a:alpha val="30000"/>
                    </a:srgbClr>
                  </a:outerShdw>
                </a:effectLst>
                <a:latin typeface="Times New Roman" pitchFamily="18" charset="0"/>
                <a:cs typeface="Times New Roman" pitchFamily="18" charset="0"/>
              </a:rPr>
              <a:t>ONLAR VƏTƏN ÜÇÜN </a:t>
            </a:r>
            <a:r>
              <a:rPr lang="az-Latn-AZ" sz="6000" b="1" i="1" dirty="0" smtClean="0">
                <a:ln w="11430">
                  <a:solidFill>
                    <a:schemeClr val="accent6">
                      <a:lumMod val="50000"/>
                    </a:schemeClr>
                  </a:solidFill>
                </a:ln>
                <a:solidFill>
                  <a:srgbClr val="663300"/>
                </a:solidFill>
                <a:effectLst>
                  <a:glow rad="101600">
                    <a:schemeClr val="bg2">
                      <a:lumMod val="50000"/>
                      <a:alpha val="40000"/>
                    </a:schemeClr>
                  </a:glow>
                  <a:outerShdw blurRad="80000" dist="40000" dir="5040000" algn="tl">
                    <a:srgbClr val="000000">
                      <a:alpha val="30000"/>
                    </a:srgbClr>
                  </a:outerShdw>
                </a:effectLst>
                <a:latin typeface="Times New Roman" pitchFamily="18" charset="0"/>
                <a:cs typeface="Times New Roman" pitchFamily="18" charset="0"/>
              </a:rPr>
              <a:t>DÖYÜŞÜRDÜLƏR</a:t>
            </a:r>
            <a:endParaRPr lang="ru-RU" sz="6000" b="1" i="1" dirty="0">
              <a:ln w="11430">
                <a:solidFill>
                  <a:schemeClr val="accent6">
                    <a:lumMod val="50000"/>
                  </a:schemeClr>
                </a:solidFill>
              </a:ln>
              <a:solidFill>
                <a:srgbClr val="663300"/>
              </a:solidFill>
              <a:effectLst>
                <a:glow rad="101600">
                  <a:schemeClr val="bg2">
                    <a:lumMod val="50000"/>
                    <a:alpha val="40000"/>
                  </a:schemeClr>
                </a:glow>
                <a:outerShdw blurRad="80000" dist="40000" dir="5040000" algn="tl">
                  <a:srgbClr val="000000">
                    <a:alpha val="30000"/>
                  </a:srgbClr>
                </a:outerShdw>
              </a:effectLst>
              <a:latin typeface="Times New Roman" pitchFamily="18" charset="0"/>
              <a:cs typeface="Times New Roman" pitchFamily="18" charset="0"/>
            </a:endParaRPr>
          </a:p>
        </p:txBody>
      </p:sp>
    </p:spTree>
    <p:custDataLst>
      <p:tags r:id="rId1"/>
    </p:custDataLst>
  </p:cSld>
  <p:clrMapOvr>
    <a:masterClrMapping/>
  </p:clrMapOvr>
  <p:transition advTm="10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82.jpg"/>
          <p:cNvPicPr>
            <a:picLocks noChangeAspect="1"/>
          </p:cNvPicPr>
          <p:nvPr/>
        </p:nvPicPr>
        <p:blipFill>
          <a:blip r:embed="rId3" cstate="print"/>
          <a:stretch>
            <a:fillRect/>
          </a:stretch>
        </p:blipFill>
        <p:spPr>
          <a:xfrm>
            <a:off x="642910" y="428604"/>
            <a:ext cx="3214710" cy="5857916"/>
          </a:xfrm>
          <a:prstGeom prst="roundRect">
            <a:avLst>
              <a:gd name="adj" fmla="val 16667"/>
            </a:avLst>
          </a:prstGeom>
          <a:ln w="57150">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p:cNvSpPr txBox="1"/>
          <p:nvPr/>
        </p:nvSpPr>
        <p:spPr>
          <a:xfrm>
            <a:off x="5004048" y="1052736"/>
            <a:ext cx="3672408" cy="4493538"/>
          </a:xfrm>
          <a:prstGeom prst="rect">
            <a:avLst/>
          </a:prstGeom>
          <a:noFill/>
        </p:spPr>
        <p:txBody>
          <a:bodyPr wrap="square" rtlCol="0">
            <a:spAutoFit/>
          </a:bodyPr>
          <a:lstStyle/>
          <a:p>
            <a:r>
              <a:rPr lang="en-US" sz="2200" b="1" i="1" dirty="0" err="1" smtClean="0">
                <a:solidFill>
                  <a:srgbClr val="0070C0"/>
                </a:solidFill>
                <a:effectLst/>
                <a:latin typeface="Times New Roman" pitchFamily="18" charset="0"/>
                <a:cs typeface="Times New Roman" pitchFamily="18" charset="0"/>
              </a:rPr>
              <a:t>Hac</a:t>
            </a:r>
            <a:r>
              <a:rPr lang="az-Latn-AZ" sz="2200" b="1" i="1" dirty="0" smtClean="0">
                <a:solidFill>
                  <a:srgbClr val="0070C0"/>
                </a:solidFill>
                <a:effectLst/>
                <a:latin typeface="Times New Roman" pitchFamily="18" charset="0"/>
                <a:cs typeface="Times New Roman" pitchFamily="18" charset="0"/>
              </a:rPr>
              <a:t>ızadə A. Bir cüt yarpaq : sənədli povest. – Hərbi nəşriyyat, 2005. – 240 s.</a:t>
            </a:r>
          </a:p>
          <a:p>
            <a:endParaRPr lang="az-Latn-AZ" sz="2200" b="1" i="1" dirty="0" smtClean="0">
              <a:solidFill>
                <a:srgbClr val="0070C0"/>
              </a:solidFill>
              <a:effectLst/>
              <a:latin typeface="Times New Roman" pitchFamily="18" charset="0"/>
              <a:cs typeface="Times New Roman" pitchFamily="18" charset="0"/>
            </a:endParaRPr>
          </a:p>
          <a:p>
            <a:r>
              <a:rPr lang="az-Latn-AZ" sz="2200" b="1" i="1" dirty="0" smtClean="0">
                <a:solidFill>
                  <a:srgbClr val="0070C0"/>
                </a:solidFill>
                <a:effectLst/>
                <a:latin typeface="Times New Roman" pitchFamily="18" charset="0"/>
                <a:cs typeface="Times New Roman" pitchFamily="18" charset="0"/>
              </a:rPr>
              <a:t>Sənədli povest torpaqlarımız uğrunda vuruşan igid bir oğulun ömür yolundan, döyüş yolundan bəhs edir. Bu oğul döyüş rəşadətlərinə görə “Hərbi xidmətlərə görə” medalı ilə təltif olunmuş Əliyev Əlimərdan Ədalət oğludur. </a:t>
            </a:r>
          </a:p>
        </p:txBody>
      </p:sp>
    </p:spTree>
    <p:custDataLst>
      <p:tags r:id="rId1"/>
    </p:custDataLst>
  </p:cSld>
  <p:clrMapOvr>
    <a:masterClrMapping/>
  </p:clrMapOvr>
  <p:transition advTm="263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02.jpg"/>
          <p:cNvPicPr>
            <a:picLocks noChangeAspect="1"/>
          </p:cNvPicPr>
          <p:nvPr/>
        </p:nvPicPr>
        <p:blipFill>
          <a:blip r:embed="rId3" cstate="print"/>
          <a:stretch>
            <a:fillRect/>
          </a:stretch>
        </p:blipFill>
        <p:spPr>
          <a:xfrm>
            <a:off x="5214943" y="214290"/>
            <a:ext cx="3500462" cy="6429420"/>
          </a:xfrm>
          <a:prstGeom prst="round2DiagRect">
            <a:avLst>
              <a:gd name="adj1" fmla="val 16667"/>
              <a:gd name="adj2" fmla="val 0"/>
            </a:avLst>
          </a:prstGeom>
          <a:ln w="88900" cap="sq">
            <a:solidFill>
              <a:srgbClr val="663300"/>
            </a:solidFill>
            <a:miter lim="800000"/>
          </a:ln>
          <a:effectLst>
            <a:outerShdw blurRad="254000" algn="tl" rotWithShape="0">
              <a:srgbClr val="000000">
                <a:alpha val="43000"/>
              </a:srgbClr>
            </a:outerShdw>
          </a:effectLst>
        </p:spPr>
      </p:pic>
      <p:sp>
        <p:nvSpPr>
          <p:cNvPr id="3" name="TextBox 2"/>
          <p:cNvSpPr txBox="1"/>
          <p:nvPr/>
        </p:nvSpPr>
        <p:spPr>
          <a:xfrm>
            <a:off x="571235" y="1520785"/>
            <a:ext cx="3960440" cy="3816429"/>
          </a:xfrm>
          <a:prstGeom prst="rect">
            <a:avLst/>
          </a:prstGeom>
          <a:noFill/>
        </p:spPr>
        <p:txBody>
          <a:bodyPr wrap="square" rtlCol="0">
            <a:spAutoFit/>
          </a:bodyPr>
          <a:lstStyle/>
          <a:p>
            <a:r>
              <a:rPr lang="az-Latn-AZ" sz="2200" b="1" i="1" dirty="0" smtClean="0">
                <a:solidFill>
                  <a:schemeClr val="accent6">
                    <a:lumMod val="50000"/>
                  </a:schemeClr>
                </a:solidFill>
                <a:effectLst/>
                <a:latin typeface="Times New Roman" pitchFamily="18" charset="0"/>
                <a:cs typeface="Times New Roman" pitchFamily="18" charset="0"/>
              </a:rPr>
              <a:t>Həsənqızı F. Döyüşçü fəryadı. – Bakı: Vətən. 2010. – 160 s.</a:t>
            </a:r>
          </a:p>
          <a:p>
            <a:r>
              <a:rPr lang="az-Latn-AZ" sz="2200" b="1" i="1" dirty="0" smtClean="0">
                <a:solidFill>
                  <a:schemeClr val="accent6">
                    <a:lumMod val="50000"/>
                  </a:schemeClr>
                </a:solidFill>
                <a:effectLst/>
                <a:latin typeface="Times New Roman" pitchFamily="18" charset="0"/>
                <a:cs typeface="Times New Roman" pitchFamily="18" charset="0"/>
              </a:rPr>
              <a:t>Bu kitabda müəllif müqəddəs Qarabağ torpaqlarımız uğrunda erməni qəsbkarlarına qarşı 1-ci Buinəqədi batalyonunun nəzdində könüllü döyüşçü kimi vuruşmuş Baba Şükürovun həyatı, keçdiyi döyüş yolu haqqında düşüncələrini bədii üsulla qələmə almışdır.</a:t>
            </a:r>
            <a:endParaRPr lang="ru-RU" sz="2200" b="1" i="1" dirty="0">
              <a:solidFill>
                <a:schemeClr val="accent6">
                  <a:lumMod val="50000"/>
                </a:schemeClr>
              </a:solidFill>
              <a:effectLst/>
              <a:latin typeface="Times New Roman" pitchFamily="18" charset="0"/>
              <a:cs typeface="Times New Roman" pitchFamily="18" charset="0"/>
            </a:endParaRPr>
          </a:p>
        </p:txBody>
      </p:sp>
    </p:spTree>
    <p:custDataLst>
      <p:tags r:id="rId1"/>
    </p:custDataLst>
  </p:cSld>
  <p:clrMapOvr>
    <a:masterClrMapping/>
  </p:clrMapOvr>
  <p:transition advTm="3129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908720"/>
            <a:ext cx="2808312" cy="4536504"/>
          </a:xfrm>
          <a:prstGeom prst="rect">
            <a:avLst/>
          </a:prstGeom>
          <a:ln w="190500" cap="sq">
            <a:solidFill>
              <a:srgbClr val="FF000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4283968" y="1591922"/>
            <a:ext cx="4536504" cy="3170099"/>
          </a:xfrm>
          <a:prstGeom prst="rect">
            <a:avLst/>
          </a:prstGeom>
          <a:noFill/>
        </p:spPr>
        <p:txBody>
          <a:bodyPr wrap="square" rtlCol="0">
            <a:spAutoFit/>
          </a:bodyPr>
          <a:lstStyle/>
          <a:p>
            <a:r>
              <a:rPr lang="en-US" sz="2000" b="1" i="1" dirty="0" smtClean="0">
                <a:solidFill>
                  <a:schemeClr val="accent6">
                    <a:lumMod val="50000"/>
                  </a:schemeClr>
                </a:solidFill>
                <a:latin typeface="Times New Roman" pitchFamily="18" charset="0"/>
                <a:cs typeface="Times New Roman" pitchFamily="18" charset="0"/>
              </a:rPr>
              <a:t>K</a:t>
            </a:r>
            <a:r>
              <a:rPr lang="az-Latn-AZ" sz="2000" b="1" i="1" dirty="0" smtClean="0">
                <a:solidFill>
                  <a:schemeClr val="accent6">
                    <a:lumMod val="50000"/>
                  </a:schemeClr>
                </a:solidFill>
                <a:latin typeface="Times New Roman" pitchFamily="18" charset="0"/>
                <a:cs typeface="Times New Roman" pitchFamily="18" charset="0"/>
              </a:rPr>
              <a:t>ərimli A. Vətən igid oğullarımızı yaşadacaq. – Bakı : Yeni poliqrafist MMC, 2010.</a:t>
            </a:r>
          </a:p>
          <a:p>
            <a:r>
              <a:rPr lang="az-Latn-AZ" sz="2000" b="1" i="1" dirty="0" smtClean="0">
                <a:solidFill>
                  <a:schemeClr val="accent6">
                    <a:lumMod val="50000"/>
                  </a:schemeClr>
                </a:solidFill>
                <a:latin typeface="Times New Roman" pitchFamily="18" charset="0"/>
                <a:cs typeface="Times New Roman" pitchFamily="18" charset="0"/>
              </a:rPr>
              <a:t>Yazıçı –jurnalist Akif Kərimlinin bu kitabında torpaqlarımız uğrunda qəhrəmancasına həlak olmuş və bu qanlı mübarizədə itkin düşmüş oğullarımızdan bəhs edilir. Kitab Azərbaycan tarixinin bir hissəsi kimi geniş oxucu kütləsi üçün nəzərdə tutulmuşdur.</a:t>
            </a:r>
            <a:endParaRPr lang="ru-RU" sz="2000" b="1" i="1" dirty="0">
              <a:solidFill>
                <a:schemeClr val="accent6">
                  <a:lumMod val="50000"/>
                </a:schemeClr>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837320883"/>
      </p:ext>
    </p:extLst>
  </p:cSld>
  <p:clrMapOvr>
    <a:masterClrMapping/>
  </p:clrMapOvr>
  <mc:AlternateContent xmlns:mc="http://schemas.openxmlformats.org/markup-compatibility/2006" xmlns:p14="http://schemas.microsoft.com/office/powerpoint/2010/main">
    <mc:Choice Requires="p14">
      <p:transition spd="slow" p14:dur="2000" advTm="27009"/>
    </mc:Choice>
    <mc:Fallback xmlns="">
      <p:transition spd="slow" advTm="270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00.jpg"/>
          <p:cNvPicPr>
            <a:picLocks noChangeAspect="1"/>
          </p:cNvPicPr>
          <p:nvPr/>
        </p:nvPicPr>
        <p:blipFill>
          <a:blip r:embed="rId3" cstate="print"/>
          <a:stretch>
            <a:fillRect/>
          </a:stretch>
        </p:blipFill>
        <p:spPr>
          <a:xfrm>
            <a:off x="4572000" y="285728"/>
            <a:ext cx="4286280" cy="6429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571472" y="714356"/>
            <a:ext cx="3786214" cy="415498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z-Latn-AZ" sz="2200" b="1" spc="50" dirty="0" smtClean="0">
                <a:ln w="11430">
                  <a:solidFill>
                    <a:srgbClr val="FF0000"/>
                  </a:solidFill>
                </a:ln>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rPr>
              <a:t>Ləman F., Əhmədli S.  İlqarsız dünya. – Bakı: MBM, 2012. – 87 s.</a:t>
            </a:r>
          </a:p>
          <a:p>
            <a:endParaRPr lang="az-Latn-AZ" sz="2200" b="1" spc="50" dirty="0" smtClean="0">
              <a:ln w="11430">
                <a:solidFill>
                  <a:srgbClr val="FF0000"/>
                </a:solidFill>
              </a:ln>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r>
              <a:rPr lang="az-Latn-AZ" sz="2200" b="1" spc="50" dirty="0" smtClean="0">
                <a:ln w="11430">
                  <a:solidFill>
                    <a:srgbClr val="FF0000"/>
                  </a:solidFill>
                </a:ln>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rPr>
              <a:t>Kitab erməni işğalçılarına qarşı gedən döyüşlərdə qəhrəmanlıqla həlak olmuş və göstərdiyi şücaətlərə görə “Hərbi xidmətlərinə görə” medalı ilə təltif edilmiş Məmmədov İlqarın xatirəsinə həsr olunmuşdur.</a:t>
            </a:r>
            <a:endParaRPr lang="ru-RU" sz="2200" b="1" spc="50" dirty="0">
              <a:ln w="11430">
                <a:solidFill>
                  <a:srgbClr val="FF0000"/>
                </a:solidFill>
              </a:ln>
              <a:solidFill>
                <a:srgbClr val="0066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ustDataLst>
      <p:tags r:id="rId1"/>
    </p:custDataLst>
  </p:cSld>
  <p:clrMapOvr>
    <a:masterClrMapping/>
  </p:clrMapOvr>
  <p:transition advTm="214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1643050"/>
            <a:ext cx="7286676" cy="2585323"/>
          </a:xfrm>
          <a:prstGeom prst="rect">
            <a:avLst/>
          </a:prstGeom>
        </p:spPr>
        <p:txBody>
          <a:bodyPr wrap="square">
            <a:spAutoFit/>
          </a:bodyPr>
          <a:lstStyle/>
          <a:p>
            <a:pPr algn="ctr"/>
            <a:r>
              <a:rPr lang="az-Latn-AZ"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itchFamily="18" charset="0"/>
                <a:cs typeface="Times New Roman" pitchFamily="18" charset="0"/>
              </a:rPr>
              <a:t>AZƏRBAYCANIN  MİİLLİ QƏHRƏMANLARI</a:t>
            </a:r>
            <a:endParaRPr lang="ru-R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custDataLst>
      <p:tags r:id="rId1"/>
    </p:custDataLst>
  </p:cSld>
  <p:clrMapOvr>
    <a:masterClrMapping/>
  </p:clrMapOvr>
  <p:transition advTm="69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00034" y="571480"/>
            <a:ext cx="3609975" cy="5276850"/>
          </a:xfrm>
          <a:prstGeom prst="rect">
            <a:avLst/>
          </a:prstGeom>
          <a:solidFill>
            <a:srgbClr val="FFFFFF">
              <a:shade val="85000"/>
            </a:srgbClr>
          </a:solidFill>
          <a:ln w="190500" cap="sq">
            <a:solidFill>
              <a:srgbClr val="FF0000"/>
            </a:solidFill>
            <a:miter lim="800000"/>
          </a:ln>
          <a:effectLst>
            <a:glow rad="228600">
              <a:schemeClr val="accent2">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5000628" y="714356"/>
            <a:ext cx="3643338" cy="5170646"/>
          </a:xfrm>
          <a:prstGeom prst="rect">
            <a:avLst/>
          </a:prstGeom>
          <a:noFill/>
        </p:spPr>
        <p:txBody>
          <a:bodyPr wrap="square" rtlCol="0">
            <a:spAutoFit/>
          </a:bodyPr>
          <a:lstStyle/>
          <a:p>
            <a:r>
              <a:rPr lang="az-Latn-AZ" sz="2200" b="1" i="1" dirty="0" smtClean="0">
                <a:solidFill>
                  <a:srgbClr val="FF0000"/>
                </a:solidFill>
                <a:effectLst/>
                <a:latin typeface="Times New Roman" pitchFamily="18" charset="0"/>
                <a:cs typeface="Times New Roman" pitchFamily="18" charset="0"/>
              </a:rPr>
              <a:t>Mehdi Q. Nizami Aydın şəhidliyi. – Bakı: Vektor Nəşrlər Evi, 2008. – 114 s.</a:t>
            </a:r>
          </a:p>
          <a:p>
            <a:r>
              <a:rPr lang="az-Latn-AZ" sz="2200" b="1" i="1" dirty="0" smtClean="0">
                <a:solidFill>
                  <a:srgbClr val="FF0000"/>
                </a:solidFill>
                <a:effectLst/>
                <a:latin typeface="Times New Roman" pitchFamily="18" charset="0"/>
                <a:cs typeface="Times New Roman" pitchFamily="18" charset="0"/>
              </a:rPr>
              <a:t>Qərib Mehdinin “Nizami Aydın şəhidliyi” kitabında şəhid şairimiz Nizami Aydının  hamıya örnək olan ömürlüyündən bəhs olunur. Nizami Aydın kimilərinin həyat yolunu oxuyub öyrənənlər Vətən eşqinə alovlanıb BÖYÜK VƏTƏNÇİ olurlar. Şəhidliyə hazır olmayanlar qalib gələ bilməzlər.</a:t>
            </a:r>
            <a:endParaRPr lang="ru-RU" sz="2200" b="1" i="1" dirty="0">
              <a:solidFill>
                <a:srgbClr val="FF0000"/>
              </a:solidFill>
              <a:effectLst/>
              <a:latin typeface="Times New Roman" pitchFamily="18" charset="0"/>
              <a:cs typeface="Times New Roman" pitchFamily="18" charset="0"/>
            </a:endParaRPr>
          </a:p>
        </p:txBody>
      </p:sp>
    </p:spTree>
    <p:custDataLst>
      <p:tags r:id="rId1"/>
    </p:custDataLst>
  </p:cSld>
  <p:clrMapOvr>
    <a:masterClrMapping/>
  </p:clrMapOvr>
  <p:transition advTm="358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000628" y="214290"/>
            <a:ext cx="3609975" cy="6357982"/>
          </a:xfrm>
          <a:prstGeom prst="snip2DiagRect">
            <a:avLst/>
          </a:prstGeom>
          <a:solidFill>
            <a:srgbClr val="FFFFFF">
              <a:shade val="85000"/>
            </a:srgbClr>
          </a:solidFill>
          <a:ln w="88900" cap="sq">
            <a:solidFill>
              <a:schemeClr val="accent6">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1000100" y="2060848"/>
            <a:ext cx="3429024" cy="3046988"/>
          </a:xfrm>
          <a:prstGeom prst="rect">
            <a:avLst/>
          </a:prstGeom>
          <a:noFill/>
        </p:spPr>
        <p:txBody>
          <a:bodyPr wrap="square" rtlCol="0">
            <a:spAutoFit/>
          </a:bodyPr>
          <a:lstStyle/>
          <a:p>
            <a:r>
              <a:rPr lang="az-Latn-AZ" sz="2400" dirty="0" smtClean="0">
                <a:solidFill>
                  <a:srgbClr val="663300"/>
                </a:solidFill>
                <a:effectLst>
                  <a:glow rad="63500">
                    <a:schemeClr val="accent6">
                      <a:satMod val="175000"/>
                      <a:alpha val="40000"/>
                    </a:schemeClr>
                  </a:glow>
                </a:effectLst>
                <a:latin typeface="Times New Roman" pitchFamily="18" charset="0"/>
                <a:cs typeface="Times New Roman" pitchFamily="18" charset="0"/>
              </a:rPr>
              <a:t>Murad Ə. Ayrılıq ölüm deyil : poema. – Bakı : Təfəkkür, 2004. – 40 s.</a:t>
            </a:r>
          </a:p>
          <a:p>
            <a:endParaRPr lang="az-Latn-AZ" sz="2400" dirty="0" smtClean="0">
              <a:solidFill>
                <a:srgbClr val="663300"/>
              </a:solidFill>
              <a:effectLst>
                <a:glow rad="63500">
                  <a:schemeClr val="accent6">
                    <a:satMod val="175000"/>
                    <a:alpha val="40000"/>
                  </a:schemeClr>
                </a:glow>
              </a:effectLst>
              <a:latin typeface="Times New Roman" pitchFamily="18" charset="0"/>
              <a:cs typeface="Times New Roman" pitchFamily="18" charset="0"/>
            </a:endParaRPr>
          </a:p>
          <a:p>
            <a:r>
              <a:rPr lang="az-Latn-AZ" sz="2400" dirty="0" smtClean="0">
                <a:solidFill>
                  <a:srgbClr val="663300"/>
                </a:solidFill>
                <a:effectLst>
                  <a:glow rad="63500">
                    <a:schemeClr val="accent6">
                      <a:satMod val="175000"/>
                      <a:alpha val="40000"/>
                    </a:schemeClr>
                  </a:glow>
                </a:effectLst>
                <a:latin typeface="Times New Roman" pitchFamily="18" charset="0"/>
                <a:cs typeface="Times New Roman" pitchFamily="18" charset="0"/>
              </a:rPr>
              <a:t>Bu kitab qədim Beyləqan diyarının qəhrəman oğlu İnşallah Qarayevə həsr olunub.</a:t>
            </a:r>
            <a:endParaRPr lang="ru-RU" sz="2400" dirty="0">
              <a:solidFill>
                <a:srgbClr val="663300"/>
              </a:solidFill>
              <a:effectLst>
                <a:glow rad="63500">
                  <a:schemeClr val="accent6">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171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294.jpg"/>
          <p:cNvPicPr>
            <a:picLocks noChangeAspect="1"/>
          </p:cNvPicPr>
          <p:nvPr/>
        </p:nvPicPr>
        <p:blipFill>
          <a:blip r:embed="rId3" cstate="print"/>
          <a:stretch>
            <a:fillRect/>
          </a:stretch>
        </p:blipFill>
        <p:spPr>
          <a:xfrm>
            <a:off x="785786" y="785794"/>
            <a:ext cx="3429023" cy="5715040"/>
          </a:xfrm>
          <a:prstGeom prst="rect">
            <a:avLst/>
          </a:prstGeom>
          <a:solidFill>
            <a:srgbClr val="FFFFFF">
              <a:shade val="85000"/>
            </a:srgbClr>
          </a:solidFill>
          <a:ln w="190500" cap="sq">
            <a:solidFill>
              <a:srgbClr val="0070C0"/>
            </a:solidFill>
            <a:miter lim="800000"/>
          </a:ln>
          <a:effectLst>
            <a:glow rad="63500">
              <a:schemeClr val="accent5">
                <a:satMod val="175000"/>
                <a:alpha val="40000"/>
              </a:schemeClr>
            </a:glow>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4714876" y="857232"/>
            <a:ext cx="3786214" cy="4401205"/>
          </a:xfrm>
          <a:prstGeom prst="rect">
            <a:avLst/>
          </a:prstGeom>
          <a:noFill/>
        </p:spPr>
        <p:txBody>
          <a:bodyPr wrap="square" rtlCol="0">
            <a:spAutoFit/>
          </a:bodyPr>
          <a:lstStyle/>
          <a:p>
            <a:r>
              <a:rPr lang="az-Latn-AZ" sz="2000" dirty="0" smtClean="0">
                <a:solidFill>
                  <a:srgbClr val="FF3399"/>
                </a:solidFill>
                <a:effectLst>
                  <a:glow rad="63500">
                    <a:schemeClr val="accent5">
                      <a:satMod val="175000"/>
                      <a:alpha val="40000"/>
                    </a:schemeClr>
                  </a:glow>
                </a:effectLst>
                <a:latin typeface="Times New Roman" pitchFamily="18" charset="0"/>
                <a:cs typeface="Times New Roman" pitchFamily="18" charset="0"/>
              </a:rPr>
              <a:t>Oruc B. Küskün ruhlar. – Bakı :  Təhsil EİM, 2006. – 140 s.</a:t>
            </a:r>
          </a:p>
          <a:p>
            <a:r>
              <a:rPr lang="az-Latn-AZ" sz="2000" dirty="0" smtClean="0">
                <a:solidFill>
                  <a:srgbClr val="FF3399"/>
                </a:solidFill>
                <a:effectLst>
                  <a:glow rad="63500">
                    <a:schemeClr val="accent5">
                      <a:satMod val="175000"/>
                      <a:alpha val="40000"/>
                    </a:schemeClr>
                  </a:glow>
                </a:effectLst>
                <a:latin typeface="Times New Roman" pitchFamily="18" charset="0"/>
                <a:cs typeface="Times New Roman" pitchFamily="18" charset="0"/>
              </a:rPr>
              <a:t>Bu kitabda Azərbaycan Respublikasının ərazi bütövlüyü uğrunda şəhid olmuş minlərlə şəhidlərdən biri – Sarvan Tahir oğlu Məmmədovun qısa, lakin şərəfli həyat yolundan bəhs edilir.</a:t>
            </a:r>
          </a:p>
          <a:p>
            <a:r>
              <a:rPr lang="az-Latn-AZ" sz="2000" dirty="0" smtClean="0">
                <a:solidFill>
                  <a:srgbClr val="FF3399"/>
                </a:solidFill>
                <a:effectLst>
                  <a:glow rad="63500">
                    <a:schemeClr val="accent5">
                      <a:satMod val="175000"/>
                      <a:alpha val="40000"/>
                    </a:schemeClr>
                  </a:glow>
                </a:effectLst>
                <a:latin typeface="Times New Roman" pitchFamily="18" charset="0"/>
                <a:cs typeface="Times New Roman" pitchFamily="18" charset="0"/>
              </a:rPr>
              <a:t>Müəllifin böyük məhəbbəti və vətənpərvərlik hissi ilə qələmə aldığı “Küskün ruhlar” kitabında məqsəd yeni nəslə mübarizlik, mərdlik, qorxmazlıq kimi keyfiyyətləri aşılamaqdır.</a:t>
            </a:r>
            <a:endParaRPr lang="ru-RU" sz="2000" dirty="0">
              <a:solidFill>
                <a:srgbClr val="FF3399"/>
              </a:solidFill>
              <a:effectLst>
                <a:glow rad="63500">
                  <a:schemeClr val="accent5">
                    <a:satMod val="1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3064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297.jpg"/>
          <p:cNvPicPr>
            <a:picLocks noChangeAspect="1"/>
          </p:cNvPicPr>
          <p:nvPr/>
        </p:nvPicPr>
        <p:blipFill>
          <a:blip r:embed="rId3" cstate="print"/>
          <a:stretch>
            <a:fillRect/>
          </a:stretch>
        </p:blipFill>
        <p:spPr>
          <a:xfrm>
            <a:off x="4572000" y="285728"/>
            <a:ext cx="4143372" cy="6286544"/>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sp>
        <p:nvSpPr>
          <p:cNvPr id="5" name="TextBox 4"/>
          <p:cNvSpPr txBox="1"/>
          <p:nvPr/>
        </p:nvSpPr>
        <p:spPr>
          <a:xfrm>
            <a:off x="467544" y="1074509"/>
            <a:ext cx="3818704" cy="4708981"/>
          </a:xfrm>
          <a:prstGeom prst="rect">
            <a:avLst/>
          </a:prstGeom>
          <a:noFill/>
        </p:spPr>
        <p:txBody>
          <a:bodyPr wrap="square" rtlCol="0">
            <a:spAutoFit/>
          </a:bodyPr>
          <a:lstStyle/>
          <a:p>
            <a:r>
              <a:rPr lang="az-Latn-AZ" sz="2000" b="1" i="1" dirty="0" smtClean="0">
                <a:solidFill>
                  <a:srgbClr val="006600"/>
                </a:solidFill>
                <a:effectLst/>
                <a:latin typeface="Times New Roman" pitchFamily="18" charset="0"/>
                <a:cs typeface="Times New Roman" pitchFamily="18" charset="0"/>
              </a:rPr>
              <a:t>Özgün S.A. Tankçı Valeh : yaddaş publisistikası. – Bakı : Y</a:t>
            </a:r>
            <a:r>
              <a:rPr lang="en-US" sz="2000" b="1" i="1" dirty="0" smtClean="0">
                <a:solidFill>
                  <a:srgbClr val="006600"/>
                </a:solidFill>
                <a:effectLst/>
                <a:latin typeface="Times New Roman" pitchFamily="18" charset="0"/>
                <a:cs typeface="Times New Roman" pitchFamily="18" charset="0"/>
              </a:rPr>
              <a:t>a</a:t>
            </a:r>
            <a:r>
              <a:rPr lang="az-Latn-AZ" sz="2000" b="1" i="1" dirty="0" smtClean="0">
                <a:solidFill>
                  <a:srgbClr val="006600"/>
                </a:solidFill>
                <a:effectLst/>
                <a:latin typeface="Times New Roman" pitchFamily="18" charset="0"/>
                <a:cs typeface="Times New Roman" pitchFamily="18" charset="0"/>
              </a:rPr>
              <a:t>zıçı, 2010. – 176 s.</a:t>
            </a:r>
          </a:p>
          <a:p>
            <a:r>
              <a:rPr lang="az-Latn-AZ" sz="2000" b="1" i="1" dirty="0" smtClean="0">
                <a:solidFill>
                  <a:srgbClr val="006600"/>
                </a:solidFill>
                <a:effectLst/>
                <a:latin typeface="Times New Roman" pitchFamily="18" charset="0"/>
                <a:cs typeface="Times New Roman" pitchFamily="18" charset="0"/>
              </a:rPr>
              <a:t>Şair-publisist Sabir Arazlı Özgünün qələmə aldığı “Tankçı Valeh” kitabı “Ölümsüz qəhrəmanlar” silsiləsindən hazırladığı növbəti kitabıdır və tankçı kimi Qarabağ müharibəsində döyüşərək həlak olan Valeh Saleh oğlu Camalovun cəbhədəki şücaətindən bəhs edir.</a:t>
            </a:r>
          </a:p>
          <a:p>
            <a:r>
              <a:rPr lang="az-Latn-AZ" sz="2000" b="1" i="1" dirty="0" smtClean="0">
                <a:solidFill>
                  <a:srgbClr val="006600"/>
                </a:solidFill>
                <a:effectLst/>
                <a:latin typeface="Times New Roman" pitchFamily="18" charset="0"/>
                <a:cs typeface="Times New Roman" pitchFamily="18" charset="0"/>
              </a:rPr>
              <a:t>“Tankçı Valeh ” kitabı vətənpərvərlik tərbiyəsi ruhunda yazılmışdır.</a:t>
            </a:r>
            <a:endParaRPr lang="ru-RU" sz="2000" b="1" i="1" dirty="0">
              <a:solidFill>
                <a:srgbClr val="006600"/>
              </a:solidFill>
              <a:effectLst/>
              <a:latin typeface="Times New Roman" pitchFamily="18" charset="0"/>
              <a:cs typeface="Times New Roman" pitchFamily="18" charset="0"/>
            </a:endParaRPr>
          </a:p>
        </p:txBody>
      </p:sp>
    </p:spTree>
    <p:custDataLst>
      <p:tags r:id="rId1"/>
    </p:custDataLst>
  </p:cSld>
  <p:clrMapOvr>
    <a:masterClrMapping/>
  </p:clrMapOvr>
  <p:transition advTm="315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2000240"/>
            <a:ext cx="7429552" cy="1569660"/>
          </a:xfrm>
          <a:prstGeom prst="rect">
            <a:avLst/>
          </a:prstGeom>
          <a:noFill/>
        </p:spPr>
        <p:txBody>
          <a:bodyPr wrap="square" rtlCol="0">
            <a:spAutoFit/>
          </a:bodyPr>
          <a:lstStyle/>
          <a:p>
            <a:r>
              <a:rPr lang="az-Latn-AZ" sz="2400" b="1" i="1" dirty="0" smtClean="0">
                <a:solidFill>
                  <a:srgbClr val="FF0000"/>
                </a:solidFill>
                <a:latin typeface="Times New Roman" pitchFamily="18" charset="0"/>
                <a:cs typeface="Times New Roman" pitchFamily="18" charset="0"/>
              </a:rPr>
              <a:t>Tərtib edəni :                                       Əhmədova S.</a:t>
            </a:r>
          </a:p>
          <a:p>
            <a:endParaRPr lang="az-Latn-AZ" sz="2400" b="1" i="1" dirty="0" smtClean="0">
              <a:solidFill>
                <a:srgbClr val="FF0000"/>
              </a:solidFill>
              <a:latin typeface="Times New Roman" pitchFamily="18" charset="0"/>
              <a:cs typeface="Times New Roman" pitchFamily="18" charset="0"/>
            </a:endParaRPr>
          </a:p>
          <a:p>
            <a:r>
              <a:rPr lang="az-Latn-AZ" sz="2400" b="1" i="1" dirty="0" smtClean="0">
                <a:solidFill>
                  <a:srgbClr val="FF0000"/>
                </a:solidFill>
                <a:latin typeface="Times New Roman" pitchFamily="18" charset="0"/>
                <a:cs typeface="Times New Roman" pitchFamily="18" charset="0"/>
              </a:rPr>
              <a:t>Kitabların cildlərinin </a:t>
            </a:r>
          </a:p>
          <a:p>
            <a:r>
              <a:rPr lang="az-Latn-AZ" sz="2400" b="1" i="1" dirty="0" smtClean="0">
                <a:solidFill>
                  <a:srgbClr val="FF0000"/>
                </a:solidFill>
                <a:latin typeface="Times New Roman" pitchFamily="18" charset="0"/>
                <a:cs typeface="Times New Roman" pitchFamily="18" charset="0"/>
              </a:rPr>
              <a:t>köçürülməsi:                                        Məmmədova G.</a:t>
            </a:r>
            <a:endParaRPr lang="ru-RU" sz="2400" b="1" i="1" dirty="0">
              <a:solidFill>
                <a:srgbClr val="FF0000"/>
              </a:solidFill>
              <a:latin typeface="Times New Roman" pitchFamily="18" charset="0"/>
              <a:cs typeface="Times New Roman" pitchFamily="18" charset="0"/>
            </a:endParaRPr>
          </a:p>
        </p:txBody>
      </p:sp>
    </p:spTree>
    <p:custDataLst>
      <p:tags r:id="rId1"/>
    </p:custDataLst>
  </p:cSld>
  <p:clrMapOvr>
    <a:masterClrMapping/>
  </p:clrMapOvr>
  <p:transition advTm="114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357166"/>
            <a:ext cx="7858180" cy="8402300"/>
          </a:xfrm>
          <a:prstGeom prst="rect">
            <a:avLst/>
          </a:prstGeom>
          <a:noFill/>
        </p:spPr>
        <p:txBody>
          <a:bodyPr wrap="square" rtlCol="0">
            <a:spAutoFit/>
          </a:bodyPr>
          <a:lstStyle/>
          <a:p>
            <a:pPr algn="ctr"/>
            <a:endParaRPr lang="az-Latn-AZ" sz="2400" b="1" dirty="0" smtClean="0">
              <a:solidFill>
                <a:srgbClr val="FF0000"/>
              </a:solidFill>
              <a:latin typeface="Times New Roman" pitchFamily="18" charset="0"/>
              <a:cs typeface="Times New Roman" pitchFamily="18" charset="0"/>
            </a:endParaRPr>
          </a:p>
          <a:p>
            <a:pPr algn="ctr"/>
            <a:r>
              <a:rPr lang="az-Latn-AZ" sz="2400" b="1" dirty="0" smtClean="0">
                <a:solidFill>
                  <a:srgbClr val="FF0000"/>
                </a:solidFill>
                <a:latin typeface="Times New Roman" pitchFamily="18" charset="0"/>
                <a:cs typeface="Times New Roman" pitchFamily="18" charset="0"/>
              </a:rPr>
              <a:t>“</a:t>
            </a:r>
            <a:r>
              <a:rPr lang="az-Latn-AZ" sz="2400" b="1" dirty="0">
                <a:solidFill>
                  <a:srgbClr val="FF0000"/>
                </a:solidFill>
                <a:latin typeface="Times New Roman" pitchFamily="18" charset="0"/>
                <a:cs typeface="Times New Roman" pitchFamily="18" charset="0"/>
              </a:rPr>
              <a:t>AZƏRBAYCANIN MİLLİ QƏHRƏMANI” ADININ MÜƏYYƏN OLUNMASI HAQQINDA AZƏRBAYCAN RESPUBLİKASININ QANUNU</a:t>
            </a:r>
            <a:endParaRPr lang="ru-RU" sz="2400" dirty="0">
              <a:solidFill>
                <a:srgbClr val="FF0000"/>
              </a:solidFill>
              <a:latin typeface="Times New Roman" pitchFamily="18" charset="0"/>
              <a:cs typeface="Times New Roman" pitchFamily="18" charset="0"/>
            </a:endParaRPr>
          </a:p>
          <a:p>
            <a:pPr algn="ctr"/>
            <a:r>
              <a:rPr lang="az-Latn-AZ" sz="2400" b="1" dirty="0">
                <a:solidFill>
                  <a:srgbClr val="FF0000"/>
                </a:solidFill>
                <a:latin typeface="Times New Roman" pitchFamily="18" charset="0"/>
                <a:cs typeface="Times New Roman" pitchFamily="18" charset="0"/>
              </a:rPr>
              <a:t>(Bakı şəhəri, 25 mart 1992-ci il)</a:t>
            </a:r>
            <a:endParaRPr lang="ru-RU" sz="2400" dirty="0">
              <a:solidFill>
                <a:srgbClr val="FF0000"/>
              </a:solidFill>
              <a:latin typeface="Times New Roman" pitchFamily="18" charset="0"/>
              <a:cs typeface="Times New Roman" pitchFamily="18" charset="0"/>
            </a:endParaRPr>
          </a:p>
          <a:p>
            <a:pPr algn="ctr"/>
            <a:r>
              <a:rPr lang="az-Latn-AZ" sz="2400" dirty="0">
                <a:solidFill>
                  <a:srgbClr val="FF0000"/>
                </a:solidFill>
                <a:latin typeface="Times New Roman" pitchFamily="18" charset="0"/>
                <a:cs typeface="Times New Roman" pitchFamily="18" charset="0"/>
              </a:rPr>
              <a:t> </a:t>
            </a:r>
            <a:endParaRPr lang="ru-RU" sz="2400" dirty="0">
              <a:solidFill>
                <a:srgbClr val="FF0000"/>
              </a:solidFill>
              <a:latin typeface="Times New Roman" pitchFamily="18" charset="0"/>
              <a:cs typeface="Times New Roman" pitchFamily="18" charset="0"/>
            </a:endParaRPr>
          </a:p>
          <a:p>
            <a:pPr algn="ctr"/>
            <a:r>
              <a:rPr lang="az-Latn-AZ" sz="2400" b="1" i="1" dirty="0">
                <a:solidFill>
                  <a:srgbClr val="FF0000"/>
                </a:solidFill>
                <a:latin typeface="Times New Roman" pitchFamily="18" charset="0"/>
                <a:cs typeface="Times New Roman" pitchFamily="18" charset="0"/>
              </a:rPr>
              <a:t>Azərbaycan Respublikasının Ali Soveti qərara alır:</a:t>
            </a:r>
            <a:endParaRPr lang="ru-RU" sz="2400" i="1" dirty="0">
              <a:solidFill>
                <a:srgbClr val="FF0000"/>
              </a:solidFill>
              <a:latin typeface="Times New Roman" pitchFamily="18" charset="0"/>
              <a:cs typeface="Times New Roman" pitchFamily="18" charset="0"/>
            </a:endParaRPr>
          </a:p>
          <a:p>
            <a:pPr lvl="0" algn="ctr"/>
            <a:r>
              <a:rPr lang="az-Latn-AZ" sz="2400" b="1" i="1" dirty="0">
                <a:solidFill>
                  <a:srgbClr val="FF0000"/>
                </a:solidFill>
                <a:latin typeface="Times New Roman" pitchFamily="18" charset="0"/>
                <a:cs typeface="Times New Roman" pitchFamily="18" charset="0"/>
              </a:rPr>
              <a:t>Azərbaycan Respublikasının ən yüksək fərqlənmə dərəcəsi – “Azərbaycanın Milli Qəhrəmanı” adı müəyyən olunsun.</a:t>
            </a:r>
            <a:endParaRPr lang="ru-RU" sz="2400" i="1" dirty="0">
              <a:solidFill>
                <a:srgbClr val="FF0000"/>
              </a:solidFill>
              <a:latin typeface="Times New Roman" pitchFamily="18" charset="0"/>
              <a:cs typeface="Times New Roman" pitchFamily="18" charset="0"/>
            </a:endParaRPr>
          </a:p>
          <a:p>
            <a:pPr lvl="0" algn="ctr"/>
            <a:r>
              <a:rPr lang="az-Latn-AZ" sz="2400" b="1" i="1" dirty="0">
                <a:solidFill>
                  <a:srgbClr val="FF0000"/>
                </a:solidFill>
                <a:latin typeface="Times New Roman" pitchFamily="18" charset="0"/>
                <a:cs typeface="Times New Roman" pitchFamily="18" charset="0"/>
              </a:rPr>
              <a:t>“Azərbaycanın Milli Qəhrəmanı” adı döyüş və əmək hünərləri göstərən, Azərbaycan Respublikasının azadlığı, müstəqilliyi və tərəqqisi naminə  xalq qarşısında müstəsna xidmətləri olan şəxslərə verilə bilər.</a:t>
            </a:r>
            <a:endParaRPr lang="ru-RU" sz="2400" i="1" dirty="0">
              <a:solidFill>
                <a:srgbClr val="FF0000"/>
              </a:solidFill>
              <a:latin typeface="Times New Roman" pitchFamily="18" charset="0"/>
              <a:cs typeface="Times New Roman" pitchFamily="18" charset="0"/>
            </a:endParaRPr>
          </a:p>
          <a:p>
            <a:pPr algn="ctr"/>
            <a:r>
              <a:rPr lang="az-Latn-AZ" sz="2400" i="1" dirty="0">
                <a:solidFill>
                  <a:srgbClr val="FF0000"/>
                </a:solidFill>
                <a:latin typeface="Times New Roman" pitchFamily="18" charset="0"/>
                <a:cs typeface="Times New Roman" pitchFamily="18" charset="0"/>
              </a:rPr>
              <a:t> </a:t>
            </a:r>
            <a:endParaRPr lang="ru-RU" sz="2400" i="1" dirty="0">
              <a:solidFill>
                <a:srgbClr val="FF0000"/>
              </a:solidFill>
              <a:latin typeface="Times New Roman" pitchFamily="18" charset="0"/>
              <a:cs typeface="Times New Roman" pitchFamily="18" charset="0"/>
            </a:endParaRPr>
          </a:p>
          <a:p>
            <a:pPr algn="ctr"/>
            <a:r>
              <a:rPr lang="az-Latn-AZ"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ctr"/>
            <a:r>
              <a:rPr lang="az-Latn-AZ"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ctr"/>
            <a:r>
              <a:rPr lang="az-Latn-AZ"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pPr algn="ctr"/>
            <a:r>
              <a:rPr lang="az-Latn-AZ"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a:p>
            <a:r>
              <a:rPr lang="az-Latn-AZ" dirty="0"/>
              <a:t> </a:t>
            </a:r>
            <a:endParaRPr lang="ru-RU" dirty="0"/>
          </a:p>
          <a:p>
            <a:r>
              <a:rPr lang="az-Latn-AZ" dirty="0"/>
              <a:t> </a:t>
            </a:r>
            <a:endParaRPr lang="ru-RU" dirty="0"/>
          </a:p>
          <a:p>
            <a:r>
              <a:rPr lang="az-Latn-AZ" dirty="0"/>
              <a:t> </a:t>
            </a:r>
            <a:endParaRPr lang="ru-RU" dirty="0"/>
          </a:p>
          <a:p>
            <a:r>
              <a:rPr lang="az-Latn-AZ" dirty="0"/>
              <a:t> </a:t>
            </a:r>
            <a:endParaRPr lang="ru-RU" dirty="0"/>
          </a:p>
          <a:p>
            <a:r>
              <a:rPr lang="az-Latn-AZ" dirty="0"/>
              <a:t> </a:t>
            </a:r>
            <a:endParaRPr lang="ru-RU" dirty="0"/>
          </a:p>
          <a:p>
            <a:endParaRPr lang="ru-RU" dirty="0"/>
          </a:p>
        </p:txBody>
      </p:sp>
    </p:spTree>
    <p:custDataLst>
      <p:tags r:id="rId1"/>
    </p:custDataLst>
  </p:cSld>
  <p:clrMapOvr>
    <a:masterClrMapping/>
  </p:clrMapOvr>
  <p:transition advTm="3081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BA2_2\Documents\milli.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692696"/>
            <a:ext cx="2808312" cy="5112568"/>
          </a:xfrm>
          <a:prstGeom prst="rect">
            <a:avLst/>
          </a:prstGeom>
          <a:ln w="228600" cap="sq" cmpd="thickThin">
            <a:solidFill>
              <a:srgbClr val="FFC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11960" y="1556792"/>
            <a:ext cx="4104456" cy="3970318"/>
          </a:xfrm>
          <a:prstGeom prst="rect">
            <a:avLst/>
          </a:prstGeom>
          <a:noFill/>
        </p:spPr>
        <p:txBody>
          <a:bodyPr wrap="square" rtlCol="0">
            <a:spAutoFit/>
          </a:bodyPr>
          <a:lstStyle/>
          <a:p>
            <a:r>
              <a:rPr lang="az-Latn-AZ" b="1" i="1" dirty="0" smtClean="0">
                <a:ln>
                  <a:solidFill>
                    <a:srgbClr val="FF0000"/>
                  </a:solidFill>
                </a:ln>
                <a:effectLst/>
                <a:latin typeface="Times New Roman" pitchFamily="18" charset="0"/>
                <a:cs typeface="Times New Roman" pitchFamily="18" charset="0"/>
              </a:rPr>
              <a:t>Heydər Əliyev və Azərbaycanın Milli Qəhrəmanları : Ümummilli liderimiz Heydər Əliyevin 90 illik yubileyinə həsr edilmişdir. – B</a:t>
            </a:r>
            <a:r>
              <a:rPr lang="en-US" b="1" i="1" dirty="0" err="1" smtClean="0">
                <a:ln>
                  <a:solidFill>
                    <a:srgbClr val="FF0000"/>
                  </a:solidFill>
                </a:ln>
                <a:effectLst/>
                <a:latin typeface="Times New Roman" pitchFamily="18" charset="0"/>
                <a:cs typeface="Times New Roman" pitchFamily="18" charset="0"/>
              </a:rPr>
              <a:t>ak</a:t>
            </a:r>
            <a:r>
              <a:rPr lang="az-Latn-AZ" b="1" i="1" dirty="0" smtClean="0">
                <a:ln>
                  <a:solidFill>
                    <a:srgbClr val="FF0000"/>
                  </a:solidFill>
                </a:ln>
                <a:latin typeface="Times New Roman" pitchFamily="18" charset="0"/>
                <a:cs typeface="Times New Roman" pitchFamily="18" charset="0"/>
              </a:rPr>
              <a:t>ı </a:t>
            </a:r>
            <a:r>
              <a:rPr lang="az-Latn-AZ" b="1" i="1" dirty="0" smtClean="0">
                <a:ln>
                  <a:solidFill>
                    <a:srgbClr val="FF0000"/>
                  </a:solidFill>
                </a:ln>
                <a:effectLst/>
                <a:latin typeface="Times New Roman" pitchFamily="18" charset="0"/>
                <a:cs typeface="Times New Roman" pitchFamily="18" charset="0"/>
              </a:rPr>
              <a:t>: «Abşeron Nəşr» MMC, 2013. – 224 s.</a:t>
            </a:r>
          </a:p>
          <a:p>
            <a:r>
              <a:rPr lang="az-Latn-AZ" b="1" i="1" dirty="0" smtClean="0">
                <a:ln>
                  <a:solidFill>
                    <a:srgbClr val="FF0000"/>
                  </a:solidFill>
                </a:ln>
                <a:effectLst/>
                <a:latin typeface="Times New Roman" pitchFamily="18" charset="0"/>
                <a:cs typeface="Times New Roman" pitchFamily="18" charset="0"/>
              </a:rPr>
              <a:t>Kitabda Azərbaycan Respublikasının ərazi bütövlüyü uğrunda mərdlik və şücaət göstərərək Azərbaycanın Milli Qəhrəmanı adına layiq görülmüş 193 şəhid Milli Qəhrəman ailələri və 18 sağ Milli Qəhrəmanlarla Ümummilli liderimiz Heydər Əliyevin görüşlərindən, onlara diqqət və qayğısından bəhs olunur.</a:t>
            </a:r>
            <a:endParaRPr lang="az-Latn-AZ" b="1" i="1" dirty="0">
              <a:ln>
                <a:solidFill>
                  <a:srgbClr val="FF0000"/>
                </a:solidFill>
              </a:ln>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6751672"/>
      </p:ext>
    </p:extLst>
  </p:cSld>
  <p:clrMapOvr>
    <a:masterClrMapping/>
  </p:clrMapOvr>
  <mc:AlternateContent xmlns:mc="http://schemas.openxmlformats.org/markup-compatibility/2006" xmlns:p14="http://schemas.microsoft.com/office/powerpoint/2010/main">
    <mc:Choice Requires="p14">
      <p:transition spd="slow" p14:dur="2000" advTm="39713"/>
    </mc:Choice>
    <mc:Fallback xmlns="">
      <p:transition spd="slow" advTm="39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302359"/>
            <a:ext cx="5715040" cy="6555641"/>
          </a:xfrm>
          <a:prstGeom prst="rect">
            <a:avLst/>
          </a:prstGeom>
          <a:noFill/>
        </p:spPr>
        <p:txBody>
          <a:bodyPr wrap="square" rtlCol="0">
            <a:spAutoFit/>
          </a:bodyPr>
          <a:lstStyle/>
          <a:p>
            <a:r>
              <a:rPr lang="az-Latn-AZ" sz="2000" b="1" i="1" dirty="0" smtClean="0">
                <a:solidFill>
                  <a:srgbClr val="FF0000"/>
                </a:solidFill>
                <a:effectLst>
                  <a:glow rad="228600">
                    <a:schemeClr val="bg2">
                      <a:lumMod val="90000"/>
                      <a:alpha val="40000"/>
                    </a:schemeClr>
                  </a:glow>
                </a:effectLst>
                <a:latin typeface="Times New Roman" pitchFamily="18" charset="0"/>
                <a:cs typeface="Times New Roman" pitchFamily="18" charset="0"/>
              </a:rPr>
              <a:t>...</a:t>
            </a:r>
            <a:r>
              <a:rPr lang="az-Latn-AZ" sz="2000" b="1" i="1" dirty="0" smtClean="0">
                <a:solidFill>
                  <a:srgbClr val="FF0000"/>
                </a:solidFill>
                <a:effectLst>
                  <a:glow rad="228600">
                    <a:schemeClr val="accent3">
                      <a:satMod val="175000"/>
                      <a:alpha val="40000"/>
                    </a:schemeClr>
                  </a:glow>
                </a:effectLst>
                <a:latin typeface="Times New Roman" pitchFamily="18" charset="0"/>
                <a:cs typeface="Times New Roman" pitchFamily="18" charset="0"/>
              </a:rPr>
              <a:t> </a:t>
            </a:r>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Doğulan oğullar – düşmən çəpəri...</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Düşmən ürəyində ocaq yandırar.</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İgid oğulların gücü, təpəri</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Vətən bayrağını dalğalandırar.</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	Doğulan oğullar – ümid çırağı...</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	Ümidsiz çırağı sönər Vətənin.</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	Dünyanı gəzəndə adı, sorağı,</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	Çırağı günəşə dönər Vətənin.</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Doğulan oğullar – Vətən dirəyi,</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Çəkər el yükünü, millət yükünü.</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Torpaq sevgisiylə vurar ürəyi</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Saxlayar çiynində qeyrət yükünü.</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	Doğulan oğullar – Milli qəhrəman...</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	İgidlər qanıyla yaranır tarix.</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	Hərdən də hökmünü dəyişir zaman,</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	Doğranır, budanır, daralır tarix.</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Milli Qəhrəmanım – milli mənliyim,</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Milli Vətənimin şərəfi, şanı.</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Sizə ərməğandır toyum, şənliyim, </a:t>
            </a:r>
          </a:p>
          <a:p>
            <a:r>
              <a:rPr lang="az-Latn-AZ" sz="2000" b="1" i="1" dirty="0" smtClean="0">
                <a:solidFill>
                  <a:srgbClr val="FF0000"/>
                </a:solidFill>
                <a:effectLst>
                  <a:glow rad="228600">
                    <a:schemeClr val="bg2">
                      <a:alpha val="40000"/>
                    </a:schemeClr>
                  </a:glow>
                </a:effectLst>
                <a:latin typeface="Times New Roman" pitchFamily="18" charset="0"/>
                <a:cs typeface="Times New Roman" pitchFamily="18" charset="0"/>
              </a:rPr>
              <a:t>Siz qalib yaşadın Azərbaycanı!</a:t>
            </a:r>
          </a:p>
          <a:p>
            <a:pPr algn="r"/>
            <a:r>
              <a:rPr lang="az-Latn-AZ" sz="2000" b="1" i="1" dirty="0" smtClean="0">
                <a:solidFill>
                  <a:srgbClr val="FF0000"/>
                </a:solidFill>
                <a:effectLst>
                  <a:glow rad="228600">
                    <a:schemeClr val="bg2">
                      <a:lumMod val="90000"/>
                      <a:alpha val="40000"/>
                    </a:schemeClr>
                  </a:glow>
                </a:effectLst>
                <a:latin typeface="Times New Roman" pitchFamily="18" charset="0"/>
                <a:cs typeface="Times New Roman" pitchFamily="18" charset="0"/>
              </a:rPr>
              <a:t>Rüstəm Bağır</a:t>
            </a:r>
          </a:p>
        </p:txBody>
      </p:sp>
    </p:spTree>
    <p:custDataLst>
      <p:tags r:id="rId1"/>
    </p:custDataLst>
  </p:cSld>
  <p:clrMapOvr>
    <a:masterClrMapping/>
  </p:clrMapOvr>
  <p:transition advTm="5063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0034" y="571480"/>
            <a:ext cx="3643338" cy="5847755"/>
          </a:xfrm>
          <a:prstGeom prst="rect">
            <a:avLst/>
          </a:prstGeom>
          <a:noFill/>
        </p:spPr>
        <p:txBody>
          <a:bodyPr wrap="square" rtlCol="0">
            <a:spAutoFit/>
          </a:bodyPr>
          <a:lstStyle/>
          <a:p>
            <a:r>
              <a:rPr lang="az-Latn-AZ" sz="2200" b="1" i="1" dirty="0" smtClean="0">
                <a:solidFill>
                  <a:srgbClr val="FFFF00"/>
                </a:solidFill>
                <a:effectLst>
                  <a:glow rad="63500">
                    <a:schemeClr val="accent2">
                      <a:satMod val="175000"/>
                      <a:alpha val="40000"/>
                    </a:schemeClr>
                  </a:glow>
                </a:effectLst>
                <a:latin typeface="Times New Roman" pitchFamily="18" charset="0"/>
                <a:cs typeface="Times New Roman" pitchFamily="18" charset="0"/>
              </a:rPr>
              <a:t>Əsgərov V. Azərbaycanın Milli Qəhrəmanları. – Bakı : Respublika Xatirə Kitabı Redaksiyası, 2005. – 251 s.</a:t>
            </a:r>
          </a:p>
          <a:p>
            <a:r>
              <a:rPr lang="az-Latn-AZ" sz="2200" b="1" i="1" dirty="0" smtClean="0">
                <a:solidFill>
                  <a:srgbClr val="FFFF00"/>
                </a:solidFill>
                <a:effectLst>
                  <a:glow rad="63500">
                    <a:schemeClr val="accent2">
                      <a:satMod val="175000"/>
                      <a:alpha val="40000"/>
                    </a:schemeClr>
                  </a:glow>
                </a:effectLst>
                <a:latin typeface="Times New Roman" pitchFamily="18" charset="0"/>
                <a:cs typeface="Times New Roman" pitchFamily="18" charset="0"/>
              </a:rPr>
              <a:t>Bu kitab Azərbaycanın Milli Qəhrəmanlarından – 209 insanın taleyindən söz açır.  Onların həyatı, rəşadəti bizə ana Vətəni, ana torpağı – Azərbaycanımızı necə sevməyi, lazım gəlsə, onun yolunda canımızdan keçməyi öyrədir. Bir məktəbdir, universitetdir bu igidlərin həyatı, rəşadəti, döyüş hünəri! Onların hər birinin adı ürəyimizin başındadır.</a:t>
            </a:r>
            <a:endParaRPr lang="ru-RU" sz="2200" b="1" i="1" dirty="0">
              <a:solidFill>
                <a:srgbClr val="FFFF00"/>
              </a:solidFill>
              <a:effectLst>
                <a:glow rad="63500">
                  <a:schemeClr val="accent2">
                    <a:satMod val="175000"/>
                    <a:alpha val="40000"/>
                  </a:schemeClr>
                </a:glow>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5000628" y="357166"/>
            <a:ext cx="3640090" cy="58801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ustDataLst>
      <p:tags r:id="rId1"/>
    </p:custDataLst>
  </p:cSld>
  <p:clrMapOvr>
    <a:masterClrMapping/>
  </p:clrMapOvr>
  <p:transition advTm="355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85721" y="161925"/>
            <a:ext cx="3571900" cy="6534150"/>
          </a:xfrm>
          <a:prstGeom prst="round2DiagRect">
            <a:avLst>
              <a:gd name="adj1" fmla="val 16667"/>
              <a:gd name="adj2" fmla="val 0"/>
            </a:avLst>
          </a:prstGeom>
          <a:ln w="88900" cap="sq">
            <a:solidFill>
              <a:schemeClr val="bg2">
                <a:lumMod val="75000"/>
              </a:schemeClr>
            </a:solidFill>
            <a:miter lim="800000"/>
          </a:ln>
          <a:effectLst>
            <a:outerShdw blurRad="254000" algn="tl" rotWithShape="0">
              <a:srgbClr val="000000">
                <a:alpha val="43000"/>
              </a:srgbClr>
            </a:outerShdw>
          </a:effectLst>
        </p:spPr>
      </p:pic>
      <p:sp>
        <p:nvSpPr>
          <p:cNvPr id="3" name="TextBox 2"/>
          <p:cNvSpPr txBox="1"/>
          <p:nvPr/>
        </p:nvSpPr>
        <p:spPr>
          <a:xfrm>
            <a:off x="4857752" y="642918"/>
            <a:ext cx="3929090" cy="5847755"/>
          </a:xfrm>
          <a:prstGeom prst="rect">
            <a:avLst/>
          </a:prstGeom>
          <a:noFill/>
        </p:spPr>
        <p:txBody>
          <a:bodyPr wrap="square" rtlCol="0">
            <a:spAutoFit/>
          </a:bodyPr>
          <a:lstStyle/>
          <a:p>
            <a:r>
              <a:rPr lang="az-Latn-AZ" sz="2200" i="1" dirty="0" smtClean="0">
                <a:solidFill>
                  <a:srgbClr val="FF0000"/>
                </a:solidFill>
                <a:effectLst>
                  <a:glow rad="228600">
                    <a:schemeClr val="bg2">
                      <a:lumMod val="75000"/>
                      <a:alpha val="40000"/>
                    </a:schemeClr>
                  </a:glow>
                </a:effectLst>
                <a:latin typeface="Times New Roman" pitchFamily="18" charset="0"/>
                <a:cs typeface="Times New Roman" pitchFamily="18" charset="0"/>
              </a:rPr>
              <a:t>Seyidzadə M. Milli Qəhrəmanlar Zirvəsi. – Bakı : Milli Qəhrəmanlar Beynəlxalq İnformasiya Mərkəzi, </a:t>
            </a:r>
            <a:r>
              <a:rPr lang="en-US" sz="2200" i="1" dirty="0" smtClean="0">
                <a:solidFill>
                  <a:srgbClr val="FF0000"/>
                </a:solidFill>
                <a:effectLst>
                  <a:glow rad="228600">
                    <a:schemeClr val="bg2">
                      <a:lumMod val="75000"/>
                      <a:alpha val="40000"/>
                    </a:schemeClr>
                  </a:glow>
                </a:effectLst>
                <a:latin typeface="Times New Roman" pitchFamily="18" charset="0"/>
                <a:cs typeface="Times New Roman" pitchFamily="18" charset="0"/>
              </a:rPr>
              <a:t>2010</a:t>
            </a:r>
            <a:r>
              <a:rPr lang="az-Latn-AZ" sz="2200" i="1" dirty="0" smtClean="0">
                <a:solidFill>
                  <a:srgbClr val="FF0000"/>
                </a:solidFill>
                <a:effectLst>
                  <a:glow rad="228600">
                    <a:schemeClr val="bg2">
                      <a:lumMod val="75000"/>
                      <a:alpha val="40000"/>
                    </a:schemeClr>
                  </a:glow>
                </a:effectLst>
                <a:latin typeface="Times New Roman" pitchFamily="18" charset="0"/>
                <a:cs typeface="Times New Roman" pitchFamily="18" charset="0"/>
              </a:rPr>
              <a:t> – 256 s.</a:t>
            </a:r>
          </a:p>
          <a:p>
            <a:r>
              <a:rPr lang="az-Latn-AZ" sz="2200" i="1" dirty="0" smtClean="0">
                <a:solidFill>
                  <a:srgbClr val="FF0000"/>
                </a:solidFill>
                <a:effectLst>
                  <a:glow rad="228600">
                    <a:schemeClr val="bg2">
                      <a:lumMod val="75000"/>
                      <a:alpha val="40000"/>
                    </a:schemeClr>
                  </a:glow>
                </a:effectLst>
                <a:latin typeface="Times New Roman" pitchFamily="18" charset="0"/>
                <a:cs typeface="Times New Roman" pitchFamily="18" charset="0"/>
              </a:rPr>
              <a:t>Kitab Azərbaycanın Milli Qəhrəmanlarına həsr edilmişdir. Kitabda torpaqlarımızın, dövlətçiliyimizin toxunulmazlığı, elindən-obasından didərgin salınmış y</a:t>
            </a:r>
            <a:r>
              <a:rPr lang="en-US" sz="2200" i="1" dirty="0" err="1" smtClean="0">
                <a:solidFill>
                  <a:srgbClr val="FF0000"/>
                </a:solidFill>
                <a:effectLst>
                  <a:glow rad="228600">
                    <a:schemeClr val="bg2">
                      <a:lumMod val="75000"/>
                      <a:alpha val="40000"/>
                    </a:schemeClr>
                  </a:glow>
                </a:effectLst>
                <a:latin typeface="Times New Roman" pitchFamily="18" charset="0"/>
                <a:cs typeface="Times New Roman" pitchFamily="18" charset="0"/>
              </a:rPr>
              <a:t>ur</a:t>
            </a:r>
            <a:r>
              <a:rPr lang="az-Latn-AZ" sz="2200" i="1" dirty="0" smtClean="0">
                <a:solidFill>
                  <a:srgbClr val="FF0000"/>
                </a:solidFill>
                <a:effectLst>
                  <a:glow rad="228600">
                    <a:schemeClr val="bg2">
                      <a:lumMod val="75000"/>
                      <a:alpha val="40000"/>
                    </a:schemeClr>
                  </a:glow>
                </a:effectLst>
                <a:latin typeface="Times New Roman" pitchFamily="18" charset="0"/>
                <a:cs typeface="Times New Roman" pitchFamily="18" charset="0"/>
              </a:rPr>
              <a:t>ddaşlarımızın müdafiəsi uğrunda mübarizə apararaq, misilsiz igidliklər  göstərən Azərbaycanın Milli Qəhrəmanlarının həyat yolu, döyüş bölgələrində göstərdikləri şücaətləri işıqlandırılır.</a:t>
            </a:r>
            <a:endParaRPr lang="ru-RU" sz="2200" i="1" dirty="0">
              <a:solidFill>
                <a:srgbClr val="FF0000"/>
              </a:solidFill>
              <a:effectLst>
                <a:glow rad="228600">
                  <a:schemeClr val="bg2">
                    <a:lumMod val="75000"/>
                    <a:alpha val="40000"/>
                  </a:schemeClr>
                </a:glow>
              </a:effectLst>
              <a:latin typeface="Times New Roman" pitchFamily="18" charset="0"/>
              <a:cs typeface="Times New Roman" pitchFamily="18" charset="0"/>
            </a:endParaRPr>
          </a:p>
        </p:txBody>
      </p:sp>
    </p:spTree>
    <p:custDataLst>
      <p:tags r:id="rId1"/>
    </p:custDataLst>
  </p:cSld>
  <p:clrMapOvr>
    <a:masterClrMapping/>
  </p:clrMapOvr>
  <p:transition advTm="396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340.jpg"/>
          <p:cNvPicPr>
            <a:picLocks noChangeAspect="1"/>
          </p:cNvPicPr>
          <p:nvPr/>
        </p:nvPicPr>
        <p:blipFill>
          <a:blip r:embed="rId3" cstate="print"/>
          <a:stretch>
            <a:fillRect/>
          </a:stretch>
        </p:blipFill>
        <p:spPr>
          <a:xfrm>
            <a:off x="5715008" y="285728"/>
            <a:ext cx="3079502" cy="6000768"/>
          </a:xfrm>
          <a:prstGeom prst="rect">
            <a:avLst/>
          </a:prstGeom>
          <a:ln w="228600" cap="sq" cmpd="thickThin">
            <a:solidFill>
              <a:schemeClr val="tx2">
                <a:lumMod val="60000"/>
                <a:lumOff val="40000"/>
              </a:schemeClr>
            </a:solidFill>
            <a:prstDash val="solid"/>
            <a:miter lim="800000"/>
          </a:ln>
          <a:effectLst>
            <a:innerShdw blurRad="76200">
              <a:srgbClr val="000000"/>
            </a:innerShdw>
          </a:effectLst>
        </p:spPr>
      </p:pic>
      <p:sp>
        <p:nvSpPr>
          <p:cNvPr id="3" name="TextBox 2"/>
          <p:cNvSpPr txBox="1"/>
          <p:nvPr/>
        </p:nvSpPr>
        <p:spPr>
          <a:xfrm>
            <a:off x="642910" y="500042"/>
            <a:ext cx="4143404" cy="5909310"/>
          </a:xfrm>
          <a:prstGeom prst="rect">
            <a:avLst/>
          </a:prstGeom>
          <a:noFill/>
        </p:spPr>
        <p:txBody>
          <a:bodyPr wrap="square" rtlCol="0">
            <a:spAutoFit/>
          </a:bodyPr>
          <a:lstStyle/>
          <a:p>
            <a:r>
              <a:rPr lang="az-Latn-AZ" b="1" i="1" dirty="0" smtClean="0">
                <a:solidFill>
                  <a:srgbClr val="0070C0"/>
                </a:solidFill>
                <a:effectLst/>
                <a:latin typeface="Times New Roman" pitchFamily="18" charset="0"/>
                <a:cs typeface="Times New Roman" pitchFamily="18" charset="0"/>
              </a:rPr>
              <a:t>Çəmənli M. Fred Asif : sənədli roman. – Bakı : Təhsil, 2010. – 224 s.</a:t>
            </a:r>
          </a:p>
          <a:p>
            <a:endParaRPr lang="az-Latn-AZ" b="1" i="1" dirty="0" smtClean="0">
              <a:solidFill>
                <a:srgbClr val="0070C0"/>
              </a:solidFill>
              <a:effectLst/>
              <a:latin typeface="Times New Roman" pitchFamily="18" charset="0"/>
              <a:cs typeface="Times New Roman" pitchFamily="18" charset="0"/>
            </a:endParaRPr>
          </a:p>
          <a:p>
            <a:r>
              <a:rPr lang="az-Latn-AZ" b="1" i="1" dirty="0" smtClean="0">
                <a:solidFill>
                  <a:srgbClr val="0070C0"/>
                </a:solidFill>
                <a:effectLst/>
                <a:latin typeface="Times New Roman" pitchFamily="18" charset="0"/>
                <a:cs typeface="Times New Roman" pitchFamily="18" charset="0"/>
              </a:rPr>
              <a:t>Hər millətin öz ruhu var və millət yaşadıqca o ruh da var olur, bir vücuddan o birinə keçib yaşayır. Bu kitabda haqqında söz açılan vətənpərvər Azərbaycan övladı Fred Asif də bizimkidir və vücuduna sığmayan ruhunu da, onu daim için-için göynədən, yeyən, tükədən ağrısını da  gedərkən aramızda kiməsə verib, gedib... İndi bu gün o ruh da, o ağrı da bizimlədir.</a:t>
            </a:r>
          </a:p>
          <a:p>
            <a:r>
              <a:rPr lang="az-Latn-AZ" b="1" i="1" dirty="0" smtClean="0">
                <a:solidFill>
                  <a:srgbClr val="0070C0"/>
                </a:solidFill>
                <a:effectLst/>
                <a:latin typeface="Times New Roman" pitchFamily="18" charset="0"/>
                <a:cs typeface="Times New Roman" pitchFamily="18" charset="0"/>
              </a:rPr>
              <a:t>Bu kitabı oxuyanlar Azərbaycanın Milli Qəhrəmanı, “General Məhəmməd Əsədov mükafatı” laureatı Fred Asiflə yanaşı, həm də dünyaya onunla qoşa gələn, onunla yaşayıb, onunla ölən böyük bir Ağrının canlı obrazını görəcəkdir</a:t>
            </a:r>
            <a:r>
              <a:rPr lang="az-Latn-AZ" i="1" dirty="0" smtClean="0">
                <a:solidFill>
                  <a:srgbClr val="0070C0"/>
                </a:solidFill>
                <a:effectLst/>
                <a:latin typeface="Times New Roman" pitchFamily="18" charset="0"/>
                <a:cs typeface="Times New Roman" pitchFamily="18" charset="0"/>
              </a:rPr>
              <a:t>.</a:t>
            </a:r>
          </a:p>
          <a:p>
            <a:r>
              <a:rPr lang="az-Latn-AZ" b="1" i="1" dirty="0" smtClean="0">
                <a:solidFill>
                  <a:srgbClr val="0070C0"/>
                </a:solidFill>
                <a:effectLst/>
                <a:latin typeface="Times New Roman" pitchFamily="18" charset="0"/>
                <a:cs typeface="Times New Roman" pitchFamily="18" charset="0"/>
              </a:rPr>
              <a:t>Fred Asif Xocalı döyüşlərinin də iştirakçısı olmuşdur.</a:t>
            </a:r>
            <a:endParaRPr lang="ru-RU" b="1" i="1" dirty="0">
              <a:solidFill>
                <a:srgbClr val="0070C0"/>
              </a:solidFill>
              <a:effectLst/>
              <a:latin typeface="Times New Roman" pitchFamily="18" charset="0"/>
              <a:cs typeface="Times New Roman" pitchFamily="18" charset="0"/>
            </a:endParaRPr>
          </a:p>
        </p:txBody>
      </p:sp>
    </p:spTree>
    <p:custDataLst>
      <p:tags r:id="rId1"/>
    </p:custDataLst>
  </p:cSld>
  <p:clrMapOvr>
    <a:masterClrMapping/>
  </p:clrMapOvr>
  <p:transition advTm="539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380.jpg"/>
          <p:cNvPicPr>
            <a:picLocks noChangeAspect="1"/>
          </p:cNvPicPr>
          <p:nvPr/>
        </p:nvPicPr>
        <p:blipFill>
          <a:blip r:embed="rId3" cstate="print"/>
          <a:stretch>
            <a:fillRect/>
          </a:stretch>
        </p:blipFill>
        <p:spPr>
          <a:xfrm>
            <a:off x="642910" y="357166"/>
            <a:ext cx="3492040" cy="6072230"/>
          </a:xfrm>
          <a:prstGeom prst="rect">
            <a:avLst/>
          </a:prstGeom>
          <a:ln w="228600" cap="sq" cmpd="thickThin">
            <a:solidFill>
              <a:schemeClr val="bg2">
                <a:lumMod val="50000"/>
              </a:schemeClr>
            </a:solidFill>
            <a:prstDash val="solid"/>
            <a:miter lim="800000"/>
          </a:ln>
          <a:effectLst>
            <a:innerShdw blurRad="76200">
              <a:srgbClr val="000000"/>
            </a:innerShdw>
          </a:effectLst>
        </p:spPr>
      </p:pic>
      <p:sp>
        <p:nvSpPr>
          <p:cNvPr id="3" name="TextBox 2"/>
          <p:cNvSpPr txBox="1"/>
          <p:nvPr/>
        </p:nvSpPr>
        <p:spPr>
          <a:xfrm>
            <a:off x="4857752" y="1469677"/>
            <a:ext cx="3929090" cy="384720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az-Latn-AZ" sz="2200" i="1" dirty="0" smtClean="0">
                <a:ln w="11430"/>
                <a:solidFill>
                  <a:srgbClr val="663300"/>
                </a:solidFill>
                <a:effectLst>
                  <a:outerShdw blurRad="80000" dist="40000" dir="5040000" algn="tl">
                    <a:srgbClr val="000000">
                      <a:alpha val="30000"/>
                    </a:srgbClr>
                  </a:outerShdw>
                </a:effectLst>
                <a:latin typeface="Times New Roman" pitchFamily="18" charset="0"/>
                <a:cs typeface="Times New Roman" pitchFamily="18" charset="0"/>
              </a:rPr>
              <a:t>Əliyev O. Əbədiyyətə qovuşan Koroğlu. – Bakı : Ərgünəş, 2008. – 238 s.</a:t>
            </a:r>
          </a:p>
          <a:p>
            <a:r>
              <a:rPr lang="az-Latn-AZ" sz="2200" i="1" dirty="0" smtClean="0">
                <a:ln w="11430"/>
                <a:solidFill>
                  <a:srgbClr val="663300"/>
                </a:solidFill>
                <a:effectLst>
                  <a:outerShdw blurRad="80000" dist="40000" dir="5040000" algn="tl">
                    <a:srgbClr val="000000">
                      <a:alpha val="30000"/>
                    </a:srgbClr>
                  </a:outerShdw>
                </a:effectLst>
                <a:latin typeface="Times New Roman" pitchFamily="18" charset="0"/>
                <a:cs typeface="Times New Roman" pitchFamily="18" charset="0"/>
              </a:rPr>
              <a:t>Kitab Azərbaycanın Milli Qəhrəmanı Koroğlu Rəhimovun döyüşlərdə göstərdiyi misilsiz şücaətə, onun </a:t>
            </a:r>
            <a:r>
              <a:rPr lang="az-Latn-AZ" sz="2400" i="1" dirty="0" smtClean="0">
                <a:ln w="11430"/>
                <a:solidFill>
                  <a:srgbClr val="663300"/>
                </a:solidFill>
                <a:effectLst>
                  <a:outerShdw blurRad="80000" dist="40000" dir="5040000" algn="tl">
                    <a:srgbClr val="000000">
                      <a:alpha val="30000"/>
                    </a:srgbClr>
                  </a:outerShdw>
                </a:effectLst>
                <a:latin typeface="Times New Roman" pitchFamily="18" charset="0"/>
                <a:cs typeface="Times New Roman" pitchFamily="18" charset="0"/>
              </a:rPr>
              <a:t>özünəməxsus</a:t>
            </a:r>
            <a:r>
              <a:rPr lang="az-Latn-AZ" sz="2200" i="1" dirty="0" smtClean="0">
                <a:ln w="11430"/>
                <a:solidFill>
                  <a:srgbClr val="663300"/>
                </a:solidFill>
                <a:effectLst>
                  <a:outerShdw blurRad="80000" dist="40000" dir="5040000" algn="tl">
                    <a:srgbClr val="000000">
                      <a:alpha val="30000"/>
                    </a:srgbClr>
                  </a:outerShdw>
                </a:effectLst>
                <a:latin typeface="Times New Roman" pitchFamily="18" charset="0"/>
                <a:cs typeface="Times New Roman" pitchFamily="18" charset="0"/>
              </a:rPr>
              <a:t> mənəvi dünyasına, qəlblərdə heykəlləşmiş-müqəddəsləşmiş və əbədiyyətə qovuşmuş şərəfli həyatına həsr edilmişdir</a:t>
            </a:r>
            <a:r>
              <a:rPr lang="az-Latn-AZ" i="1" dirty="0" smtClean="0">
                <a:ln w="11430"/>
                <a:solidFill>
                  <a:srgbClr val="663300"/>
                </a:solidFill>
                <a:effectLst>
                  <a:outerShdw blurRad="80000" dist="40000" dir="5040000" algn="tl">
                    <a:srgbClr val="000000">
                      <a:alpha val="30000"/>
                    </a:srgbClr>
                  </a:outerShdw>
                </a:effectLst>
              </a:rPr>
              <a:t>.</a:t>
            </a:r>
            <a:endParaRPr lang="ru-RU" i="1" dirty="0">
              <a:ln w="11430"/>
              <a:solidFill>
                <a:srgbClr val="663300"/>
              </a:solidFill>
              <a:effectLst>
                <a:outerShdw blurRad="80000" dist="40000" dir="5040000" algn="tl">
                  <a:srgbClr val="000000">
                    <a:alpha val="30000"/>
                  </a:srgbClr>
                </a:outerShdw>
              </a:effectLst>
            </a:endParaRPr>
          </a:p>
        </p:txBody>
      </p:sp>
    </p:spTree>
    <p:custDataLst>
      <p:tags r:id="rId1"/>
    </p:custDataLst>
  </p:cSld>
  <p:clrMapOvr>
    <a:masterClrMapping/>
  </p:clrMapOvr>
  <p:transition advTm="316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2"/>
</p:tagLst>
</file>

<file path=ppt/tags/tag10.xml><?xml version="1.0" encoding="utf-8"?>
<p:tagLst xmlns:a="http://schemas.openxmlformats.org/drawingml/2006/main" xmlns:r="http://schemas.openxmlformats.org/officeDocument/2006/relationships" xmlns:p="http://schemas.openxmlformats.org/presentationml/2006/main">
  <p:tag name="TIMING" val="|0.6|5.1"/>
</p:tagLst>
</file>

<file path=ppt/tags/tag11.xml><?xml version="1.0" encoding="utf-8"?>
<p:tagLst xmlns:a="http://schemas.openxmlformats.org/drawingml/2006/main" xmlns:r="http://schemas.openxmlformats.org/officeDocument/2006/relationships" xmlns:p="http://schemas.openxmlformats.org/presentationml/2006/main">
  <p:tag name="TIMING" val="|0.5|5.7"/>
</p:tagLst>
</file>

<file path=ppt/tags/tag12.xml><?xml version="1.0" encoding="utf-8"?>
<p:tagLst xmlns:a="http://schemas.openxmlformats.org/drawingml/2006/main" xmlns:r="http://schemas.openxmlformats.org/officeDocument/2006/relationships" xmlns:p="http://schemas.openxmlformats.org/presentationml/2006/main">
  <p:tag name="TIMING" val="|0.4|5.6"/>
</p:tagLst>
</file>

<file path=ppt/tags/tag13.xml><?xml version="1.0" encoding="utf-8"?>
<p:tagLst xmlns:a="http://schemas.openxmlformats.org/drawingml/2006/main" xmlns:r="http://schemas.openxmlformats.org/officeDocument/2006/relationships" xmlns:p="http://schemas.openxmlformats.org/presentationml/2006/main">
  <p:tag name="TIMING" val="|0.2|6.2"/>
</p:tagLst>
</file>

<file path=ppt/tags/tag14.xml><?xml version="1.0" encoding="utf-8"?>
<p:tagLst xmlns:a="http://schemas.openxmlformats.org/drawingml/2006/main" xmlns:r="http://schemas.openxmlformats.org/officeDocument/2006/relationships" xmlns:p="http://schemas.openxmlformats.org/presentationml/2006/main">
  <p:tag name="TIMING" val="|0.6|5.4"/>
</p:tagLst>
</file>

<file path=ppt/tags/tag15.xml><?xml version="1.0" encoding="utf-8"?>
<p:tagLst xmlns:a="http://schemas.openxmlformats.org/drawingml/2006/main" xmlns:r="http://schemas.openxmlformats.org/officeDocument/2006/relationships" xmlns:p="http://schemas.openxmlformats.org/presentationml/2006/main">
  <p:tag name="TIMING" val="|0.7"/>
</p:tagLst>
</file>

<file path=ppt/tags/tag16.xml><?xml version="1.0" encoding="utf-8"?>
<p:tagLst xmlns:a="http://schemas.openxmlformats.org/drawingml/2006/main" xmlns:r="http://schemas.openxmlformats.org/officeDocument/2006/relationships" xmlns:p="http://schemas.openxmlformats.org/presentationml/2006/main">
  <p:tag name="TIMING" val="|0.6|5.1"/>
</p:tagLst>
</file>

<file path=ppt/tags/tag17.xml><?xml version="1.0" encoding="utf-8"?>
<p:tagLst xmlns:a="http://schemas.openxmlformats.org/drawingml/2006/main" xmlns:r="http://schemas.openxmlformats.org/officeDocument/2006/relationships" xmlns:p="http://schemas.openxmlformats.org/presentationml/2006/main">
  <p:tag name="TIMING" val="|1.2|6.6"/>
</p:tagLst>
</file>

<file path=ppt/tags/tag18.xml><?xml version="1.0" encoding="utf-8"?>
<p:tagLst xmlns:a="http://schemas.openxmlformats.org/drawingml/2006/main" xmlns:r="http://schemas.openxmlformats.org/officeDocument/2006/relationships" xmlns:p="http://schemas.openxmlformats.org/presentationml/2006/main">
  <p:tag name="TIMING" val="|0.9|5.2"/>
</p:tagLst>
</file>

<file path=ppt/tags/tag19.xml><?xml version="1.0" encoding="utf-8"?>
<p:tagLst xmlns:a="http://schemas.openxmlformats.org/drawingml/2006/main" xmlns:r="http://schemas.openxmlformats.org/officeDocument/2006/relationships" xmlns:p="http://schemas.openxmlformats.org/presentationml/2006/main">
  <p:tag name="TIMING" val="|0.5|6.2"/>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ags/tag20.xml><?xml version="1.0" encoding="utf-8"?>
<p:tagLst xmlns:a="http://schemas.openxmlformats.org/drawingml/2006/main" xmlns:r="http://schemas.openxmlformats.org/officeDocument/2006/relationships" xmlns:p="http://schemas.openxmlformats.org/presentationml/2006/main">
  <p:tag name="TIMING" val="|0.5|5"/>
</p:tagLst>
</file>

<file path=ppt/tags/tag21.xml><?xml version="1.0" encoding="utf-8"?>
<p:tagLst xmlns:a="http://schemas.openxmlformats.org/drawingml/2006/main" xmlns:r="http://schemas.openxmlformats.org/officeDocument/2006/relationships" xmlns:p="http://schemas.openxmlformats.org/presentationml/2006/main">
  <p:tag name="TIMING" val="|0.8|3.5"/>
</p:tagLst>
</file>

<file path=ppt/tags/tag22.xml><?xml version="1.0" encoding="utf-8"?>
<p:tagLst xmlns:a="http://schemas.openxmlformats.org/drawingml/2006/main" xmlns:r="http://schemas.openxmlformats.org/officeDocument/2006/relationships" xmlns:p="http://schemas.openxmlformats.org/presentationml/2006/main">
  <p:tag name="TIMING" val="|0.5|5.3"/>
</p:tagLst>
</file>

<file path=ppt/tags/tag23.xml><?xml version="1.0" encoding="utf-8"?>
<p:tagLst xmlns:a="http://schemas.openxmlformats.org/drawingml/2006/main" xmlns:r="http://schemas.openxmlformats.org/officeDocument/2006/relationships" xmlns:p="http://schemas.openxmlformats.org/presentationml/2006/main">
  <p:tag name="TIMING" val="|0.4|4.3"/>
</p:tagLst>
</file>

<file path=ppt/tags/tag24.xml><?xml version="1.0" encoding="utf-8"?>
<p:tagLst xmlns:a="http://schemas.openxmlformats.org/drawingml/2006/main" xmlns:r="http://schemas.openxmlformats.org/officeDocument/2006/relationships" xmlns:p="http://schemas.openxmlformats.org/presentationml/2006/main">
  <p:tag name="TIMING" val="|1.7"/>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8|5.1"/>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0.5|4.3"/>
</p:tagLst>
</file>

<file path=ppt/tags/tag7.xml><?xml version="1.0" encoding="utf-8"?>
<p:tagLst xmlns:a="http://schemas.openxmlformats.org/drawingml/2006/main" xmlns:r="http://schemas.openxmlformats.org/officeDocument/2006/relationships" xmlns:p="http://schemas.openxmlformats.org/presentationml/2006/main">
  <p:tag name="TIMING" val="|0.3|6.5"/>
</p:tagLst>
</file>

<file path=ppt/tags/tag8.xml><?xml version="1.0" encoding="utf-8"?>
<p:tagLst xmlns:a="http://schemas.openxmlformats.org/drawingml/2006/main" xmlns:r="http://schemas.openxmlformats.org/officeDocument/2006/relationships" xmlns:p="http://schemas.openxmlformats.org/presentationml/2006/main">
  <p:tag name="TIMING" val="|0.7|4.7"/>
</p:tagLst>
</file>

<file path=ppt/tags/tag9.xml><?xml version="1.0" encoding="utf-8"?>
<p:tagLst xmlns:a="http://schemas.openxmlformats.org/drawingml/2006/main" xmlns:r="http://schemas.openxmlformats.org/officeDocument/2006/relationships" xmlns:p="http://schemas.openxmlformats.org/presentationml/2006/main">
  <p:tag name="TIMING" val="|0.5|4.9"/>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1936</TotalTime>
  <Words>1239</Words>
  <Application>Microsoft Office PowerPoint</Application>
  <PresentationFormat>Экран (4:3)</PresentationFormat>
  <Paragraphs>98</Paragraphs>
  <Slides>24</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 HEÇ KƏS UNUDULMUR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HEÇ KƏS UNUDULMUR</dc:title>
  <dc:creator>user</dc:creator>
  <cp:lastModifiedBy>Sheker</cp:lastModifiedBy>
  <cp:revision>140</cp:revision>
  <dcterms:created xsi:type="dcterms:W3CDTF">2013-01-27T09:17:35Z</dcterms:created>
  <dcterms:modified xsi:type="dcterms:W3CDTF">2016-07-15T06:57:41Z</dcterms:modified>
</cp:coreProperties>
</file>