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73" r:id="rId2"/>
    <p:sldId id="283" r:id="rId3"/>
    <p:sldId id="275" r:id="rId4"/>
    <p:sldId id="274" r:id="rId5"/>
    <p:sldId id="278" r:id="rId6"/>
    <p:sldId id="282" r:id="rId7"/>
    <p:sldId id="276" r:id="rId8"/>
    <p:sldId id="289" r:id="rId9"/>
    <p:sldId id="290" r:id="rId10"/>
    <p:sldId id="280" r:id="rId11"/>
    <p:sldId id="257" r:id="rId12"/>
    <p:sldId id="281" r:id="rId13"/>
    <p:sldId id="258" r:id="rId14"/>
    <p:sldId id="279" r:id="rId15"/>
    <p:sldId id="268" r:id="rId16"/>
    <p:sldId id="286" r:id="rId17"/>
    <p:sldId id="288" r:id="rId18"/>
    <p:sldId id="287" r:id="rId19"/>
    <p:sldId id="270" r:id="rId20"/>
    <p:sldId id="271" r:id="rId21"/>
    <p:sldId id="272" r:id="rId22"/>
  </p:sldIdLst>
  <p:sldSz cx="9144000" cy="6858000" type="screen4x3"/>
  <p:notesSz cx="6858000" cy="9144000"/>
  <p:defaultTextStyle>
    <a:defPPr>
      <a:defRPr lang="az-Latn-A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C0000"/>
    <a:srgbClr val="FF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410" autoAdjust="0"/>
  </p:normalViewPr>
  <p:slideViewPr>
    <p:cSldViewPr>
      <p:cViewPr varScale="1">
        <p:scale>
          <a:sx n="112" d="100"/>
          <a:sy n="112" d="100"/>
        </p:scale>
        <p:origin x="1584"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70" d="100"/>
          <a:sy n="70" d="100"/>
        </p:scale>
        <p:origin x="-32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F29762-5B98-4D2A-8673-3275ADE9D63E}" type="datetimeFigureOut">
              <a:rPr lang="ru-RU" smtClean="0"/>
              <a:t>25.08.2017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A9DF1E-5A2E-4453-A49C-7CBE5CA87F85}" type="slidenum">
              <a:rPr lang="ru-RU" smtClean="0"/>
              <a:t>‹#›</a:t>
            </a:fld>
            <a:endParaRPr lang="ru-RU"/>
          </a:p>
        </p:txBody>
      </p:sp>
    </p:spTree>
    <p:extLst>
      <p:ext uri="{BB962C8B-B14F-4D97-AF65-F5344CB8AC3E}">
        <p14:creationId xmlns:p14="http://schemas.microsoft.com/office/powerpoint/2010/main" val="2644173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az-Latn-AZ" dirty="0"/>
          </a:p>
        </p:txBody>
      </p:sp>
      <p:sp>
        <p:nvSpPr>
          <p:cNvPr id="4" name="Номер слайда 3"/>
          <p:cNvSpPr>
            <a:spLocks noGrp="1"/>
          </p:cNvSpPr>
          <p:nvPr>
            <p:ph type="sldNum" sz="quarter" idx="10"/>
          </p:nvPr>
        </p:nvSpPr>
        <p:spPr/>
        <p:txBody>
          <a:bodyPr/>
          <a:lstStyle/>
          <a:p>
            <a:fld id="{E5A9DF1E-5A2E-4453-A49C-7CBE5CA87F85}" type="slidenum">
              <a:rPr lang="ru-RU" smtClean="0"/>
              <a:t>11</a:t>
            </a:fld>
            <a:endParaRPr lang="ru-RU"/>
          </a:p>
        </p:txBody>
      </p:sp>
    </p:spTree>
    <p:extLst>
      <p:ext uri="{BB962C8B-B14F-4D97-AF65-F5344CB8AC3E}">
        <p14:creationId xmlns:p14="http://schemas.microsoft.com/office/powerpoint/2010/main" val="3614973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5A9DF1E-5A2E-4453-A49C-7CBE5CA87F85}" type="slidenum">
              <a:rPr lang="ru-RU" smtClean="0"/>
              <a:t>12</a:t>
            </a:fld>
            <a:endParaRPr lang="ru-RU"/>
          </a:p>
        </p:txBody>
      </p:sp>
    </p:spTree>
    <p:extLst>
      <p:ext uri="{BB962C8B-B14F-4D97-AF65-F5344CB8AC3E}">
        <p14:creationId xmlns:p14="http://schemas.microsoft.com/office/powerpoint/2010/main" val="897903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az-Latn-AZ"/>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az-Latn-AZ"/>
          </a:p>
        </p:txBody>
      </p:sp>
      <p:sp>
        <p:nvSpPr>
          <p:cNvPr id="4" name="Дата 3"/>
          <p:cNvSpPr>
            <a:spLocks noGrp="1"/>
          </p:cNvSpPr>
          <p:nvPr>
            <p:ph type="dt" sz="half" idx="10"/>
          </p:nvPr>
        </p:nvSpPr>
        <p:spPr/>
        <p:txBody>
          <a:bodyPr/>
          <a:lstStyle/>
          <a:p>
            <a:fld id="{A1AD6AD1-CFDF-4B5D-90B5-96E6348A9206}" type="datetimeFigureOut">
              <a:rPr lang="az-Latn-AZ" smtClean="0"/>
              <a:t>25.08.2017</a:t>
            </a:fld>
            <a:endParaRPr lang="az-Latn-AZ"/>
          </a:p>
        </p:txBody>
      </p:sp>
      <p:sp>
        <p:nvSpPr>
          <p:cNvPr id="5" name="Нижний колонтитул 4"/>
          <p:cNvSpPr>
            <a:spLocks noGrp="1"/>
          </p:cNvSpPr>
          <p:nvPr>
            <p:ph type="ftr" sz="quarter" idx="11"/>
          </p:nvPr>
        </p:nvSpPr>
        <p:spPr/>
        <p:txBody>
          <a:bodyPr/>
          <a:lstStyle/>
          <a:p>
            <a:endParaRPr lang="az-Latn-AZ"/>
          </a:p>
        </p:txBody>
      </p:sp>
      <p:sp>
        <p:nvSpPr>
          <p:cNvPr id="6" name="Номер слайда 5"/>
          <p:cNvSpPr>
            <a:spLocks noGrp="1"/>
          </p:cNvSpPr>
          <p:nvPr>
            <p:ph type="sldNum" sz="quarter" idx="12"/>
          </p:nvPr>
        </p:nvSpPr>
        <p:spPr/>
        <p:txBody>
          <a:bodyPr/>
          <a:lstStyle/>
          <a:p>
            <a:fld id="{0F80FA04-8D38-443B-BDBC-5D552FE8DD9F}" type="slidenum">
              <a:rPr lang="az-Latn-AZ" smtClean="0"/>
              <a:t>‹#›</a:t>
            </a:fld>
            <a:endParaRPr lang="az-Latn-AZ"/>
          </a:p>
        </p:txBody>
      </p:sp>
    </p:spTree>
    <p:extLst>
      <p:ext uri="{BB962C8B-B14F-4D97-AF65-F5344CB8AC3E}">
        <p14:creationId xmlns:p14="http://schemas.microsoft.com/office/powerpoint/2010/main" val="1374235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az-Latn-AZ"/>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az-Latn-AZ"/>
          </a:p>
        </p:txBody>
      </p:sp>
      <p:sp>
        <p:nvSpPr>
          <p:cNvPr id="4" name="Дата 3"/>
          <p:cNvSpPr>
            <a:spLocks noGrp="1"/>
          </p:cNvSpPr>
          <p:nvPr>
            <p:ph type="dt" sz="half" idx="10"/>
          </p:nvPr>
        </p:nvSpPr>
        <p:spPr/>
        <p:txBody>
          <a:bodyPr/>
          <a:lstStyle/>
          <a:p>
            <a:fld id="{A1AD6AD1-CFDF-4B5D-90B5-96E6348A9206}" type="datetimeFigureOut">
              <a:rPr lang="az-Latn-AZ" smtClean="0"/>
              <a:t>25.08.2017</a:t>
            </a:fld>
            <a:endParaRPr lang="az-Latn-AZ"/>
          </a:p>
        </p:txBody>
      </p:sp>
      <p:sp>
        <p:nvSpPr>
          <p:cNvPr id="5" name="Нижний колонтитул 4"/>
          <p:cNvSpPr>
            <a:spLocks noGrp="1"/>
          </p:cNvSpPr>
          <p:nvPr>
            <p:ph type="ftr" sz="quarter" idx="11"/>
          </p:nvPr>
        </p:nvSpPr>
        <p:spPr/>
        <p:txBody>
          <a:bodyPr/>
          <a:lstStyle/>
          <a:p>
            <a:endParaRPr lang="az-Latn-AZ"/>
          </a:p>
        </p:txBody>
      </p:sp>
      <p:sp>
        <p:nvSpPr>
          <p:cNvPr id="6" name="Номер слайда 5"/>
          <p:cNvSpPr>
            <a:spLocks noGrp="1"/>
          </p:cNvSpPr>
          <p:nvPr>
            <p:ph type="sldNum" sz="quarter" idx="12"/>
          </p:nvPr>
        </p:nvSpPr>
        <p:spPr/>
        <p:txBody>
          <a:bodyPr/>
          <a:lstStyle/>
          <a:p>
            <a:fld id="{0F80FA04-8D38-443B-BDBC-5D552FE8DD9F}" type="slidenum">
              <a:rPr lang="az-Latn-AZ" smtClean="0"/>
              <a:t>‹#›</a:t>
            </a:fld>
            <a:endParaRPr lang="az-Latn-AZ"/>
          </a:p>
        </p:txBody>
      </p:sp>
    </p:spTree>
    <p:extLst>
      <p:ext uri="{BB962C8B-B14F-4D97-AF65-F5344CB8AC3E}">
        <p14:creationId xmlns:p14="http://schemas.microsoft.com/office/powerpoint/2010/main" val="1909694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az-Latn-AZ"/>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az-Latn-AZ"/>
          </a:p>
        </p:txBody>
      </p:sp>
      <p:sp>
        <p:nvSpPr>
          <p:cNvPr id="4" name="Дата 3"/>
          <p:cNvSpPr>
            <a:spLocks noGrp="1"/>
          </p:cNvSpPr>
          <p:nvPr>
            <p:ph type="dt" sz="half" idx="10"/>
          </p:nvPr>
        </p:nvSpPr>
        <p:spPr/>
        <p:txBody>
          <a:bodyPr/>
          <a:lstStyle/>
          <a:p>
            <a:fld id="{A1AD6AD1-CFDF-4B5D-90B5-96E6348A9206}" type="datetimeFigureOut">
              <a:rPr lang="az-Latn-AZ" smtClean="0"/>
              <a:t>25.08.2017</a:t>
            </a:fld>
            <a:endParaRPr lang="az-Latn-AZ"/>
          </a:p>
        </p:txBody>
      </p:sp>
      <p:sp>
        <p:nvSpPr>
          <p:cNvPr id="5" name="Нижний колонтитул 4"/>
          <p:cNvSpPr>
            <a:spLocks noGrp="1"/>
          </p:cNvSpPr>
          <p:nvPr>
            <p:ph type="ftr" sz="quarter" idx="11"/>
          </p:nvPr>
        </p:nvSpPr>
        <p:spPr/>
        <p:txBody>
          <a:bodyPr/>
          <a:lstStyle/>
          <a:p>
            <a:endParaRPr lang="az-Latn-AZ"/>
          </a:p>
        </p:txBody>
      </p:sp>
      <p:sp>
        <p:nvSpPr>
          <p:cNvPr id="6" name="Номер слайда 5"/>
          <p:cNvSpPr>
            <a:spLocks noGrp="1"/>
          </p:cNvSpPr>
          <p:nvPr>
            <p:ph type="sldNum" sz="quarter" idx="12"/>
          </p:nvPr>
        </p:nvSpPr>
        <p:spPr/>
        <p:txBody>
          <a:bodyPr/>
          <a:lstStyle/>
          <a:p>
            <a:fld id="{0F80FA04-8D38-443B-BDBC-5D552FE8DD9F}" type="slidenum">
              <a:rPr lang="az-Latn-AZ" smtClean="0"/>
              <a:t>‹#›</a:t>
            </a:fld>
            <a:endParaRPr lang="az-Latn-AZ"/>
          </a:p>
        </p:txBody>
      </p:sp>
    </p:spTree>
    <p:extLst>
      <p:ext uri="{BB962C8B-B14F-4D97-AF65-F5344CB8AC3E}">
        <p14:creationId xmlns:p14="http://schemas.microsoft.com/office/powerpoint/2010/main" val="1738775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az-Latn-AZ"/>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az-Latn-AZ"/>
          </a:p>
        </p:txBody>
      </p:sp>
      <p:sp>
        <p:nvSpPr>
          <p:cNvPr id="4" name="Дата 3"/>
          <p:cNvSpPr>
            <a:spLocks noGrp="1"/>
          </p:cNvSpPr>
          <p:nvPr>
            <p:ph type="dt" sz="half" idx="10"/>
          </p:nvPr>
        </p:nvSpPr>
        <p:spPr/>
        <p:txBody>
          <a:bodyPr/>
          <a:lstStyle/>
          <a:p>
            <a:fld id="{A1AD6AD1-CFDF-4B5D-90B5-96E6348A9206}" type="datetimeFigureOut">
              <a:rPr lang="az-Latn-AZ" smtClean="0"/>
              <a:t>25.08.2017</a:t>
            </a:fld>
            <a:endParaRPr lang="az-Latn-AZ"/>
          </a:p>
        </p:txBody>
      </p:sp>
      <p:sp>
        <p:nvSpPr>
          <p:cNvPr id="5" name="Нижний колонтитул 4"/>
          <p:cNvSpPr>
            <a:spLocks noGrp="1"/>
          </p:cNvSpPr>
          <p:nvPr>
            <p:ph type="ftr" sz="quarter" idx="11"/>
          </p:nvPr>
        </p:nvSpPr>
        <p:spPr/>
        <p:txBody>
          <a:bodyPr/>
          <a:lstStyle/>
          <a:p>
            <a:endParaRPr lang="az-Latn-AZ"/>
          </a:p>
        </p:txBody>
      </p:sp>
      <p:sp>
        <p:nvSpPr>
          <p:cNvPr id="6" name="Номер слайда 5"/>
          <p:cNvSpPr>
            <a:spLocks noGrp="1"/>
          </p:cNvSpPr>
          <p:nvPr>
            <p:ph type="sldNum" sz="quarter" idx="12"/>
          </p:nvPr>
        </p:nvSpPr>
        <p:spPr/>
        <p:txBody>
          <a:bodyPr/>
          <a:lstStyle/>
          <a:p>
            <a:fld id="{0F80FA04-8D38-443B-BDBC-5D552FE8DD9F}" type="slidenum">
              <a:rPr lang="az-Latn-AZ" smtClean="0"/>
              <a:t>‹#›</a:t>
            </a:fld>
            <a:endParaRPr lang="az-Latn-AZ"/>
          </a:p>
        </p:txBody>
      </p:sp>
    </p:spTree>
    <p:extLst>
      <p:ext uri="{BB962C8B-B14F-4D97-AF65-F5344CB8AC3E}">
        <p14:creationId xmlns:p14="http://schemas.microsoft.com/office/powerpoint/2010/main" val="1099535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az-Latn-AZ"/>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1AD6AD1-CFDF-4B5D-90B5-96E6348A9206}" type="datetimeFigureOut">
              <a:rPr lang="az-Latn-AZ" smtClean="0"/>
              <a:t>25.08.2017</a:t>
            </a:fld>
            <a:endParaRPr lang="az-Latn-AZ"/>
          </a:p>
        </p:txBody>
      </p:sp>
      <p:sp>
        <p:nvSpPr>
          <p:cNvPr id="5" name="Нижний колонтитул 4"/>
          <p:cNvSpPr>
            <a:spLocks noGrp="1"/>
          </p:cNvSpPr>
          <p:nvPr>
            <p:ph type="ftr" sz="quarter" idx="11"/>
          </p:nvPr>
        </p:nvSpPr>
        <p:spPr/>
        <p:txBody>
          <a:bodyPr/>
          <a:lstStyle/>
          <a:p>
            <a:endParaRPr lang="az-Latn-AZ"/>
          </a:p>
        </p:txBody>
      </p:sp>
      <p:sp>
        <p:nvSpPr>
          <p:cNvPr id="6" name="Номер слайда 5"/>
          <p:cNvSpPr>
            <a:spLocks noGrp="1"/>
          </p:cNvSpPr>
          <p:nvPr>
            <p:ph type="sldNum" sz="quarter" idx="12"/>
          </p:nvPr>
        </p:nvSpPr>
        <p:spPr/>
        <p:txBody>
          <a:bodyPr/>
          <a:lstStyle/>
          <a:p>
            <a:fld id="{0F80FA04-8D38-443B-BDBC-5D552FE8DD9F}" type="slidenum">
              <a:rPr lang="az-Latn-AZ" smtClean="0"/>
              <a:t>‹#›</a:t>
            </a:fld>
            <a:endParaRPr lang="az-Latn-AZ"/>
          </a:p>
        </p:txBody>
      </p:sp>
    </p:spTree>
    <p:extLst>
      <p:ext uri="{BB962C8B-B14F-4D97-AF65-F5344CB8AC3E}">
        <p14:creationId xmlns:p14="http://schemas.microsoft.com/office/powerpoint/2010/main" val="2672267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az-Latn-AZ"/>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az-Latn-AZ"/>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az-Latn-AZ"/>
          </a:p>
        </p:txBody>
      </p:sp>
      <p:sp>
        <p:nvSpPr>
          <p:cNvPr id="5" name="Дата 4"/>
          <p:cNvSpPr>
            <a:spLocks noGrp="1"/>
          </p:cNvSpPr>
          <p:nvPr>
            <p:ph type="dt" sz="half" idx="10"/>
          </p:nvPr>
        </p:nvSpPr>
        <p:spPr/>
        <p:txBody>
          <a:bodyPr/>
          <a:lstStyle/>
          <a:p>
            <a:fld id="{A1AD6AD1-CFDF-4B5D-90B5-96E6348A9206}" type="datetimeFigureOut">
              <a:rPr lang="az-Latn-AZ" smtClean="0"/>
              <a:t>25.08.2017</a:t>
            </a:fld>
            <a:endParaRPr lang="az-Latn-AZ"/>
          </a:p>
        </p:txBody>
      </p:sp>
      <p:sp>
        <p:nvSpPr>
          <p:cNvPr id="6" name="Нижний колонтитул 5"/>
          <p:cNvSpPr>
            <a:spLocks noGrp="1"/>
          </p:cNvSpPr>
          <p:nvPr>
            <p:ph type="ftr" sz="quarter" idx="11"/>
          </p:nvPr>
        </p:nvSpPr>
        <p:spPr/>
        <p:txBody>
          <a:bodyPr/>
          <a:lstStyle/>
          <a:p>
            <a:endParaRPr lang="az-Latn-AZ"/>
          </a:p>
        </p:txBody>
      </p:sp>
      <p:sp>
        <p:nvSpPr>
          <p:cNvPr id="7" name="Номер слайда 6"/>
          <p:cNvSpPr>
            <a:spLocks noGrp="1"/>
          </p:cNvSpPr>
          <p:nvPr>
            <p:ph type="sldNum" sz="quarter" idx="12"/>
          </p:nvPr>
        </p:nvSpPr>
        <p:spPr/>
        <p:txBody>
          <a:bodyPr/>
          <a:lstStyle/>
          <a:p>
            <a:fld id="{0F80FA04-8D38-443B-BDBC-5D552FE8DD9F}" type="slidenum">
              <a:rPr lang="az-Latn-AZ" smtClean="0"/>
              <a:t>‹#›</a:t>
            </a:fld>
            <a:endParaRPr lang="az-Latn-AZ"/>
          </a:p>
        </p:txBody>
      </p:sp>
    </p:spTree>
    <p:extLst>
      <p:ext uri="{BB962C8B-B14F-4D97-AF65-F5344CB8AC3E}">
        <p14:creationId xmlns:p14="http://schemas.microsoft.com/office/powerpoint/2010/main" val="2686724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az-Latn-AZ"/>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az-Latn-AZ"/>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az-Latn-AZ"/>
          </a:p>
        </p:txBody>
      </p:sp>
      <p:sp>
        <p:nvSpPr>
          <p:cNvPr id="7" name="Дата 6"/>
          <p:cNvSpPr>
            <a:spLocks noGrp="1"/>
          </p:cNvSpPr>
          <p:nvPr>
            <p:ph type="dt" sz="half" idx="10"/>
          </p:nvPr>
        </p:nvSpPr>
        <p:spPr/>
        <p:txBody>
          <a:bodyPr/>
          <a:lstStyle/>
          <a:p>
            <a:fld id="{A1AD6AD1-CFDF-4B5D-90B5-96E6348A9206}" type="datetimeFigureOut">
              <a:rPr lang="az-Latn-AZ" smtClean="0"/>
              <a:t>25.08.2017</a:t>
            </a:fld>
            <a:endParaRPr lang="az-Latn-AZ"/>
          </a:p>
        </p:txBody>
      </p:sp>
      <p:sp>
        <p:nvSpPr>
          <p:cNvPr id="8" name="Нижний колонтитул 7"/>
          <p:cNvSpPr>
            <a:spLocks noGrp="1"/>
          </p:cNvSpPr>
          <p:nvPr>
            <p:ph type="ftr" sz="quarter" idx="11"/>
          </p:nvPr>
        </p:nvSpPr>
        <p:spPr/>
        <p:txBody>
          <a:bodyPr/>
          <a:lstStyle/>
          <a:p>
            <a:endParaRPr lang="az-Latn-AZ"/>
          </a:p>
        </p:txBody>
      </p:sp>
      <p:sp>
        <p:nvSpPr>
          <p:cNvPr id="9" name="Номер слайда 8"/>
          <p:cNvSpPr>
            <a:spLocks noGrp="1"/>
          </p:cNvSpPr>
          <p:nvPr>
            <p:ph type="sldNum" sz="quarter" idx="12"/>
          </p:nvPr>
        </p:nvSpPr>
        <p:spPr/>
        <p:txBody>
          <a:bodyPr/>
          <a:lstStyle/>
          <a:p>
            <a:fld id="{0F80FA04-8D38-443B-BDBC-5D552FE8DD9F}" type="slidenum">
              <a:rPr lang="az-Latn-AZ" smtClean="0"/>
              <a:t>‹#›</a:t>
            </a:fld>
            <a:endParaRPr lang="az-Latn-AZ"/>
          </a:p>
        </p:txBody>
      </p:sp>
    </p:spTree>
    <p:extLst>
      <p:ext uri="{BB962C8B-B14F-4D97-AF65-F5344CB8AC3E}">
        <p14:creationId xmlns:p14="http://schemas.microsoft.com/office/powerpoint/2010/main" val="2883580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az-Latn-AZ"/>
          </a:p>
        </p:txBody>
      </p:sp>
      <p:sp>
        <p:nvSpPr>
          <p:cNvPr id="3" name="Дата 2"/>
          <p:cNvSpPr>
            <a:spLocks noGrp="1"/>
          </p:cNvSpPr>
          <p:nvPr>
            <p:ph type="dt" sz="half" idx="10"/>
          </p:nvPr>
        </p:nvSpPr>
        <p:spPr/>
        <p:txBody>
          <a:bodyPr/>
          <a:lstStyle/>
          <a:p>
            <a:fld id="{A1AD6AD1-CFDF-4B5D-90B5-96E6348A9206}" type="datetimeFigureOut">
              <a:rPr lang="az-Latn-AZ" smtClean="0"/>
              <a:t>25.08.2017</a:t>
            </a:fld>
            <a:endParaRPr lang="az-Latn-AZ"/>
          </a:p>
        </p:txBody>
      </p:sp>
      <p:sp>
        <p:nvSpPr>
          <p:cNvPr id="4" name="Нижний колонтитул 3"/>
          <p:cNvSpPr>
            <a:spLocks noGrp="1"/>
          </p:cNvSpPr>
          <p:nvPr>
            <p:ph type="ftr" sz="quarter" idx="11"/>
          </p:nvPr>
        </p:nvSpPr>
        <p:spPr/>
        <p:txBody>
          <a:bodyPr/>
          <a:lstStyle/>
          <a:p>
            <a:endParaRPr lang="az-Latn-AZ"/>
          </a:p>
        </p:txBody>
      </p:sp>
      <p:sp>
        <p:nvSpPr>
          <p:cNvPr id="5" name="Номер слайда 4"/>
          <p:cNvSpPr>
            <a:spLocks noGrp="1"/>
          </p:cNvSpPr>
          <p:nvPr>
            <p:ph type="sldNum" sz="quarter" idx="12"/>
          </p:nvPr>
        </p:nvSpPr>
        <p:spPr/>
        <p:txBody>
          <a:bodyPr/>
          <a:lstStyle/>
          <a:p>
            <a:fld id="{0F80FA04-8D38-443B-BDBC-5D552FE8DD9F}" type="slidenum">
              <a:rPr lang="az-Latn-AZ" smtClean="0"/>
              <a:t>‹#›</a:t>
            </a:fld>
            <a:endParaRPr lang="az-Latn-AZ"/>
          </a:p>
        </p:txBody>
      </p:sp>
    </p:spTree>
    <p:extLst>
      <p:ext uri="{BB962C8B-B14F-4D97-AF65-F5344CB8AC3E}">
        <p14:creationId xmlns:p14="http://schemas.microsoft.com/office/powerpoint/2010/main" val="1994614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1AD6AD1-CFDF-4B5D-90B5-96E6348A9206}" type="datetimeFigureOut">
              <a:rPr lang="az-Latn-AZ" smtClean="0"/>
              <a:t>25.08.2017</a:t>
            </a:fld>
            <a:endParaRPr lang="az-Latn-AZ"/>
          </a:p>
        </p:txBody>
      </p:sp>
      <p:sp>
        <p:nvSpPr>
          <p:cNvPr id="3" name="Нижний колонтитул 2"/>
          <p:cNvSpPr>
            <a:spLocks noGrp="1"/>
          </p:cNvSpPr>
          <p:nvPr>
            <p:ph type="ftr" sz="quarter" idx="11"/>
          </p:nvPr>
        </p:nvSpPr>
        <p:spPr/>
        <p:txBody>
          <a:bodyPr/>
          <a:lstStyle/>
          <a:p>
            <a:endParaRPr lang="az-Latn-AZ"/>
          </a:p>
        </p:txBody>
      </p:sp>
      <p:sp>
        <p:nvSpPr>
          <p:cNvPr id="4" name="Номер слайда 3"/>
          <p:cNvSpPr>
            <a:spLocks noGrp="1"/>
          </p:cNvSpPr>
          <p:nvPr>
            <p:ph type="sldNum" sz="quarter" idx="12"/>
          </p:nvPr>
        </p:nvSpPr>
        <p:spPr/>
        <p:txBody>
          <a:bodyPr/>
          <a:lstStyle/>
          <a:p>
            <a:fld id="{0F80FA04-8D38-443B-BDBC-5D552FE8DD9F}" type="slidenum">
              <a:rPr lang="az-Latn-AZ" smtClean="0"/>
              <a:t>‹#›</a:t>
            </a:fld>
            <a:endParaRPr lang="az-Latn-AZ"/>
          </a:p>
        </p:txBody>
      </p:sp>
    </p:spTree>
    <p:extLst>
      <p:ext uri="{BB962C8B-B14F-4D97-AF65-F5344CB8AC3E}">
        <p14:creationId xmlns:p14="http://schemas.microsoft.com/office/powerpoint/2010/main" val="4134396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az-Latn-AZ"/>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az-Latn-AZ"/>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1AD6AD1-CFDF-4B5D-90B5-96E6348A9206}" type="datetimeFigureOut">
              <a:rPr lang="az-Latn-AZ" smtClean="0"/>
              <a:t>25.08.2017</a:t>
            </a:fld>
            <a:endParaRPr lang="az-Latn-AZ"/>
          </a:p>
        </p:txBody>
      </p:sp>
      <p:sp>
        <p:nvSpPr>
          <p:cNvPr id="6" name="Нижний колонтитул 5"/>
          <p:cNvSpPr>
            <a:spLocks noGrp="1"/>
          </p:cNvSpPr>
          <p:nvPr>
            <p:ph type="ftr" sz="quarter" idx="11"/>
          </p:nvPr>
        </p:nvSpPr>
        <p:spPr/>
        <p:txBody>
          <a:bodyPr/>
          <a:lstStyle/>
          <a:p>
            <a:endParaRPr lang="az-Latn-AZ"/>
          </a:p>
        </p:txBody>
      </p:sp>
      <p:sp>
        <p:nvSpPr>
          <p:cNvPr id="7" name="Номер слайда 6"/>
          <p:cNvSpPr>
            <a:spLocks noGrp="1"/>
          </p:cNvSpPr>
          <p:nvPr>
            <p:ph type="sldNum" sz="quarter" idx="12"/>
          </p:nvPr>
        </p:nvSpPr>
        <p:spPr/>
        <p:txBody>
          <a:bodyPr/>
          <a:lstStyle/>
          <a:p>
            <a:fld id="{0F80FA04-8D38-443B-BDBC-5D552FE8DD9F}" type="slidenum">
              <a:rPr lang="az-Latn-AZ" smtClean="0"/>
              <a:t>‹#›</a:t>
            </a:fld>
            <a:endParaRPr lang="az-Latn-AZ"/>
          </a:p>
        </p:txBody>
      </p:sp>
    </p:spTree>
    <p:extLst>
      <p:ext uri="{BB962C8B-B14F-4D97-AF65-F5344CB8AC3E}">
        <p14:creationId xmlns:p14="http://schemas.microsoft.com/office/powerpoint/2010/main" val="1010185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az-Latn-AZ"/>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z-Latn-AZ"/>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1AD6AD1-CFDF-4B5D-90B5-96E6348A9206}" type="datetimeFigureOut">
              <a:rPr lang="az-Latn-AZ" smtClean="0"/>
              <a:t>25.08.2017</a:t>
            </a:fld>
            <a:endParaRPr lang="az-Latn-AZ"/>
          </a:p>
        </p:txBody>
      </p:sp>
      <p:sp>
        <p:nvSpPr>
          <p:cNvPr id="6" name="Нижний колонтитул 5"/>
          <p:cNvSpPr>
            <a:spLocks noGrp="1"/>
          </p:cNvSpPr>
          <p:nvPr>
            <p:ph type="ftr" sz="quarter" idx="11"/>
          </p:nvPr>
        </p:nvSpPr>
        <p:spPr/>
        <p:txBody>
          <a:bodyPr/>
          <a:lstStyle/>
          <a:p>
            <a:endParaRPr lang="az-Latn-AZ"/>
          </a:p>
        </p:txBody>
      </p:sp>
      <p:sp>
        <p:nvSpPr>
          <p:cNvPr id="7" name="Номер слайда 6"/>
          <p:cNvSpPr>
            <a:spLocks noGrp="1"/>
          </p:cNvSpPr>
          <p:nvPr>
            <p:ph type="sldNum" sz="quarter" idx="12"/>
          </p:nvPr>
        </p:nvSpPr>
        <p:spPr/>
        <p:txBody>
          <a:bodyPr/>
          <a:lstStyle/>
          <a:p>
            <a:fld id="{0F80FA04-8D38-443B-BDBC-5D552FE8DD9F}" type="slidenum">
              <a:rPr lang="az-Latn-AZ" smtClean="0"/>
              <a:t>‹#›</a:t>
            </a:fld>
            <a:endParaRPr lang="az-Latn-AZ"/>
          </a:p>
        </p:txBody>
      </p:sp>
    </p:spTree>
    <p:extLst>
      <p:ext uri="{BB962C8B-B14F-4D97-AF65-F5344CB8AC3E}">
        <p14:creationId xmlns:p14="http://schemas.microsoft.com/office/powerpoint/2010/main" val="411777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otGrid">
          <a:fgClr>
            <a:schemeClr val="accent3">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az-Latn-AZ"/>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az-Latn-AZ"/>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AD6AD1-CFDF-4B5D-90B5-96E6348A9206}" type="datetimeFigureOut">
              <a:rPr lang="az-Latn-AZ" smtClean="0"/>
              <a:t>25.08.2017</a:t>
            </a:fld>
            <a:endParaRPr lang="az-Latn-AZ"/>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z-Latn-AZ"/>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0FA04-8D38-443B-BDBC-5D552FE8DD9F}" type="slidenum">
              <a:rPr lang="az-Latn-AZ" smtClean="0"/>
              <a:t>‹#›</a:t>
            </a:fld>
            <a:endParaRPr lang="az-Latn-AZ"/>
          </a:p>
        </p:txBody>
      </p:sp>
    </p:spTree>
    <p:extLst>
      <p:ext uri="{BB962C8B-B14F-4D97-AF65-F5344CB8AC3E}">
        <p14:creationId xmlns:p14="http://schemas.microsoft.com/office/powerpoint/2010/main" val="2736493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z-Latn-A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 name="TextBox 1"/>
          <p:cNvSpPr txBox="1"/>
          <p:nvPr/>
        </p:nvSpPr>
        <p:spPr>
          <a:xfrm>
            <a:off x="1259632" y="2348880"/>
            <a:ext cx="7344816" cy="107721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z-Latn-AZ" sz="3200" b="1" dirty="0" smtClean="0">
                <a:ln w="11430"/>
                <a:solidFill>
                  <a:schemeClr val="accent6">
                    <a:lumMod val="20000"/>
                    <a:lumOff val="80000"/>
                  </a:schemeClr>
                </a:solidFill>
                <a:effectLst>
                  <a:outerShdw blurRad="50800" dist="39000" dir="5460000" algn="tl">
                    <a:srgbClr val="000000">
                      <a:alpha val="38000"/>
                    </a:srgbClr>
                  </a:outerShdw>
                </a:effectLst>
                <a:latin typeface="Times New Roman" pitchFamily="18" charset="0"/>
                <a:cs typeface="Times New Roman" pitchFamily="18" charset="0"/>
              </a:rPr>
              <a:t>DÜNYA YAZIÇILARININ FANTASTİK ƏSƏRLƏRİ</a:t>
            </a:r>
            <a:endParaRPr lang="az-Latn-AZ" sz="3200" b="1" dirty="0">
              <a:ln w="11430"/>
              <a:solidFill>
                <a:schemeClr val="accent6">
                  <a:lumMod val="20000"/>
                  <a:lumOff val="80000"/>
                </a:schemeClr>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572023350"/>
      </p:ext>
    </p:extLst>
  </p:cSld>
  <p:clrMapOvr>
    <a:masterClrMapping/>
  </p:clrMapOvr>
  <mc:AlternateContent xmlns:mc="http://schemas.openxmlformats.org/markup-compatibility/2006" xmlns:p14="http://schemas.microsoft.com/office/powerpoint/2010/main">
    <mc:Choice Requires="p14">
      <p:transition spd="slow" p14:dur="800" advTm="11257">
        <p:circle/>
      </p:transition>
    </mc:Choice>
    <mc:Fallback xmlns="">
      <p:transition spd="slow" advTm="11257">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80">
                                          <p:stCondLst>
                                            <p:cond delay="0"/>
                                          </p:stCondLst>
                                        </p:cTn>
                                        <p:tgtEl>
                                          <p:spTgt spid="2">
                                            <p:txEl>
                                              <p:pRg st="0" end="0"/>
                                            </p:txEl>
                                          </p:spTgt>
                                        </p:tgtEl>
                                      </p:cBhvr>
                                    </p:animEffect>
                                    <p:anim calcmode="lin" valueType="num">
                                      <p:cBhvr>
                                        <p:cTn id="8"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0" end="0"/>
                                            </p:txEl>
                                          </p:spTgt>
                                        </p:tgtEl>
                                      </p:cBhvr>
                                      <p:to x="100000" y="60000"/>
                                    </p:animScale>
                                    <p:animScale>
                                      <p:cBhvr>
                                        <p:cTn id="14" dur="166" decel="50000">
                                          <p:stCondLst>
                                            <p:cond delay="676"/>
                                          </p:stCondLst>
                                        </p:cTn>
                                        <p:tgtEl>
                                          <p:spTgt spid="2">
                                            <p:txEl>
                                              <p:pRg st="0" end="0"/>
                                            </p:txEl>
                                          </p:spTgt>
                                        </p:tgtEl>
                                      </p:cBhvr>
                                      <p:to x="100000" y="100000"/>
                                    </p:animScale>
                                    <p:animScale>
                                      <p:cBhvr>
                                        <p:cTn id="15" dur="26">
                                          <p:stCondLst>
                                            <p:cond delay="1312"/>
                                          </p:stCondLst>
                                        </p:cTn>
                                        <p:tgtEl>
                                          <p:spTgt spid="2">
                                            <p:txEl>
                                              <p:pRg st="0" end="0"/>
                                            </p:txEl>
                                          </p:spTgt>
                                        </p:tgtEl>
                                      </p:cBhvr>
                                      <p:to x="100000" y="80000"/>
                                    </p:animScale>
                                    <p:animScale>
                                      <p:cBhvr>
                                        <p:cTn id="16" dur="166" decel="50000">
                                          <p:stCondLst>
                                            <p:cond delay="1338"/>
                                          </p:stCondLst>
                                        </p:cTn>
                                        <p:tgtEl>
                                          <p:spTgt spid="2">
                                            <p:txEl>
                                              <p:pRg st="0" end="0"/>
                                            </p:txEl>
                                          </p:spTgt>
                                        </p:tgtEl>
                                      </p:cBhvr>
                                      <p:to x="100000" y="100000"/>
                                    </p:animScale>
                                    <p:animScale>
                                      <p:cBhvr>
                                        <p:cTn id="17" dur="26">
                                          <p:stCondLst>
                                            <p:cond delay="1642"/>
                                          </p:stCondLst>
                                        </p:cTn>
                                        <p:tgtEl>
                                          <p:spTgt spid="2">
                                            <p:txEl>
                                              <p:pRg st="0" end="0"/>
                                            </p:txEl>
                                          </p:spTgt>
                                        </p:tgtEl>
                                      </p:cBhvr>
                                      <p:to x="100000" y="90000"/>
                                    </p:animScale>
                                    <p:animScale>
                                      <p:cBhvr>
                                        <p:cTn id="18" dur="166" decel="50000">
                                          <p:stCondLst>
                                            <p:cond delay="1668"/>
                                          </p:stCondLst>
                                        </p:cTn>
                                        <p:tgtEl>
                                          <p:spTgt spid="2">
                                            <p:txEl>
                                              <p:pRg st="0" end="0"/>
                                            </p:txEl>
                                          </p:spTgt>
                                        </p:tgtEl>
                                      </p:cBhvr>
                                      <p:to x="100000" y="100000"/>
                                    </p:animScale>
                                    <p:animScale>
                                      <p:cBhvr>
                                        <p:cTn id="19" dur="26">
                                          <p:stCondLst>
                                            <p:cond delay="1808"/>
                                          </p:stCondLst>
                                        </p:cTn>
                                        <p:tgtEl>
                                          <p:spTgt spid="2">
                                            <p:txEl>
                                              <p:pRg st="0" end="0"/>
                                            </p:txEl>
                                          </p:spTgt>
                                        </p:tgtEl>
                                      </p:cBhvr>
                                      <p:to x="100000" y="95000"/>
                                    </p:animScale>
                                    <p:animScale>
                                      <p:cBhvr>
                                        <p:cTn id="20" dur="166" decel="50000">
                                          <p:stCondLst>
                                            <p:cond delay="1834"/>
                                          </p:stCondLst>
                                        </p:cTn>
                                        <p:tgtEl>
                                          <p:spTgt spid="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4880" y="1196753"/>
            <a:ext cx="2575032" cy="4209230"/>
          </a:xfrm>
          <a:prstGeom prst="rect">
            <a:avLst/>
          </a:prstGeom>
          <a:ln w="228600" cap="sq" cmpd="thickThin">
            <a:solidFill>
              <a:schemeClr val="accent3">
                <a:lumMod val="60000"/>
                <a:lumOff val="40000"/>
              </a:schemeClr>
            </a:solidFill>
            <a:prstDash val="solid"/>
            <a:miter lim="800000"/>
          </a:ln>
          <a:effectLst>
            <a:innerShdw blurRad="76200">
              <a:srgbClr val="000000"/>
            </a:innerShdw>
          </a:effectLst>
        </p:spPr>
      </p:pic>
      <p:sp>
        <p:nvSpPr>
          <p:cNvPr id="3" name="Прямоугольник 2"/>
          <p:cNvSpPr/>
          <p:nvPr/>
        </p:nvSpPr>
        <p:spPr>
          <a:xfrm>
            <a:off x="4139952" y="1412776"/>
            <a:ext cx="4248472" cy="3693319"/>
          </a:xfrm>
          <a:prstGeom prst="rect">
            <a:avLst/>
          </a:prstGeom>
        </p:spPr>
        <p:txBody>
          <a:bodyPr wrap="square">
            <a:spAutoFit/>
          </a:bodyPr>
          <a:lstStyle/>
          <a:p>
            <a:r>
              <a:rPr lang="az-Latn-AZ" b="1" i="1" dirty="0" smtClean="0">
                <a:solidFill>
                  <a:schemeClr val="accent3">
                    <a:lumMod val="75000"/>
                  </a:schemeClr>
                </a:solidFill>
                <a:latin typeface="Times New Roman" pitchFamily="18" charset="0"/>
                <a:cs typeface="Times New Roman" pitchFamily="18" charset="0"/>
              </a:rPr>
              <a:t>Vern J. Seçilmiş əsərləri. – Bakı: Şərq-Qərb. – 592 səh. </a:t>
            </a:r>
          </a:p>
          <a:p>
            <a:r>
              <a:rPr lang="az-Latn-AZ" b="1" i="1" dirty="0" smtClean="0">
                <a:solidFill>
                  <a:schemeClr val="accent3">
                    <a:lumMod val="75000"/>
                  </a:schemeClr>
                </a:solidFill>
                <a:latin typeface="Times New Roman" pitchFamily="18" charset="0"/>
                <a:cs typeface="Times New Roman" pitchFamily="18" charset="0"/>
              </a:rPr>
              <a:t>Dünya şöhrətli fransız yazıçısı, elmi-fantastik roman janrının yaradıcılarından biri sayılan Jül Vernin romanlarındakı qəhrəmanlar – dünyanın sirlərini açmağa cəhd göstərən təmənnas</a:t>
            </a:r>
            <a:r>
              <a:rPr lang="az-Latn-AZ" b="1" i="1" dirty="0">
                <a:solidFill>
                  <a:schemeClr val="accent3">
                    <a:lumMod val="75000"/>
                  </a:schemeClr>
                </a:solidFill>
                <a:latin typeface="Times New Roman" pitchFamily="18" charset="0"/>
                <a:cs typeface="Times New Roman" pitchFamily="18" charset="0"/>
              </a:rPr>
              <a:t>ı</a:t>
            </a:r>
            <a:r>
              <a:rPr lang="az-Latn-AZ" b="1" i="1" dirty="0" smtClean="0">
                <a:solidFill>
                  <a:schemeClr val="accent3">
                    <a:lumMod val="75000"/>
                  </a:schemeClr>
                </a:solidFill>
                <a:latin typeface="Times New Roman" pitchFamily="18" charset="0"/>
                <a:cs typeface="Times New Roman" pitchFamily="18" charset="0"/>
              </a:rPr>
              <a:t>z alimlər, milli zülm və müstəmləkəçiliyə qarşı etiraz edən humanistlərdir. Jül Vern elm və texnikanın nailiyyətlərindən var-dövlət sahiblərinin xeyrinə istifadə olunmasının əleyhinə çıxan bu insanları elmi-romantik dillə, dolğun boyalarla təsvir edir.</a:t>
            </a:r>
            <a:endParaRPr lang="ru-RU" b="1" i="1" dirty="0">
              <a:solidFill>
                <a:schemeClr val="accent3">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193950046"/>
      </p:ext>
    </p:extLst>
  </p:cSld>
  <p:clrMapOvr>
    <a:masterClrMapping/>
  </p:clrMapOvr>
  <mc:AlternateContent xmlns:mc="http://schemas.openxmlformats.org/markup-compatibility/2006" xmlns:p14="http://schemas.microsoft.com/office/powerpoint/2010/main">
    <mc:Choice Requires="p14">
      <p:transition spd="slow" p14:dur="1200" advTm="33993">
        <p14:prism/>
      </p:transition>
    </mc:Choice>
    <mc:Fallback xmlns="">
      <p:transition spd="slow" advTm="33993">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16632"/>
            <a:ext cx="2358883" cy="3600400"/>
          </a:xfrm>
          <a:prstGeom prst="rect">
            <a:avLst/>
          </a:prstGeom>
          <a:ln w="88900" cap="sq" cmpd="thickThin">
            <a:solidFill>
              <a:schemeClr val="accent5">
                <a:lumMod val="40000"/>
                <a:lumOff val="60000"/>
              </a:schemeClr>
            </a:solidFill>
            <a:prstDash val="solid"/>
            <a:miter lim="800000"/>
          </a:ln>
          <a:effectLst>
            <a:innerShdw blurRad="76200">
              <a:srgbClr val="000000"/>
            </a:innerShdw>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208" y="2996952"/>
            <a:ext cx="2455162" cy="3618389"/>
          </a:xfrm>
          <a:prstGeom prst="rect">
            <a:avLst/>
          </a:prstGeom>
          <a:ln w="88900" cap="sq" cmpd="thickThin">
            <a:solidFill>
              <a:schemeClr val="accent5">
                <a:lumMod val="40000"/>
                <a:lumOff val="60000"/>
              </a:schemeClr>
            </a:solidFill>
            <a:prstDash val="solid"/>
            <a:miter lim="800000"/>
          </a:ln>
          <a:effectLst>
            <a:innerShdw blurRad="76200">
              <a:srgbClr val="000000"/>
            </a:innerShdw>
          </a:effectLst>
        </p:spPr>
      </p:pic>
      <p:sp>
        <p:nvSpPr>
          <p:cNvPr id="4" name="TextBox 3"/>
          <p:cNvSpPr txBox="1"/>
          <p:nvPr/>
        </p:nvSpPr>
        <p:spPr>
          <a:xfrm>
            <a:off x="3064964" y="692696"/>
            <a:ext cx="3312368" cy="584775"/>
          </a:xfrm>
          <a:prstGeom prst="rect">
            <a:avLst/>
          </a:prstGeom>
          <a:noFill/>
        </p:spPr>
        <p:txBody>
          <a:bodyPr wrap="square" rtlCol="0">
            <a:spAutoFit/>
          </a:bodyPr>
          <a:lstStyle/>
          <a:p>
            <a:r>
              <a:rPr lang="az-Latn-AZ" sz="1600" dirty="0" smtClean="0">
                <a:solidFill>
                  <a:schemeClr val="tx2">
                    <a:lumMod val="60000"/>
                    <a:lumOff val="40000"/>
                  </a:schemeClr>
                </a:solidFill>
                <a:latin typeface="Times New Roman" pitchFamily="18" charset="0"/>
                <a:cs typeface="Times New Roman" pitchFamily="18" charset="0"/>
              </a:rPr>
              <a:t>Vern J. İyirmi min lye su altında. – Bakı : Şərq- Qərb, 2006. – 416 s.</a:t>
            </a:r>
            <a:endParaRPr lang="ru-RU" sz="1600" dirty="0">
              <a:solidFill>
                <a:schemeClr val="tx2">
                  <a:lumMod val="60000"/>
                  <a:lumOff val="40000"/>
                </a:schemeClr>
              </a:solidFill>
              <a:latin typeface="Times New Roman" pitchFamily="18" charset="0"/>
              <a:cs typeface="Times New Roman" pitchFamily="18" charset="0"/>
            </a:endParaRPr>
          </a:p>
        </p:txBody>
      </p:sp>
      <p:sp>
        <p:nvSpPr>
          <p:cNvPr id="7" name="TextBox 6"/>
          <p:cNvSpPr txBox="1"/>
          <p:nvPr/>
        </p:nvSpPr>
        <p:spPr>
          <a:xfrm>
            <a:off x="2915816" y="3769208"/>
            <a:ext cx="3610664" cy="2554545"/>
          </a:xfrm>
          <a:prstGeom prst="rect">
            <a:avLst/>
          </a:prstGeom>
          <a:noFill/>
        </p:spPr>
        <p:txBody>
          <a:bodyPr wrap="square" rtlCol="0">
            <a:spAutoFit/>
          </a:bodyPr>
          <a:lstStyle/>
          <a:p>
            <a:r>
              <a:rPr lang="az-Latn-AZ" sz="1600" dirty="0" smtClean="0">
                <a:solidFill>
                  <a:srgbClr val="0070C0"/>
                </a:solidFill>
                <a:latin typeface="Times New Roman" pitchFamily="18" charset="0"/>
                <a:cs typeface="Times New Roman" pitchFamily="18" charset="0"/>
              </a:rPr>
              <a:t>Vern J. 20000 lyö su altı ilə. – Bakı : Altun kitab, 2013. – 128 s.</a:t>
            </a:r>
          </a:p>
          <a:p>
            <a:r>
              <a:rPr lang="en-US" sz="1600" dirty="0" err="1" smtClean="0">
                <a:solidFill>
                  <a:srgbClr val="0070C0"/>
                </a:solidFill>
                <a:latin typeface="Times New Roman" pitchFamily="18" charset="0"/>
                <a:cs typeface="Times New Roman" pitchFamily="18" charset="0"/>
              </a:rPr>
              <a:t>Yaz</a:t>
            </a:r>
            <a:r>
              <a:rPr lang="az-Latn-AZ" sz="1600" dirty="0" smtClean="0">
                <a:solidFill>
                  <a:srgbClr val="0070C0"/>
                </a:solidFill>
                <a:latin typeface="Times New Roman" pitchFamily="18" charset="0"/>
                <a:cs typeface="Times New Roman" pitchFamily="18" charset="0"/>
              </a:rPr>
              <a:t>ıçının 1870-ci ildə qələmə aldığı «20000 lyö su altı ilə» əsəri «Nautilus» adlı qeyri-adi sualtı qayıqla okeanın dərinliklərinə səyahət edən Kapitan Nemo və onun yoldaşlarının başlarına gələn macəralardan bəhs edir.</a:t>
            </a:r>
          </a:p>
          <a:p>
            <a:r>
              <a:rPr lang="az-Latn-AZ" sz="1600" dirty="0" smtClean="0">
                <a:solidFill>
                  <a:srgbClr val="0070C0"/>
                </a:solidFill>
                <a:latin typeface="Times New Roman" pitchFamily="18" charset="0"/>
                <a:cs typeface="Times New Roman" pitchFamily="18" charset="0"/>
              </a:rPr>
              <a:t>Bu nəşr orta yaşlı sinif şagirdləri üçün nəzərdə tutulub.</a:t>
            </a:r>
            <a:endParaRPr lang="ru-RU" sz="16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654572946"/>
      </p:ext>
    </p:extLst>
  </p:cSld>
  <p:clrMapOvr>
    <a:masterClrMapping/>
  </p:clrMapOvr>
  <mc:AlternateContent xmlns:mc="http://schemas.openxmlformats.org/markup-compatibility/2006" xmlns:p14="http://schemas.microsoft.com/office/powerpoint/2010/main">
    <mc:Choice Requires="p14">
      <p:transition spd="slow" p14:dur="1200" advTm="26219">
        <p14:prism/>
      </p:transition>
    </mc:Choice>
    <mc:Fallback xmlns="">
      <p:transition spd="slow" advTm="26219">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548680"/>
            <a:ext cx="3240360" cy="5323732"/>
          </a:xfrm>
          <a:prstGeom prst="rect">
            <a:avLst/>
          </a:prstGeom>
          <a:ln w="88900" cap="sq" cmpd="thickThin">
            <a:solidFill>
              <a:srgbClr val="FFFF00"/>
            </a:solidFill>
            <a:prstDash val="solid"/>
            <a:miter lim="800000"/>
          </a:ln>
          <a:effectLst>
            <a:innerShdw blurRad="76200">
              <a:srgbClr val="000000"/>
            </a:innerShdw>
          </a:effectLst>
        </p:spPr>
      </p:pic>
      <p:sp>
        <p:nvSpPr>
          <p:cNvPr id="4" name="Прямоугольник 3"/>
          <p:cNvSpPr/>
          <p:nvPr/>
        </p:nvSpPr>
        <p:spPr>
          <a:xfrm>
            <a:off x="4067944" y="1981764"/>
            <a:ext cx="4896544" cy="2831544"/>
          </a:xfrm>
          <a:prstGeom prst="rect">
            <a:avLst/>
          </a:prstGeom>
        </p:spPr>
        <p:txBody>
          <a:bodyPr wrap="square">
            <a:spAutoFit/>
          </a:bodyPr>
          <a:lstStyle/>
          <a:p>
            <a:r>
              <a:rPr lang="az-Latn-AZ" sz="2000" dirty="0" smtClean="0">
                <a:latin typeface="Times New Roman" pitchFamily="18" charset="0"/>
                <a:cs typeface="Times New Roman" pitchFamily="18" charset="0"/>
              </a:rPr>
              <a:t>Vern J. Kapitan Nemo. - Bakı: OKA ofset, 2011. – 100 səh.</a:t>
            </a:r>
          </a:p>
          <a:p>
            <a:r>
              <a:rPr lang="en-US" sz="2000" dirty="0" smtClean="0">
                <a:latin typeface="Times New Roman" pitchFamily="18" charset="0"/>
                <a:cs typeface="Times New Roman" pitchFamily="18" charset="0"/>
              </a:rPr>
              <a:t> </a:t>
            </a:r>
            <a:r>
              <a:rPr lang="az-Latn-AZ" sz="2000" dirty="0" smtClean="0">
                <a:latin typeface="Times New Roman" pitchFamily="18" charset="0"/>
                <a:cs typeface="Times New Roman" pitchFamily="18" charset="0"/>
              </a:rPr>
              <a:t>Fransız yazıçısı Jül Vernin 1870-ci ildə tamamladığı macəra romanı. Əsərdə hadisələr Kapitan Nemo onun sualtı gəmisi «Nautilus» və alim Piyer Aronaksın ətrafında cərəyan edir.</a:t>
            </a:r>
            <a:endParaRPr lang="az-Latn-AZ" sz="2000" dirty="0">
              <a:latin typeface="Times New Roman" pitchFamily="18" charset="0"/>
              <a:cs typeface="Times New Roman" pitchFamily="18" charset="0"/>
            </a:endParaRPr>
          </a:p>
          <a:p>
            <a:endParaRPr lang="az-Latn-AZ" sz="2000" dirty="0" smtClean="0">
              <a:latin typeface="Times New Roman" pitchFamily="18" charset="0"/>
              <a:cs typeface="Times New Roman" pitchFamily="18" charset="0"/>
            </a:endParaRPr>
          </a:p>
          <a:p>
            <a:endParaRPr lang="ru-RU" dirty="0"/>
          </a:p>
        </p:txBody>
      </p:sp>
    </p:spTree>
    <p:extLst>
      <p:ext uri="{BB962C8B-B14F-4D97-AF65-F5344CB8AC3E}">
        <p14:creationId xmlns:p14="http://schemas.microsoft.com/office/powerpoint/2010/main" val="4170337767"/>
      </p:ext>
    </p:extLst>
  </p:cSld>
  <p:clrMapOvr>
    <a:masterClrMapping/>
  </p:clrMapOvr>
  <mc:AlternateContent xmlns:mc="http://schemas.openxmlformats.org/markup-compatibility/2006" xmlns:p14="http://schemas.microsoft.com/office/powerpoint/2010/main">
    <mc:Choice Requires="p14">
      <p:transition spd="slow" p14:dur="1200" advTm="11234">
        <p14:prism/>
      </p:transition>
    </mc:Choice>
    <mc:Fallback xmlns="">
      <p:transition spd="slow" advTm="11234">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096" y="620688"/>
            <a:ext cx="3168352" cy="5544616"/>
          </a:xfrm>
          <a:prstGeom prst="rect">
            <a:avLst/>
          </a:prstGeom>
          <a:ln w="88900" cap="sq" cmpd="thickThin">
            <a:solidFill>
              <a:srgbClr val="FFCC00"/>
            </a:solidFill>
            <a:prstDash val="solid"/>
            <a:miter lim="800000"/>
          </a:ln>
          <a:effectLst>
            <a:innerShdw blurRad="76200">
              <a:srgbClr val="000000"/>
            </a:innerShdw>
          </a:effectLst>
        </p:spPr>
      </p:pic>
      <p:sp>
        <p:nvSpPr>
          <p:cNvPr id="3" name="Прямоугольник 2"/>
          <p:cNvSpPr/>
          <p:nvPr/>
        </p:nvSpPr>
        <p:spPr>
          <a:xfrm>
            <a:off x="755576" y="2348880"/>
            <a:ext cx="3528392" cy="3447098"/>
          </a:xfrm>
          <a:prstGeom prst="rect">
            <a:avLst/>
          </a:prstGeom>
        </p:spPr>
        <p:txBody>
          <a:bodyPr wrap="square">
            <a:spAutoFit/>
          </a:bodyPr>
          <a:lstStyle/>
          <a:p>
            <a:endParaRPr lang="az-Latn-AZ" b="1" dirty="0" smtClean="0"/>
          </a:p>
          <a:p>
            <a:r>
              <a:rPr lang="az-Latn-AZ" sz="2000" b="1" i="1" dirty="0" smtClean="0">
                <a:solidFill>
                  <a:schemeClr val="tx2">
                    <a:lumMod val="60000"/>
                    <a:lumOff val="40000"/>
                  </a:schemeClr>
                </a:solidFill>
                <a:latin typeface="Times New Roman" pitchFamily="18" charset="0"/>
                <a:cs typeface="Times New Roman" pitchFamily="18" charset="0"/>
              </a:rPr>
              <a:t>Vern J. Sirli ada. - Bakı: Altun kitab, 2013. – 128 səh. </a:t>
            </a:r>
            <a:endParaRPr lang="en-US" sz="2000" b="1" i="1" dirty="0" smtClean="0">
              <a:solidFill>
                <a:schemeClr val="tx2">
                  <a:lumMod val="60000"/>
                  <a:lumOff val="40000"/>
                </a:schemeClr>
              </a:solidFill>
              <a:latin typeface="Times New Roman" pitchFamily="18" charset="0"/>
              <a:cs typeface="Times New Roman" pitchFamily="18" charset="0"/>
            </a:endParaRPr>
          </a:p>
          <a:p>
            <a:r>
              <a:rPr lang="az-Latn-AZ" sz="2000" b="1" i="1" dirty="0" smtClean="0">
                <a:solidFill>
                  <a:schemeClr val="tx2">
                    <a:lumMod val="60000"/>
                    <a:lumOff val="40000"/>
                  </a:schemeClr>
                </a:solidFill>
                <a:latin typeface="Times New Roman" pitchFamily="18" charset="0"/>
                <a:cs typeface="Times New Roman" pitchFamily="18" charset="0"/>
              </a:rPr>
              <a:t>Yazıçının 1875-ci ildə qələmə aldığı «Sirli ada» əsəri hava şarı ilə əsirlikdən qaçmış mühəndis Sayres Smit və onun dörd yoldaşının qəza nəticəsində kimsəsiz adaya düşmənlərindən və ordakı macəralarından bəhs edir.</a:t>
            </a:r>
            <a:endParaRPr lang="ru-RU" sz="2000" b="1" i="1" dirty="0">
              <a:solidFill>
                <a:schemeClr val="tx2">
                  <a:lumMod val="60000"/>
                  <a:lumOff val="4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666905322"/>
      </p:ext>
    </p:extLst>
  </p:cSld>
  <p:clrMapOvr>
    <a:masterClrMapping/>
  </p:clrMapOvr>
  <mc:AlternateContent xmlns:mc="http://schemas.openxmlformats.org/markup-compatibility/2006" xmlns:p14="http://schemas.microsoft.com/office/powerpoint/2010/main">
    <mc:Choice Requires="p14">
      <p:transition spd="slow" p14:dur="1200" advTm="15426">
        <p14:prism/>
      </p:transition>
    </mc:Choice>
    <mc:Fallback xmlns="">
      <p:transition spd="slow" advTm="15426">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115616" y="2492896"/>
            <a:ext cx="7488832"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z-Latn-AZ"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Azərbaycan yazıçılarının fantastik əsərləri</a:t>
            </a:r>
            <a:endParaRPr lang="az-Latn-AZ"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045435514"/>
      </p:ext>
    </p:extLst>
  </p:cSld>
  <p:clrMapOvr>
    <a:masterClrMapping/>
  </p:clrMapOvr>
  <mc:AlternateContent xmlns:mc="http://schemas.openxmlformats.org/markup-compatibility/2006" xmlns:p14="http://schemas.microsoft.com/office/powerpoint/2010/main">
    <mc:Choice Requires="p14">
      <p:transition spd="slow" p14:dur="1200" advTm="9224">
        <p14:prism/>
      </p:transition>
    </mc:Choice>
    <mc:Fallback xmlns="">
      <p:transition spd="slow" advTm="9224">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764704"/>
            <a:ext cx="3212142" cy="4653136"/>
          </a:xfrm>
          <a:prstGeom prst="rect">
            <a:avLst/>
          </a:prstGeom>
          <a:solidFill>
            <a:srgbClr val="FFFFFF">
              <a:shade val="85000"/>
            </a:srgbClr>
          </a:solidFill>
          <a:ln w="190500" cap="sq">
            <a:solidFill>
              <a:schemeClr val="accent3">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p:cNvSpPr txBox="1"/>
          <p:nvPr/>
        </p:nvSpPr>
        <p:spPr>
          <a:xfrm>
            <a:off x="4716017" y="1844824"/>
            <a:ext cx="4320480" cy="4062651"/>
          </a:xfrm>
          <a:prstGeom prst="rect">
            <a:avLst/>
          </a:prstGeom>
          <a:noFill/>
        </p:spPr>
        <p:txBody>
          <a:bodyPr wrap="square" rtlCol="0">
            <a:spAutoFit/>
          </a:bodyPr>
          <a:lstStyle/>
          <a:p>
            <a:r>
              <a:rPr lang="az-Latn-AZ" sz="2000" dirty="0" smtClean="0">
                <a:solidFill>
                  <a:schemeClr val="accent3">
                    <a:lumMod val="50000"/>
                  </a:schemeClr>
                </a:solidFill>
                <a:latin typeface="Times New Roman" pitchFamily="18" charset="0"/>
                <a:cs typeface="Times New Roman" pitchFamily="18" charset="0"/>
              </a:rPr>
              <a:t>Axundov A. Yad planetin sirri. – Naxçıvan : Əcəmi 2009. – 192 səh. «Yad planetin sirri» povestində yazıçının kosmos aləminə xəyali səyahəti və şərti adla adlanan «Betta» planetində azərbaycanlı kosmos tədqiqatçısı Nihadın və gəmi kapitanı Xosrov Zeybəkin apardığı tədqiqatlar, rast gəldikləri canlı aləm haqqında verdiyi məlumatlar bir yazıçı fərdi təfəkküründən çox ictimai, elmi məzmun kəsb edir.</a:t>
            </a:r>
          </a:p>
          <a:p>
            <a:endParaRPr lang="ru-RU" dirty="0"/>
          </a:p>
        </p:txBody>
      </p:sp>
    </p:spTree>
    <p:extLst>
      <p:ext uri="{BB962C8B-B14F-4D97-AF65-F5344CB8AC3E}">
        <p14:creationId xmlns:p14="http://schemas.microsoft.com/office/powerpoint/2010/main" val="2649933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3425">
        <p15:prstTrans prst="curtains"/>
      </p:transition>
    </mc:Choice>
    <mc:Fallback xmlns="">
      <p:transition spd="slow" advTm="13425">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88024" y="2492896"/>
            <a:ext cx="4248472" cy="2031325"/>
          </a:xfrm>
          <a:prstGeom prst="rect">
            <a:avLst/>
          </a:prstGeom>
          <a:noFill/>
        </p:spPr>
        <p:txBody>
          <a:bodyPr wrap="square" rtlCol="0">
            <a:spAutoFit/>
          </a:bodyPr>
          <a:lstStyle/>
          <a:p>
            <a:r>
              <a:rPr lang="az-Latn-AZ" b="1" i="1" dirty="0" smtClean="0">
                <a:solidFill>
                  <a:srgbClr val="C00000"/>
                </a:solidFill>
                <a:latin typeface="Times New Roman" panose="02020603050405020304" pitchFamily="18" charset="0"/>
                <a:cs typeface="Times New Roman" panose="02020603050405020304" pitchFamily="18" charset="0"/>
              </a:rPr>
              <a:t>Basqallı B. Ölüm ulduzunun sonu : fantastik hekayələr. – Bakı : Araz, 2004. – 100 s.</a:t>
            </a:r>
          </a:p>
          <a:p>
            <a:r>
              <a:rPr lang="az-Latn-AZ" b="1" i="1" dirty="0">
                <a:solidFill>
                  <a:srgbClr val="C00000"/>
                </a:solidFill>
                <a:latin typeface="Times New Roman" panose="02020603050405020304" pitchFamily="18" charset="0"/>
                <a:cs typeface="Times New Roman" panose="02020603050405020304" pitchFamily="18" charset="0"/>
              </a:rPr>
              <a:t> </a:t>
            </a:r>
            <a:r>
              <a:rPr lang="az-Latn-AZ" b="1" i="1" dirty="0" smtClean="0">
                <a:solidFill>
                  <a:srgbClr val="C00000"/>
                </a:solidFill>
                <a:latin typeface="Times New Roman" panose="02020603050405020304" pitchFamily="18" charset="0"/>
                <a:cs typeface="Times New Roman" panose="02020603050405020304" pitchFamily="18" charset="0"/>
              </a:rPr>
              <a:t>1976-cı ildən əsərlərilə mətbuatda çıxış edən Bəhram Basqallının bu kitabına «İmtahan», «Qızıl Kürə», «41-ci Paralel» və s. hekayələri daxil edilmişdir.</a:t>
            </a:r>
            <a:endParaRPr lang="ru-RU" b="1" i="1" dirty="0">
              <a:solidFill>
                <a:srgbClr val="C0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83569" y="908720"/>
            <a:ext cx="3409264" cy="4797152"/>
          </a:xfrm>
          <a:prstGeom prst="rect">
            <a:avLst/>
          </a:prstGeom>
          <a:ln w="228600" cap="sq" cmpd="thickThin">
            <a:solidFill>
              <a:srgbClr val="C00000"/>
            </a:solidFill>
            <a:prstDash val="solid"/>
            <a:miter lim="800000"/>
          </a:ln>
          <a:effectLst>
            <a:innerShdw blurRad="76200">
              <a:srgbClr val="000000"/>
            </a:innerShdw>
          </a:effectLst>
        </p:spPr>
      </p:pic>
    </p:spTree>
    <p:extLst>
      <p:ext uri="{BB962C8B-B14F-4D97-AF65-F5344CB8AC3E}">
        <p14:creationId xmlns:p14="http://schemas.microsoft.com/office/powerpoint/2010/main" val="2002540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1169">
        <p15:prstTrans prst="wind"/>
      </p:transition>
    </mc:Choice>
    <mc:Fallback xmlns="">
      <p:transition spd="slow" advTm="11169">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724128" y="1196752"/>
            <a:ext cx="2900533" cy="4581128"/>
          </a:xfrm>
          <a:prstGeom prst="rect">
            <a:avLst/>
          </a:prstGeom>
          <a:ln w="127000" cap="sq">
            <a:solidFill>
              <a:srgbClr val="FFC000"/>
            </a:solidFill>
            <a:miter lim="800000"/>
          </a:ln>
          <a:effectLst>
            <a:outerShdw blurRad="57150" dist="50800" dir="2700000" algn="tl" rotWithShape="0">
              <a:srgbClr val="000000">
                <a:alpha val="40000"/>
              </a:srgbClr>
            </a:outerShdw>
          </a:effectLst>
        </p:spPr>
      </p:pic>
      <p:sp>
        <p:nvSpPr>
          <p:cNvPr id="3" name="TextBox 2"/>
          <p:cNvSpPr txBox="1"/>
          <p:nvPr/>
        </p:nvSpPr>
        <p:spPr>
          <a:xfrm>
            <a:off x="899592" y="1988840"/>
            <a:ext cx="4104456" cy="3416320"/>
          </a:xfrm>
          <a:prstGeom prst="rect">
            <a:avLst/>
          </a:prstGeom>
          <a:noFill/>
        </p:spPr>
        <p:txBody>
          <a:bodyPr wrap="square" rtlCol="0">
            <a:spAutoFit/>
          </a:bodyPr>
          <a:lstStyle/>
          <a:p>
            <a:r>
              <a:rPr lang="az-Latn-AZ" b="1" i="1" dirty="0" smtClean="0">
                <a:solidFill>
                  <a:srgbClr val="FF9900"/>
                </a:solidFill>
                <a:latin typeface="Times New Roman" panose="02020603050405020304" pitchFamily="18" charset="0"/>
                <a:cs typeface="Times New Roman" panose="02020603050405020304" pitchFamily="18" charset="0"/>
              </a:rPr>
              <a:t>Elcanlı S. Qanlı quzğun meydanı : mifoloji-fantastik roman // Sükutun sonu : romanlar, povestlər və hekayələr. – Bakı : Şirvannəş</a:t>
            </a:r>
            <a:r>
              <a:rPr lang="az-Latn-AZ" b="1" i="1" dirty="0">
                <a:solidFill>
                  <a:srgbClr val="FF9900"/>
                </a:solidFill>
                <a:latin typeface="Times New Roman" panose="02020603050405020304" pitchFamily="18" charset="0"/>
                <a:cs typeface="Times New Roman" panose="02020603050405020304" pitchFamily="18" charset="0"/>
              </a:rPr>
              <a:t>r</a:t>
            </a:r>
            <a:r>
              <a:rPr lang="az-Latn-AZ" b="1" i="1" dirty="0" smtClean="0">
                <a:solidFill>
                  <a:srgbClr val="FF9900"/>
                </a:solidFill>
                <a:latin typeface="Times New Roman" panose="02020603050405020304" pitchFamily="18" charset="0"/>
                <a:cs typeface="Times New Roman" panose="02020603050405020304" pitchFamily="18" charset="0"/>
              </a:rPr>
              <a:t>, 2003. – S.6-278.</a:t>
            </a:r>
          </a:p>
          <a:p>
            <a:endParaRPr lang="az-Latn-AZ" b="1" i="1" dirty="0">
              <a:solidFill>
                <a:srgbClr val="FF9900"/>
              </a:solidFill>
              <a:latin typeface="Times New Roman" panose="02020603050405020304" pitchFamily="18" charset="0"/>
              <a:cs typeface="Times New Roman" panose="02020603050405020304" pitchFamily="18" charset="0"/>
            </a:endParaRPr>
          </a:p>
          <a:p>
            <a:r>
              <a:rPr lang="az-Latn-AZ" b="1" i="1" dirty="0" smtClean="0">
                <a:solidFill>
                  <a:srgbClr val="FF9900"/>
                </a:solidFill>
                <a:latin typeface="Times New Roman" panose="02020603050405020304" pitchFamily="18" charset="0"/>
                <a:cs typeface="Times New Roman" panose="02020603050405020304" pitchFamily="18" charset="0"/>
              </a:rPr>
              <a:t>İstedadlı yazıçımızın ədəbi tənqid tərəfindən «ədəbiyyatımızda yeni yol» kimi qiymətləndirilən, mifoloji-fantastika janrında yazılan «Qanlı quzğun meydanı» romanı qüdrətli tariximizə, milli yaddaşımıza üz tutur, uğurli milli özünəqayıdış modelləri təklif edir. </a:t>
            </a:r>
            <a:endParaRPr lang="ru-RU" b="1" i="1" dirty="0">
              <a:solidFill>
                <a:srgbClr val="FF99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3326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0768">
        <p15:prstTrans prst="prestige"/>
      </p:transition>
    </mc:Choice>
    <mc:Fallback xmlns="">
      <p:transition spd="slow" advTm="20768">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60032" y="1988840"/>
            <a:ext cx="3816424" cy="2862322"/>
          </a:xfrm>
          <a:prstGeom prst="rect">
            <a:avLst/>
          </a:prstGeom>
          <a:noFill/>
        </p:spPr>
        <p:txBody>
          <a:bodyPr wrap="square" rtlCol="0">
            <a:spAutoFit/>
          </a:bodyPr>
          <a:lstStyle/>
          <a:p>
            <a:r>
              <a:rPr lang="az-Latn-AZ" b="1" i="1" dirty="0" smtClean="0">
                <a:solidFill>
                  <a:srgbClr val="00B0F0"/>
                </a:solidFill>
                <a:latin typeface="Times New Roman" panose="02020603050405020304" pitchFamily="18" charset="0"/>
                <a:cs typeface="Times New Roman" panose="02020603050405020304" pitchFamily="18" charset="0"/>
              </a:rPr>
              <a:t>Quliyeva N. Sirli kainat : fantastika. – Bakı : MBM, 2010. – 152 s.</a:t>
            </a:r>
          </a:p>
          <a:p>
            <a:r>
              <a:rPr lang="az-Latn-AZ" b="1" i="1" dirty="0" smtClean="0">
                <a:solidFill>
                  <a:srgbClr val="00B0F0"/>
                </a:solidFill>
                <a:latin typeface="Times New Roman" panose="02020603050405020304" pitchFamily="18" charset="0"/>
                <a:cs typeface="Times New Roman" panose="02020603050405020304" pitchFamily="18" charset="0"/>
              </a:rPr>
              <a:t>Nurlan Quliyeva yaradıcılığa tələbəlik illərindən başlayıb. Oxuculara təqdim olunan bu kitaba daxil edilmiş fantastik povest və hekayələrdə kainatda, qalaktikalarda, planetimizdə gedən təbii proseslərdən, mövcudluğu təxmin olunan sivilizasiyalararası əlaqələrdən bəhs edilir.  </a:t>
            </a:r>
            <a:endParaRPr lang="ru-RU" b="1" i="1" dirty="0">
              <a:solidFill>
                <a:srgbClr val="00B0F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55576" y="764704"/>
            <a:ext cx="3450046" cy="5673789"/>
          </a:xfrm>
          <a:prstGeom prst="snip2DiagRect">
            <a:avLst/>
          </a:prstGeom>
          <a:solidFill>
            <a:srgbClr val="FFFFFF">
              <a:shade val="85000"/>
            </a:srgbClr>
          </a:solidFill>
          <a:ln w="88900" cap="sq">
            <a:solidFill>
              <a:srgbClr val="00B0F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4871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3084">
        <p15:prstTrans prst="prestige"/>
      </p:transition>
    </mc:Choice>
    <mc:Fallback xmlns="">
      <p:transition spd="slow" advTm="13084">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104" y="1196751"/>
            <a:ext cx="3168352" cy="5162281"/>
          </a:xfrm>
          <a:prstGeom prst="round2DiagRect">
            <a:avLst>
              <a:gd name="adj1" fmla="val 16667"/>
              <a:gd name="adj2" fmla="val 0"/>
            </a:avLst>
          </a:prstGeom>
          <a:ln w="88900" cap="sq">
            <a:solidFill>
              <a:schemeClr val="accent6">
                <a:lumMod val="50000"/>
              </a:schemeClr>
            </a:solidFill>
            <a:miter lim="800000"/>
          </a:ln>
          <a:effectLst>
            <a:outerShdw blurRad="254000" algn="tl" rotWithShape="0">
              <a:srgbClr val="000000">
                <a:alpha val="43000"/>
              </a:srgbClr>
            </a:outerShdw>
          </a:effectLst>
        </p:spPr>
      </p:pic>
      <p:sp>
        <p:nvSpPr>
          <p:cNvPr id="3" name="TextBox 2"/>
          <p:cNvSpPr txBox="1"/>
          <p:nvPr/>
        </p:nvSpPr>
        <p:spPr>
          <a:xfrm>
            <a:off x="899592" y="692696"/>
            <a:ext cx="4032448" cy="5909310"/>
          </a:xfrm>
          <a:prstGeom prst="rect">
            <a:avLst/>
          </a:prstGeom>
          <a:noFill/>
        </p:spPr>
        <p:txBody>
          <a:bodyPr wrap="square" rtlCol="0">
            <a:spAutoFit/>
          </a:bodyPr>
          <a:lstStyle/>
          <a:p>
            <a:r>
              <a:rPr lang="az-Latn-AZ" dirty="0" smtClean="0">
                <a:solidFill>
                  <a:schemeClr val="accent6">
                    <a:lumMod val="75000"/>
                  </a:schemeClr>
                </a:solidFill>
                <a:latin typeface="Times New Roman" pitchFamily="18" charset="0"/>
                <a:cs typeface="Times New Roman" pitchFamily="18" charset="0"/>
              </a:rPr>
              <a:t>Pənahov Z. Qaranlıq Günəş : Xeyrin </a:t>
            </a:r>
            <a:r>
              <a:rPr lang="az-Latn-AZ" dirty="0" smtClean="0">
                <a:solidFill>
                  <a:schemeClr val="accent6">
                    <a:lumMod val="75000"/>
                  </a:schemeClr>
                </a:solidFill>
                <a:latin typeface="Times New Roman" pitchFamily="18" charset="0"/>
                <a:cs typeface="Times New Roman" pitchFamily="18" charset="0"/>
              </a:rPr>
              <a:t>çöküşü.  </a:t>
            </a:r>
            <a:r>
              <a:rPr lang="az-Latn-AZ" dirty="0" smtClean="0">
                <a:solidFill>
                  <a:schemeClr val="accent6">
                    <a:lumMod val="75000"/>
                  </a:schemeClr>
                </a:solidFill>
                <a:latin typeface="Times New Roman" pitchFamily="18" charset="0"/>
                <a:cs typeface="Times New Roman" pitchFamily="18" charset="0"/>
              </a:rPr>
              <a:t>– Bakı : Qanun, 2011. – 336 səh. </a:t>
            </a:r>
          </a:p>
          <a:p>
            <a:endParaRPr lang="az-Latn-AZ" dirty="0">
              <a:solidFill>
                <a:schemeClr val="accent6">
                  <a:lumMod val="75000"/>
                </a:schemeClr>
              </a:solidFill>
              <a:latin typeface="Times New Roman" pitchFamily="18" charset="0"/>
              <a:cs typeface="Times New Roman" pitchFamily="18" charset="0"/>
            </a:endParaRPr>
          </a:p>
          <a:p>
            <a:r>
              <a:rPr lang="az-Latn-AZ" dirty="0" smtClean="0">
                <a:solidFill>
                  <a:schemeClr val="accent6">
                    <a:lumMod val="75000"/>
                  </a:schemeClr>
                </a:solidFill>
                <a:latin typeface="Times New Roman" pitchFamily="18" charset="0"/>
                <a:cs typeface="Times New Roman" pitchFamily="18" charset="0"/>
              </a:rPr>
              <a:t>Roman, fantastik janrın ən çox bəyənilən və uğur qazanan «Fantastik Qurğu» altjanrında yazılmışdır. Bu janr, ölkəmizdə ilk olmağına baxmayaraq dünyada bir çox unudulmaz nümunələrə sahibdir. Hər səhifəsindən zövq alacağınız roman, sizi təxəyyülünüzün sərhədlərini aşmağa məcbur edəcək. Heç vaxt olmamış dünyanın fərqli həyat qanunlarını və düşüncə tərzini göstərəcək. Ən vacibi isə, bu kitabda siz xeyirlə şər arasındakı incə bənzərliyin şahidi olacaqsınız. «Qaranlıq Günəş» Azərbaycanda bu janrda yazılmış ilk və yeganə əsər olmaqla birlikdə detektiv janrının da bəzi çalarlarını özündə cəmləyən bir romandır.</a:t>
            </a:r>
          </a:p>
          <a:p>
            <a:endParaRPr lang="ru-RU" dirty="0">
              <a:solidFill>
                <a:schemeClr val="accent6">
                  <a:lumMod val="75000"/>
                </a:schemeClr>
              </a:solidFill>
            </a:endParaRPr>
          </a:p>
        </p:txBody>
      </p:sp>
    </p:spTree>
    <p:extLst>
      <p:ext uri="{BB962C8B-B14F-4D97-AF65-F5344CB8AC3E}">
        <p14:creationId xmlns:p14="http://schemas.microsoft.com/office/powerpoint/2010/main" val="1436433966"/>
      </p:ext>
    </p:extLst>
  </p:cSld>
  <p:clrMapOvr>
    <a:masterClrMapping/>
  </p:clrMapOvr>
  <mc:AlternateContent xmlns:mc="http://schemas.openxmlformats.org/markup-compatibility/2006" xmlns:p14="http://schemas.microsoft.com/office/powerpoint/2010/main">
    <mc:Choice Requires="p14">
      <p:transition spd="slow" p14:dur="2000" advTm="33284">
        <p14:prism isContent="1"/>
      </p:transition>
    </mc:Choice>
    <mc:Fallback xmlns="">
      <p:transition spd="slow" advTm="33284">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348880"/>
            <a:ext cx="7920880" cy="2585323"/>
          </a:xfrm>
          <a:prstGeom prst="rect">
            <a:avLst/>
          </a:prstGeom>
        </p:spPr>
        <p:txBody>
          <a:bodyPr wrap="square">
            <a:spAutoFit/>
          </a:bodyPr>
          <a:lstStyle/>
          <a:p>
            <a:r>
              <a:rPr lang="az-Latn-AZ" b="1" i="1" dirty="0" smtClean="0">
                <a:solidFill>
                  <a:schemeClr val="bg1">
                    <a:lumMod val="50000"/>
                  </a:schemeClr>
                </a:solidFill>
                <a:latin typeface="Times New Roman" pitchFamily="18" charset="0"/>
                <a:cs typeface="Times New Roman" pitchFamily="18" charset="0"/>
              </a:rPr>
              <a:t>Hörmətli oxucum! </a:t>
            </a:r>
          </a:p>
          <a:p>
            <a:r>
              <a:rPr lang="az-Latn-AZ" b="1" i="1" dirty="0" smtClean="0">
                <a:solidFill>
                  <a:schemeClr val="bg1">
                    <a:lumMod val="50000"/>
                  </a:schemeClr>
                </a:solidFill>
                <a:latin typeface="Times New Roman" pitchFamily="18" charset="0"/>
                <a:cs typeface="Times New Roman" pitchFamily="18" charset="0"/>
              </a:rPr>
              <a:t>Fantastika janrının özəlliyi ondan ibarətdir ki, o, gələcəyə ünvanlanıb, fantastik ədəbiyyat gələcək ixtiraların özülünü qoyan bir ədəbiyyatdır. Çox ixtiralar və kəşflərə başlanğıc verən bir vasitədir. Məsələn, Jül Vern öz əsərlərində batiskafdan yazanda insanlar onun nə olduğunu bilmirdilər. L akin dünya fantastının əsərləri bu sualtı qurğunun ixtirasına rəvac verdi.</a:t>
            </a:r>
          </a:p>
          <a:p>
            <a:r>
              <a:rPr lang="az-Latn-AZ" b="1" i="1" dirty="0" smtClean="0">
                <a:solidFill>
                  <a:schemeClr val="bg1">
                    <a:lumMod val="50000"/>
                  </a:schemeClr>
                </a:solidFill>
                <a:latin typeface="Times New Roman" pitchFamily="18" charset="0"/>
                <a:cs typeface="Times New Roman" pitchFamily="18" charset="0"/>
              </a:rPr>
              <a:t>Ona görə də  bu janrda olan kitabları oxumaq üçün səni öz kitabxanamıza dəvət edirik.</a:t>
            </a:r>
          </a:p>
          <a:p>
            <a:r>
              <a:rPr lang="az-Latn-AZ" b="1" i="1" dirty="0" smtClean="0">
                <a:solidFill>
                  <a:schemeClr val="bg1">
                    <a:lumMod val="50000"/>
                  </a:schemeClr>
                </a:solidFill>
                <a:latin typeface="Times New Roman" pitchFamily="18" charset="0"/>
                <a:cs typeface="Times New Roman" pitchFamily="18" charset="0"/>
              </a:rPr>
              <a:t>Arzumuz odur ki, sən də nə vaxtsa, belə ixtiraların müəllifi olasan. </a:t>
            </a:r>
            <a:endParaRPr lang="az-Latn-AZ" b="1" i="1" dirty="0">
              <a:solidFill>
                <a:schemeClr val="bg1">
                  <a:lumMod val="50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4784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7714">
        <p15:prstTrans prst="curtains"/>
      </p:transition>
    </mc:Choice>
    <mc:Fallback xmlns="">
      <p:transition spd="slow" advTm="2771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2">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anim calcmode="lin" valueType="num">
                                      <p:cBhvr>
                                        <p:cTn id="13" dur="2000" fill="hold"/>
                                        <p:tgtEl>
                                          <p:spTgt spid="2">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2">
                                            <p:txEl>
                                              <p:pRg st="1" end="1"/>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anim calcmode="lin" valueType="num">
                                      <p:cBhvr>
                                        <p:cTn id="18" dur="2000" fill="hold"/>
                                        <p:tgtEl>
                                          <p:spTgt spid="2">
                                            <p:txEl>
                                              <p:pRg st="2" end="2"/>
                                            </p:txEl>
                                          </p:spTgt>
                                        </p:tgtEl>
                                        <p:attrNameLst>
                                          <p:attrName>ppt_w</p:attrName>
                                        </p:attrNameLst>
                                      </p:cBhvr>
                                      <p:tavLst>
                                        <p:tav tm="0" fmla="#ppt_w*sin(2.5*pi*$)">
                                          <p:val>
                                            <p:fltVal val="0"/>
                                          </p:val>
                                        </p:tav>
                                        <p:tav tm="100000">
                                          <p:val>
                                            <p:fltVal val="1"/>
                                          </p:val>
                                        </p:tav>
                                      </p:tavLst>
                                    </p:anim>
                                    <p:anim calcmode="lin" valueType="num">
                                      <p:cBhvr>
                                        <p:cTn id="19" dur="2000" fill="hold"/>
                                        <p:tgtEl>
                                          <p:spTgt spid="2">
                                            <p:txEl>
                                              <p:pRg st="2" end="2"/>
                                            </p:txEl>
                                          </p:spTgt>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anim calcmode="lin" valueType="num">
                                      <p:cBhvr>
                                        <p:cTn id="23" dur="2000" fill="hold"/>
                                        <p:tgtEl>
                                          <p:spTgt spid="2">
                                            <p:txEl>
                                              <p:pRg st="3" end="3"/>
                                            </p:txEl>
                                          </p:spTgt>
                                        </p:tgtEl>
                                        <p:attrNameLst>
                                          <p:attrName>ppt_w</p:attrName>
                                        </p:attrNameLst>
                                      </p:cBhvr>
                                      <p:tavLst>
                                        <p:tav tm="0" fmla="#ppt_w*sin(2.5*pi*$)">
                                          <p:val>
                                            <p:fltVal val="0"/>
                                          </p:val>
                                        </p:tav>
                                        <p:tav tm="100000">
                                          <p:val>
                                            <p:fltVal val="1"/>
                                          </p:val>
                                        </p:tav>
                                      </p:tavLst>
                                    </p:anim>
                                    <p:anim calcmode="lin" valueType="num">
                                      <p:cBhvr>
                                        <p:cTn id="24" dur="2000" fill="hold"/>
                                        <p:tgtEl>
                                          <p:spTgt spid="2">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620688"/>
            <a:ext cx="3024336" cy="5111713"/>
          </a:xfrm>
          <a:prstGeom prst="rect">
            <a:avLst/>
          </a:prstGeom>
          <a:solidFill>
            <a:srgbClr val="FFFFFF">
              <a:shade val="85000"/>
            </a:srgbClr>
          </a:solidFill>
          <a:ln w="190500" cap="sq">
            <a:solidFill>
              <a:schemeClr val="accent3">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p:cNvSpPr txBox="1"/>
          <p:nvPr/>
        </p:nvSpPr>
        <p:spPr>
          <a:xfrm>
            <a:off x="5004047" y="1340768"/>
            <a:ext cx="4032449" cy="4247317"/>
          </a:xfrm>
          <a:prstGeom prst="rect">
            <a:avLst/>
          </a:prstGeom>
          <a:noFill/>
        </p:spPr>
        <p:txBody>
          <a:bodyPr wrap="square" rtlCol="0">
            <a:spAutoFit/>
          </a:bodyPr>
          <a:lstStyle/>
          <a:p>
            <a:r>
              <a:rPr lang="az-Latn-AZ" dirty="0" smtClean="0">
                <a:solidFill>
                  <a:schemeClr val="accent3">
                    <a:lumMod val="50000"/>
                  </a:schemeClr>
                </a:solidFill>
                <a:latin typeface="Times New Roman" pitchFamily="18" charset="0"/>
                <a:cs typeface="Times New Roman" pitchFamily="18" charset="0"/>
              </a:rPr>
              <a:t>Zamanova E. </a:t>
            </a:r>
            <a:r>
              <a:rPr lang="en-US" dirty="0" err="1" smtClean="0">
                <a:solidFill>
                  <a:schemeClr val="accent3">
                    <a:lumMod val="50000"/>
                  </a:schemeClr>
                </a:solidFill>
                <a:latin typeface="Times New Roman" pitchFamily="18" charset="0"/>
                <a:cs typeface="Times New Roman" pitchFamily="18" charset="0"/>
              </a:rPr>
              <a:t>Vaxtd</a:t>
            </a:r>
            <a:r>
              <a:rPr lang="az-Latn-AZ" dirty="0" smtClean="0">
                <a:solidFill>
                  <a:schemeClr val="accent3">
                    <a:lumMod val="50000"/>
                  </a:schemeClr>
                </a:solidFill>
                <a:latin typeface="Times New Roman" pitchFamily="18" charset="0"/>
                <a:cs typeface="Times New Roman" pitchFamily="18" charset="0"/>
              </a:rPr>
              <a:t>ır</a:t>
            </a:r>
            <a:r>
              <a:rPr lang="en-US" dirty="0">
                <a:solidFill>
                  <a:schemeClr val="accent3">
                    <a:lumMod val="50000"/>
                  </a:schemeClr>
                </a:solidFill>
                <a:latin typeface="Times New Roman" pitchFamily="18" charset="0"/>
                <a:cs typeface="Times New Roman" pitchFamily="18" charset="0"/>
              </a:rPr>
              <a:t>,</a:t>
            </a:r>
            <a:r>
              <a:rPr lang="az-Latn-AZ" dirty="0" smtClean="0">
                <a:solidFill>
                  <a:schemeClr val="accent3">
                    <a:lumMod val="50000"/>
                  </a:schemeClr>
                </a:solidFill>
                <a:latin typeface="Times New Roman" pitchFamily="18" charset="0"/>
                <a:cs typeface="Times New Roman" pitchFamily="18" charset="0"/>
              </a:rPr>
              <a:t> qardaşım. – Bakı: 2003. – 144 səh. </a:t>
            </a:r>
          </a:p>
          <a:p>
            <a:r>
              <a:rPr lang="az-Latn-AZ" dirty="0" smtClean="0">
                <a:solidFill>
                  <a:schemeClr val="accent3">
                    <a:lumMod val="50000"/>
                  </a:schemeClr>
                </a:solidFill>
                <a:latin typeface="Times New Roman" pitchFamily="18" charset="0"/>
                <a:cs typeface="Times New Roman" pitchFamily="18" charset="0"/>
              </a:rPr>
              <a:t>Oxuculara təqdim olunan elmi-fantastik hekayələr toplusunun qəhrəmanları qeyri-adi adamlardır.  Onlar güclü, hərtərəfli inkişaf etmiş, dünya biliklərinə yiyələnən şəxslərdir, əsl mənada xalqını sevən azərbaycanlılardır. Kitabda yeni kəşflərin insanların mənafeyi naminə istifadəsi ön planda verilir; mərdlik, dəyanət, müdriklik, ağıl və cəsarət kimi insani keyfiyyətlər açıqlanır. Burada insanları yaşayıb-yaratmağa, Vətən və Torpaq uğrunda mübarizəyə çağırış təbili səslənir.</a:t>
            </a:r>
            <a:endParaRPr lang="ru-RU" dirty="0">
              <a:solidFill>
                <a:schemeClr val="accent3">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641897574"/>
      </p:ext>
    </p:extLst>
  </p:cSld>
  <p:clrMapOvr>
    <a:masterClrMapping/>
  </p:clrMapOvr>
  <mc:AlternateContent xmlns:mc="http://schemas.openxmlformats.org/markup-compatibility/2006" xmlns:p14="http://schemas.microsoft.com/office/powerpoint/2010/main">
    <mc:Choice Requires="p14">
      <p:transition spd="slow" p14:dur="1500" advTm="26833">
        <p14:window dir="vert"/>
      </p:transition>
    </mc:Choice>
    <mc:Fallback xmlns="">
      <p:transition spd="slow" advTm="26833">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3068960"/>
            <a:ext cx="7776864" cy="954107"/>
          </a:xfrm>
          <a:prstGeom prst="rect">
            <a:avLst/>
          </a:prstGeom>
          <a:noFill/>
        </p:spPr>
        <p:txBody>
          <a:bodyPr wrap="square" rtlCol="0">
            <a:spAutoFit/>
          </a:bodyPr>
          <a:lstStyle/>
          <a:p>
            <a:pPr algn="ctr"/>
            <a:r>
              <a:rPr lang="az-Latn-AZ" sz="2800" b="1" dirty="0" smtClean="0">
                <a:solidFill>
                  <a:schemeClr val="accent3">
                    <a:lumMod val="50000"/>
                  </a:schemeClr>
                </a:solidFill>
                <a:latin typeface="Times New Roman" pitchFamily="18" charset="0"/>
                <a:cs typeface="Times New Roman" pitchFamily="18" charset="0"/>
              </a:rPr>
              <a:t>Məlumat-biblioqrafiya şöbəsi</a:t>
            </a:r>
          </a:p>
          <a:p>
            <a:pPr algn="ctr"/>
            <a:r>
              <a:rPr lang="az-Latn-AZ" sz="2800" b="1" dirty="0" smtClean="0">
                <a:solidFill>
                  <a:schemeClr val="accent3">
                    <a:lumMod val="50000"/>
                  </a:schemeClr>
                </a:solidFill>
                <a:latin typeface="Times New Roman" pitchFamily="18" charset="0"/>
                <a:cs typeface="Times New Roman" pitchFamily="18" charset="0"/>
              </a:rPr>
              <a:t>ÜLVİYYƏ</a:t>
            </a:r>
            <a:endParaRPr lang="az-Latn-AZ" sz="2800" b="1" dirty="0">
              <a:solidFill>
                <a:schemeClr val="accent3">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823303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6019">
        <p15:prstTrans prst="curtains"/>
      </p:transition>
    </mc:Choice>
    <mc:Fallback xmlns="">
      <p:transition spd="slow" advTm="6019">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620688"/>
            <a:ext cx="3399266" cy="5073716"/>
          </a:xfrm>
          <a:prstGeom prst="rect">
            <a:avLst/>
          </a:prstGeom>
          <a:solidFill>
            <a:srgbClr val="FFFFFF">
              <a:shade val="85000"/>
            </a:srgbClr>
          </a:solidFill>
          <a:ln w="190500" cap="rnd">
            <a:solidFill>
              <a:schemeClr val="accent1">
                <a:lumMod val="60000"/>
                <a:lumOff val="4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Прямоугольник 3"/>
          <p:cNvSpPr/>
          <p:nvPr/>
        </p:nvSpPr>
        <p:spPr>
          <a:xfrm>
            <a:off x="5076056" y="1319511"/>
            <a:ext cx="3744415" cy="3693319"/>
          </a:xfrm>
          <a:prstGeom prst="rect">
            <a:avLst/>
          </a:prstGeom>
        </p:spPr>
        <p:txBody>
          <a:bodyPr wrap="square">
            <a:spAutoFit/>
          </a:bodyPr>
          <a:lstStyle/>
          <a:p>
            <a:r>
              <a:rPr lang="az-Latn-AZ" b="1" i="1" dirty="0" smtClean="0">
                <a:solidFill>
                  <a:schemeClr val="tx2">
                    <a:lumMod val="60000"/>
                    <a:lumOff val="40000"/>
                  </a:schemeClr>
                </a:solidFill>
                <a:latin typeface="Times New Roman" pitchFamily="18" charset="0"/>
                <a:cs typeface="Times New Roman" pitchFamily="18" charset="0"/>
              </a:rPr>
              <a:t>Belyayaev A. Amfibiya adam. - Bakı: Altun Kitab, 2007. – 128 s. </a:t>
            </a:r>
          </a:p>
          <a:p>
            <a:r>
              <a:rPr lang="az-Latn-AZ" b="1" i="1" dirty="0" smtClean="0">
                <a:solidFill>
                  <a:schemeClr val="tx2">
                    <a:lumMod val="60000"/>
                    <a:lumOff val="40000"/>
                  </a:schemeClr>
                </a:solidFill>
                <a:latin typeface="Times New Roman" pitchFamily="18" charset="0"/>
                <a:cs typeface="Times New Roman" pitchFamily="18" charset="0"/>
              </a:rPr>
              <a:t>Amfibiya  adam Aleksandr Belyayevin ən tanınmış əsəridir. Bu möhtəşəm əsərdə həm quruda, həm də suda yaşamağı bacaran və bu bacarığına görə «Dəniz  İblisi» adlandırılan İxtiandr adlı gəncin həyatından bəhs olunur. İstedadlı cərrah Salvator, İxtiandra köpək balığının qəlsəmələrini köçürmüşdür. Hadisələr Argentinada, Atlantik Okeanın  sahillərində cərəyan edir.</a:t>
            </a:r>
            <a:r>
              <a:rPr lang="en-US" b="1" i="1" dirty="0">
                <a:solidFill>
                  <a:schemeClr val="tx2">
                    <a:lumMod val="60000"/>
                    <a:lumOff val="40000"/>
                  </a:schemeClr>
                </a:solidFill>
                <a:latin typeface="Times New Roman" pitchFamily="18" charset="0"/>
                <a:cs typeface="Times New Roman" pitchFamily="18" charset="0"/>
              </a:rPr>
              <a:t> </a:t>
            </a:r>
            <a:endParaRPr lang="ru-RU" b="1" i="1" dirty="0">
              <a:solidFill>
                <a:schemeClr val="tx2">
                  <a:lumMod val="60000"/>
                  <a:lumOff val="4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232505593"/>
      </p:ext>
    </p:extLst>
  </p:cSld>
  <p:clrMapOvr>
    <a:masterClrMapping/>
  </p:clrMapOvr>
  <mc:AlternateContent xmlns:mc="http://schemas.openxmlformats.org/markup-compatibility/2006" xmlns:p14="http://schemas.microsoft.com/office/powerpoint/2010/main">
    <mc:Choice Requires="p14">
      <p:transition spd="slow" p14:dur="1600" advTm="19794">
        <p14:conveyor dir="l"/>
      </p:transition>
    </mc:Choice>
    <mc:Fallback xmlns="">
      <p:transition spd="slow" advTm="19794">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8866" y="980728"/>
            <a:ext cx="3145613" cy="4680520"/>
          </a:xfrm>
          <a:prstGeom prst="rect">
            <a:avLst/>
          </a:prstGeom>
          <a:ln w="88900" cap="sq" cmpd="thickThin">
            <a:solidFill>
              <a:schemeClr val="accent6">
                <a:lumMod val="75000"/>
              </a:schemeClr>
            </a:solidFill>
            <a:prstDash val="solid"/>
            <a:miter lim="800000"/>
          </a:ln>
          <a:effectLst>
            <a:innerShdw blurRad="76200">
              <a:srgbClr val="000000"/>
            </a:innerShdw>
          </a:effectLst>
        </p:spPr>
      </p:pic>
      <p:sp>
        <p:nvSpPr>
          <p:cNvPr id="3" name="Прямоугольник 2"/>
          <p:cNvSpPr/>
          <p:nvPr/>
        </p:nvSpPr>
        <p:spPr>
          <a:xfrm>
            <a:off x="467544" y="1268760"/>
            <a:ext cx="3600400" cy="3970318"/>
          </a:xfrm>
          <a:prstGeom prst="rect">
            <a:avLst/>
          </a:prstGeom>
        </p:spPr>
        <p:txBody>
          <a:bodyPr wrap="square">
            <a:spAutoFit/>
          </a:bodyPr>
          <a:lstStyle/>
          <a:p>
            <a:r>
              <a:rPr lang="az-Latn-AZ" b="1" i="1" dirty="0" smtClean="0">
                <a:solidFill>
                  <a:schemeClr val="accent6">
                    <a:lumMod val="75000"/>
                  </a:schemeClr>
                </a:solidFill>
                <a:latin typeface="Times New Roman" pitchFamily="18" charset="0"/>
                <a:cs typeface="Times New Roman" pitchFamily="18" charset="0"/>
              </a:rPr>
              <a:t>Belyayaev A. Professor Douelin başı. - Bakı: Altun Kitab, 2012. – 128 səh. </a:t>
            </a:r>
          </a:p>
          <a:p>
            <a:r>
              <a:rPr lang="az-Latn-AZ" b="1" i="1" dirty="0" smtClean="0">
                <a:solidFill>
                  <a:schemeClr val="accent6">
                    <a:lumMod val="75000"/>
                  </a:schemeClr>
                </a:solidFill>
                <a:latin typeface="Times New Roman" pitchFamily="18" charset="0"/>
                <a:cs typeface="Times New Roman" pitchFamily="18" charset="0"/>
              </a:rPr>
              <a:t>«Professor Douelin başı» fantastik macəra romanı Aleksandr Belyayev tərəfindən 1925-ci ildə yazılmış və «Ümumdünya bələdçisi» jurnalında nəşr olunmuşdur. Belyayevin bu əsəri bir növ avtobioqrafik roman kimi qələmə alınmış, insanlara iflic vəziyyətdə olmağın, «yalnız başın fəaliyyət göstərməsinin» necə bir hiss olması haqqında danışmaq istəmişdir.</a:t>
            </a:r>
            <a:endParaRPr lang="ru-RU" b="1" i="1" dirty="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669273808"/>
      </p:ext>
    </p:extLst>
  </p:cSld>
  <p:clrMapOvr>
    <a:masterClrMapping/>
  </p:clrMapOvr>
  <mc:AlternateContent xmlns:mc="http://schemas.openxmlformats.org/markup-compatibility/2006" xmlns:p14="http://schemas.microsoft.com/office/powerpoint/2010/main">
    <mc:Choice Requires="p14">
      <p:transition spd="slow" p14:dur="1200" advTm="21192">
        <p14:prism/>
      </p:transition>
    </mc:Choice>
    <mc:Fallback xmlns="">
      <p:transition spd="slow" advTm="21192">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764704"/>
            <a:ext cx="3312368" cy="4968552"/>
          </a:xfrm>
          <a:prstGeom prst="rect">
            <a:avLst/>
          </a:prstGeom>
          <a:solidFill>
            <a:srgbClr val="FFFFFF">
              <a:shade val="85000"/>
            </a:srgbClr>
          </a:solidFill>
          <a:ln w="88900" cap="sq">
            <a:solidFill>
              <a:schemeClr val="accent6">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4860032" y="1358141"/>
            <a:ext cx="3744416" cy="3970318"/>
          </a:xfrm>
          <a:prstGeom prst="rect">
            <a:avLst/>
          </a:prstGeom>
          <a:noFill/>
        </p:spPr>
        <p:txBody>
          <a:bodyPr wrap="square" rtlCol="0">
            <a:spAutoFit/>
          </a:bodyPr>
          <a:lstStyle/>
          <a:p>
            <a:r>
              <a:rPr lang="en-US" b="1" i="1" dirty="0" smtClean="0">
                <a:solidFill>
                  <a:schemeClr val="accent6">
                    <a:lumMod val="50000"/>
                  </a:schemeClr>
                </a:solidFill>
                <a:latin typeface="Times New Roman" panose="02020603050405020304" pitchFamily="18" charset="0"/>
                <a:cs typeface="Times New Roman" panose="02020603050405020304" pitchFamily="18" charset="0"/>
              </a:rPr>
              <a:t>D</a:t>
            </a:r>
            <a:r>
              <a:rPr lang="az-Latn-AZ" b="1" i="1" dirty="0" smtClean="0">
                <a:solidFill>
                  <a:schemeClr val="accent6">
                    <a:lumMod val="50000"/>
                  </a:schemeClr>
                </a:solidFill>
                <a:latin typeface="Times New Roman" panose="02020603050405020304" pitchFamily="18" charset="0"/>
                <a:cs typeface="Times New Roman" panose="02020603050405020304" pitchFamily="18" charset="0"/>
              </a:rPr>
              <a:t>ünya fantastika antologiyası. – Bakı : Şərq-Qərb, 2007. – 464 </a:t>
            </a:r>
            <a:r>
              <a:rPr lang="en-US" b="1" i="1" dirty="0" smtClean="0">
                <a:solidFill>
                  <a:schemeClr val="accent6">
                    <a:lumMod val="50000"/>
                  </a:schemeClr>
                </a:solidFill>
                <a:latin typeface="Times New Roman" panose="02020603050405020304" pitchFamily="18" charset="0"/>
                <a:cs typeface="Times New Roman" panose="02020603050405020304" pitchFamily="18" charset="0"/>
              </a:rPr>
              <a:t>s.</a:t>
            </a:r>
            <a:r>
              <a:rPr lang="az-Latn-AZ" b="1" i="1" dirty="0" smtClean="0">
                <a:solidFill>
                  <a:schemeClr val="accent6">
                    <a:lumMod val="50000"/>
                  </a:schemeClr>
                </a:solidFill>
                <a:latin typeface="Times New Roman" panose="02020603050405020304" pitchFamily="18" charset="0"/>
                <a:cs typeface="Times New Roman" panose="02020603050405020304" pitchFamily="18" charset="0"/>
              </a:rPr>
              <a:t> </a:t>
            </a:r>
            <a:endParaRPr lang="en-US" b="1" i="1" dirty="0" smtClean="0">
              <a:solidFill>
                <a:schemeClr val="accent6">
                  <a:lumMod val="50000"/>
                </a:schemeClr>
              </a:solidFill>
              <a:latin typeface="Times New Roman" panose="02020603050405020304" pitchFamily="18" charset="0"/>
              <a:cs typeface="Times New Roman" panose="02020603050405020304" pitchFamily="18" charset="0"/>
            </a:endParaRPr>
          </a:p>
          <a:p>
            <a:endParaRPr lang="en-US" b="1" i="1" dirty="0" smtClean="0">
              <a:solidFill>
                <a:schemeClr val="accent6">
                  <a:lumMod val="50000"/>
                </a:schemeClr>
              </a:solidFill>
              <a:latin typeface="Times New Roman" panose="02020603050405020304" pitchFamily="18" charset="0"/>
              <a:cs typeface="Times New Roman" panose="02020603050405020304" pitchFamily="18" charset="0"/>
            </a:endParaRPr>
          </a:p>
          <a:p>
            <a:r>
              <a:rPr lang="az-Latn-AZ" b="1" i="1" dirty="0" smtClean="0">
                <a:solidFill>
                  <a:schemeClr val="accent6">
                    <a:lumMod val="50000"/>
                  </a:schemeClr>
                </a:solidFill>
                <a:latin typeface="Times New Roman" panose="02020603050405020304" pitchFamily="18" charset="0"/>
                <a:cs typeface="Times New Roman" panose="02020603050405020304" pitchFamily="18" charset="0"/>
              </a:rPr>
              <a:t>Kitaba fantastika janrında yazan dünya yazıçılarından Pyer Bul, Artur Klark, Ayzek Əzimov, Rey Bredberi, Fred Tomas Saberhagen, Con Kristofer, Vatslav Kaydoş, Kşiştof Borun, Siniti Xosi və Namiq Abdullayevin hekayələri, eləcə də Aleksandr Belyayevin «Professor Douelin başı» povesti və Herbert Uellsin «Görünməz adam» romanı daxil edilmişdir.</a:t>
            </a:r>
            <a:endParaRPr lang="ru-RU" b="1" i="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7421496"/>
      </p:ext>
    </p:extLst>
  </p:cSld>
  <p:clrMapOvr>
    <a:masterClrMapping/>
  </p:clrMapOvr>
  <mc:AlternateContent xmlns:mc="http://schemas.openxmlformats.org/markup-compatibility/2006" xmlns:p14="http://schemas.microsoft.com/office/powerpoint/2010/main">
    <mc:Choice Requires="p14">
      <p:transition spd="slow" p14:dur="1200" advTm="25727">
        <p14:prism/>
      </p:transition>
    </mc:Choice>
    <mc:Fallback xmlns="">
      <p:transition spd="slow" advTm="25727">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112" y="1340768"/>
            <a:ext cx="3102898" cy="4752468"/>
          </a:xfrm>
          <a:prstGeom prst="rect">
            <a:avLst/>
          </a:prstGeom>
          <a:ln w="88900" cap="sq" cmpd="thickThin">
            <a:solidFill>
              <a:schemeClr val="accent6">
                <a:lumMod val="75000"/>
              </a:schemeClr>
            </a:solidFill>
            <a:prstDash val="solid"/>
            <a:miter lim="800000"/>
          </a:ln>
          <a:effectLst>
            <a:innerShdw blurRad="76200">
              <a:srgbClr val="000000"/>
            </a:innerShdw>
          </a:effectLst>
        </p:spPr>
      </p:pic>
      <p:sp>
        <p:nvSpPr>
          <p:cNvPr id="4" name="TextBox 3"/>
          <p:cNvSpPr txBox="1"/>
          <p:nvPr/>
        </p:nvSpPr>
        <p:spPr>
          <a:xfrm>
            <a:off x="683569" y="2142149"/>
            <a:ext cx="3744416" cy="4247317"/>
          </a:xfrm>
          <a:prstGeom prst="rect">
            <a:avLst/>
          </a:prstGeom>
          <a:noFill/>
        </p:spPr>
        <p:txBody>
          <a:bodyPr wrap="square" rtlCol="0">
            <a:spAutoFit/>
          </a:bodyPr>
          <a:lstStyle/>
          <a:p>
            <a:r>
              <a:rPr lang="az-Latn-AZ" b="1" i="1" dirty="0" smtClean="0">
                <a:solidFill>
                  <a:schemeClr val="accent6">
                    <a:lumMod val="50000"/>
                  </a:schemeClr>
                </a:solidFill>
                <a:latin typeface="Times New Roman" pitchFamily="18" charset="0"/>
                <a:cs typeface="Times New Roman" pitchFamily="18" charset="0"/>
              </a:rPr>
              <a:t>Dünya elmi-fantastik ədəbiyyatı antologiyası. I cild. – Bakı: Şərq-Qərb, 2014</a:t>
            </a:r>
            <a:r>
              <a:rPr lang="en-US" b="1" i="1" dirty="0" smtClean="0">
                <a:solidFill>
                  <a:schemeClr val="accent6">
                    <a:lumMod val="50000"/>
                  </a:schemeClr>
                </a:solidFill>
                <a:latin typeface="Times New Roman" pitchFamily="18" charset="0"/>
                <a:cs typeface="Times New Roman" pitchFamily="18" charset="0"/>
              </a:rPr>
              <a:t>. -</a:t>
            </a:r>
            <a:r>
              <a:rPr lang="az-Latn-AZ" b="1" i="1" dirty="0" smtClean="0">
                <a:solidFill>
                  <a:schemeClr val="accent6">
                    <a:lumMod val="50000"/>
                  </a:schemeClr>
                </a:solidFill>
                <a:latin typeface="Times New Roman" pitchFamily="18" charset="0"/>
                <a:cs typeface="Times New Roman" pitchFamily="18" charset="0"/>
              </a:rPr>
              <a:t> 400 s. </a:t>
            </a:r>
          </a:p>
          <a:p>
            <a:r>
              <a:rPr lang="az-Latn-AZ" b="1" i="1" dirty="0" smtClean="0">
                <a:solidFill>
                  <a:schemeClr val="accent6">
                    <a:lumMod val="50000"/>
                  </a:schemeClr>
                </a:solidFill>
                <a:latin typeface="Times New Roman" pitchFamily="18" charset="0"/>
                <a:cs typeface="Times New Roman" pitchFamily="18" charset="0"/>
              </a:rPr>
              <a:t>Bu kitaba Edmond Hamilton, Endrü Norton, Artur Klark, Alfred Van, Mişel Demüt, Yanuş Şablitski, Nils Nilsenin əsərləri daxil edilmişdir. Oxucuların diqqətinə cəlb edilən bu əsərlərdə fantastika janr rəngarəngliyinə görə klassik bədii ədəbiyyatdan demək olar ki, fərqlənmir. Kitab geniş oxucu kütləsi üçün nəzərdə tutulmuşdur.</a:t>
            </a:r>
          </a:p>
          <a:p>
            <a:endParaRPr lang="az-Latn-AZ" dirty="0">
              <a:latin typeface="Times New Roman" pitchFamily="18" charset="0"/>
              <a:cs typeface="Times New Roman" pitchFamily="18" charset="0"/>
            </a:endParaRPr>
          </a:p>
          <a:p>
            <a:endParaRPr lang="ru-RU" dirty="0"/>
          </a:p>
        </p:txBody>
      </p:sp>
    </p:spTree>
    <p:extLst>
      <p:ext uri="{BB962C8B-B14F-4D97-AF65-F5344CB8AC3E}">
        <p14:creationId xmlns:p14="http://schemas.microsoft.com/office/powerpoint/2010/main" val="4126946826"/>
      </p:ext>
    </p:extLst>
  </p:cSld>
  <p:clrMapOvr>
    <a:masterClrMapping/>
  </p:clrMapOvr>
  <mc:AlternateContent xmlns:mc="http://schemas.openxmlformats.org/markup-compatibility/2006" xmlns:p14="http://schemas.microsoft.com/office/powerpoint/2010/main">
    <mc:Choice Requires="p14">
      <p:transition spd="slow" p14:dur="1200" advTm="25761">
        <p14:prism/>
      </p:transition>
    </mc:Choice>
    <mc:Fallback xmlns="">
      <p:transition spd="slow" advTm="25761">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872" y="1137810"/>
            <a:ext cx="2664296" cy="5027493"/>
          </a:xfrm>
          <a:prstGeom prst="rect">
            <a:avLst/>
          </a:prstGeom>
          <a:solidFill>
            <a:srgbClr val="FFFFFF">
              <a:shade val="85000"/>
            </a:srgbClr>
          </a:solidFill>
          <a:ln w="190500" cap="sq">
            <a:solidFill>
              <a:srgbClr val="CC0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Прямоугольник 4"/>
          <p:cNvSpPr/>
          <p:nvPr/>
        </p:nvSpPr>
        <p:spPr>
          <a:xfrm>
            <a:off x="4716016" y="2384884"/>
            <a:ext cx="3995936" cy="2308324"/>
          </a:xfrm>
          <a:prstGeom prst="rect">
            <a:avLst/>
          </a:prstGeom>
        </p:spPr>
        <p:txBody>
          <a:bodyPr wrap="square">
            <a:spAutoFit/>
          </a:bodyPr>
          <a:lstStyle/>
          <a:p>
            <a:r>
              <a:rPr lang="az-Latn-AZ" b="1" i="1" dirty="0" smtClean="0">
                <a:solidFill>
                  <a:srgbClr val="FF0000"/>
                </a:solidFill>
                <a:latin typeface="Times New Roman" pitchFamily="18" charset="0"/>
                <a:cs typeface="Times New Roman" pitchFamily="18" charset="0"/>
              </a:rPr>
              <a:t>Dünya elmi-fantastik ədəbiyyatı antologiyası. II cild. - Bakı: Şərq –Qərb, 2014. – 336. </a:t>
            </a:r>
          </a:p>
          <a:p>
            <a:r>
              <a:rPr lang="az-Latn-AZ" b="1" i="1" dirty="0" smtClean="0">
                <a:solidFill>
                  <a:srgbClr val="FF0000"/>
                </a:solidFill>
                <a:latin typeface="Times New Roman" pitchFamily="18" charset="0"/>
                <a:cs typeface="Times New Roman" pitchFamily="18" charset="0"/>
              </a:rPr>
              <a:t>«Dünya elmi-fantastik ədəbiyyatı antologiyası»nın II cildində dünya ədəbiyyatının fantastik janrında yazan Amerika, Yaponiya və Rusiya yazarlarının əsərləri  toplanıb.</a:t>
            </a:r>
            <a:endParaRPr lang="ru-RU"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88571581"/>
      </p:ext>
    </p:extLst>
  </p:cSld>
  <p:clrMapOvr>
    <a:masterClrMapping/>
  </p:clrMapOvr>
  <mc:AlternateContent xmlns:mc="http://schemas.openxmlformats.org/markup-compatibility/2006" xmlns:p14="http://schemas.microsoft.com/office/powerpoint/2010/main">
    <mc:Choice Requires="p14">
      <p:transition spd="slow" p14:dur="1200" advTm="16066">
        <p14:prism/>
      </p:transition>
    </mc:Choice>
    <mc:Fallback xmlns="">
      <p:transition spd="slow" advTm="16066">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48" y="620688"/>
            <a:ext cx="3442195" cy="5500003"/>
          </a:xfrm>
          <a:prstGeom prst="rect">
            <a:avLst/>
          </a:prstGeom>
          <a:solidFill>
            <a:srgbClr val="FFFFFF">
              <a:shade val="85000"/>
            </a:srgbClr>
          </a:solidFill>
          <a:ln w="88900" cap="sq">
            <a:solidFill>
              <a:schemeClr val="accent6">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611560" y="1412776"/>
            <a:ext cx="3816424" cy="4247317"/>
          </a:xfrm>
          <a:prstGeom prst="rect">
            <a:avLst/>
          </a:prstGeom>
          <a:noFill/>
        </p:spPr>
        <p:txBody>
          <a:bodyPr wrap="square" rtlCol="0">
            <a:spAutoFit/>
          </a:bodyPr>
          <a:lstStyle/>
          <a:p>
            <a:r>
              <a:rPr lang="az-Latn-AZ" b="1" i="1" dirty="0" smtClean="0">
                <a:solidFill>
                  <a:schemeClr val="accent6">
                    <a:lumMod val="75000"/>
                  </a:schemeClr>
                </a:solidFill>
                <a:latin typeface="Times New Roman" panose="02020603050405020304" pitchFamily="18" charset="0"/>
                <a:cs typeface="Times New Roman" panose="02020603050405020304" pitchFamily="18" charset="0"/>
              </a:rPr>
              <a:t>Bredberi R. Hekayələr. – Bakı : Altun kitab, 2014. – 224 s.</a:t>
            </a:r>
          </a:p>
          <a:p>
            <a:r>
              <a:rPr lang="az-Latn-AZ" b="1" i="1" dirty="0" smtClean="0">
                <a:solidFill>
                  <a:schemeClr val="accent6">
                    <a:lumMod val="75000"/>
                  </a:schemeClr>
                </a:solidFill>
                <a:latin typeface="Times New Roman" panose="02020603050405020304" pitchFamily="18" charset="0"/>
                <a:cs typeface="Times New Roman" panose="02020603050405020304" pitchFamily="18" charset="0"/>
              </a:rPr>
              <a:t>Kitabda dünyanın fantastik janrda ən çox oxunan</a:t>
            </a:r>
            <a:r>
              <a:rPr lang="en-US" b="1" i="1" dirty="0" smtClean="0">
                <a:solidFill>
                  <a:schemeClr val="accent6">
                    <a:lumMod val="75000"/>
                  </a:schemeClr>
                </a:solidFill>
                <a:latin typeface="Times New Roman" panose="02020603050405020304" pitchFamily="18" charset="0"/>
                <a:cs typeface="Times New Roman" panose="02020603050405020304" pitchFamily="18" charset="0"/>
              </a:rPr>
              <a:t> </a:t>
            </a:r>
            <a:r>
              <a:rPr lang="az-Latn-AZ" b="1" i="1" dirty="0" smtClean="0">
                <a:solidFill>
                  <a:schemeClr val="accent6">
                    <a:lumMod val="75000"/>
                  </a:schemeClr>
                </a:solidFill>
                <a:latin typeface="Times New Roman" panose="02020603050405020304" pitchFamily="18" charset="0"/>
                <a:cs typeface="Times New Roman" panose="02020603050405020304" pitchFamily="18" charset="0"/>
              </a:rPr>
              <a:t>yazıçılarından və ssenaristlərindən biri olan </a:t>
            </a:r>
            <a:r>
              <a:rPr lang="en-US" b="1" i="1" dirty="0" smtClean="0">
                <a:solidFill>
                  <a:schemeClr val="accent6">
                    <a:lumMod val="75000"/>
                  </a:schemeClr>
                </a:solidFill>
                <a:latin typeface="Times New Roman" panose="02020603050405020304" pitchFamily="18" charset="0"/>
                <a:cs typeface="Times New Roman" panose="02020603050405020304" pitchFamily="18" charset="0"/>
              </a:rPr>
              <a:t>A</a:t>
            </a:r>
            <a:r>
              <a:rPr lang="az-Latn-AZ" b="1" i="1" dirty="0" smtClean="0">
                <a:solidFill>
                  <a:schemeClr val="accent6">
                    <a:lumMod val="75000"/>
                  </a:schemeClr>
                </a:solidFill>
                <a:latin typeface="Times New Roman" panose="02020603050405020304" pitchFamily="18" charset="0"/>
                <a:cs typeface="Times New Roman" panose="02020603050405020304" pitchFamily="18" charset="0"/>
              </a:rPr>
              <a:t>merika yazıçısı Rey Duqlas Bredberinin seçilmiş hekayələri toplanmışdır. Azərbaycanda ilk dəfə toplu halında nəşr olunan bu kitabın əsas mövzusunu bəşər övladının dərkolunmaz sirli qüvvələr qarşısında acizliyi, onların qurbanına çevrilməsi, insan zəkasının qavraya bilmədiyi mistika və Yer kürəsindən kənar sivilizasiyadakı həyat təşkil edir.</a:t>
            </a:r>
            <a:endParaRPr lang="ru-RU" b="1" i="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1460646"/>
      </p:ext>
    </p:extLst>
  </p:cSld>
  <p:clrMapOvr>
    <a:masterClrMapping/>
  </p:clrMapOvr>
  <mc:AlternateContent xmlns:mc="http://schemas.openxmlformats.org/markup-compatibility/2006" xmlns:p14="http://schemas.microsoft.com/office/powerpoint/2010/main">
    <mc:Choice Requires="p14">
      <p:transition spd="slow" p14:dur="1200" advTm="30223">
        <p14:prism/>
      </p:transition>
    </mc:Choice>
    <mc:Fallback xmlns="">
      <p:transition spd="slow" advTm="30223">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620688"/>
            <a:ext cx="3027781" cy="5013176"/>
          </a:xfrm>
          <a:prstGeom prst="rect">
            <a:avLst/>
          </a:prstGeom>
          <a:ln w="228600" cap="sq" cmpd="thickThin">
            <a:solidFill>
              <a:schemeClr val="accent6">
                <a:lumMod val="50000"/>
              </a:schemeClr>
            </a:solidFill>
            <a:prstDash val="solid"/>
            <a:miter lim="800000"/>
          </a:ln>
          <a:effectLst>
            <a:innerShdw blurRad="76200">
              <a:srgbClr val="000000"/>
            </a:innerShdw>
          </a:effectLst>
        </p:spPr>
      </p:pic>
      <p:sp>
        <p:nvSpPr>
          <p:cNvPr id="3" name="TextBox 2"/>
          <p:cNvSpPr txBox="1"/>
          <p:nvPr/>
        </p:nvSpPr>
        <p:spPr>
          <a:xfrm>
            <a:off x="3995936" y="2132856"/>
            <a:ext cx="4752528" cy="2308324"/>
          </a:xfrm>
          <a:prstGeom prst="rect">
            <a:avLst/>
          </a:prstGeom>
          <a:noFill/>
        </p:spPr>
        <p:txBody>
          <a:bodyPr wrap="square" rtlCol="0">
            <a:spAutoFit/>
          </a:bodyPr>
          <a:lstStyle/>
          <a:p>
            <a:r>
              <a:rPr lang="az-Latn-AZ" dirty="0" smtClean="0">
                <a:solidFill>
                  <a:schemeClr val="accent6">
                    <a:lumMod val="50000"/>
                  </a:schemeClr>
                </a:solidFill>
                <a:latin typeface="Times New Roman" panose="02020603050405020304" pitchFamily="18" charset="0"/>
                <a:cs typeface="Times New Roman" panose="02020603050405020304" pitchFamily="18" charset="0"/>
              </a:rPr>
              <a:t>Uells H.Hekayələr. – Bakı : </a:t>
            </a:r>
            <a:r>
              <a:rPr lang="en-US" dirty="0" smtClean="0">
                <a:solidFill>
                  <a:schemeClr val="accent6">
                    <a:lumMod val="50000"/>
                  </a:schemeClr>
                </a:solidFill>
                <a:latin typeface="Times New Roman" panose="02020603050405020304" pitchFamily="18" charset="0"/>
                <a:cs typeface="Times New Roman" panose="02020603050405020304" pitchFamily="18" charset="0"/>
              </a:rPr>
              <a:t>A</a:t>
            </a:r>
            <a:r>
              <a:rPr lang="az-Latn-AZ" dirty="0" smtClean="0">
                <a:solidFill>
                  <a:schemeClr val="accent6">
                    <a:lumMod val="50000"/>
                  </a:schemeClr>
                </a:solidFill>
                <a:latin typeface="Times New Roman" panose="02020603050405020304" pitchFamily="18" charset="0"/>
                <a:cs typeface="Times New Roman" panose="02020603050405020304" pitchFamily="18" charset="0"/>
              </a:rPr>
              <a:t>ltun kitab, 2015. – 208s. – (Hekayə ustaları).</a:t>
            </a:r>
          </a:p>
          <a:p>
            <a:r>
              <a:rPr lang="az-Latn-AZ" dirty="0" smtClean="0">
                <a:solidFill>
                  <a:schemeClr val="accent6">
                    <a:lumMod val="50000"/>
                  </a:schemeClr>
                </a:solidFill>
                <a:latin typeface="Times New Roman" panose="02020603050405020304" pitchFamily="18" charset="0"/>
                <a:cs typeface="Times New Roman" panose="02020603050405020304" pitchFamily="18" charset="0"/>
              </a:rPr>
              <a:t>Kitaba dünya ədəbiyyatında elmi-fantastik janrın böyük ustalarından sayılan ingilis yazıçısı Herbert Corc Uellsin seçilmiş hekayələri daxil edilmişdir. Bu günədək Azərbaycanda yalnız roman və povestləri işıq üzü görmüş yazıçının bu dəfə </a:t>
            </a:r>
            <a:r>
              <a:rPr lang="az-Latn-AZ" smtClean="0">
                <a:solidFill>
                  <a:schemeClr val="accent6">
                    <a:lumMod val="50000"/>
                  </a:schemeClr>
                </a:solidFill>
                <a:latin typeface="Times New Roman" panose="02020603050405020304" pitchFamily="18" charset="0"/>
                <a:cs typeface="Times New Roman" panose="02020603050405020304" pitchFamily="18" charset="0"/>
              </a:rPr>
              <a:t>hekayələri </a:t>
            </a:r>
            <a:r>
              <a:rPr lang="az-Latn-AZ" smtClean="0">
                <a:solidFill>
                  <a:schemeClr val="accent6">
                    <a:lumMod val="50000"/>
                  </a:schemeClr>
                </a:solidFill>
                <a:latin typeface="Times New Roman" panose="02020603050405020304" pitchFamily="18" charset="0"/>
                <a:cs typeface="Times New Roman" panose="02020603050405020304" pitchFamily="18" charset="0"/>
              </a:rPr>
              <a:t>oxucuları </a:t>
            </a:r>
            <a:r>
              <a:rPr lang="az-Latn-AZ" dirty="0" smtClean="0">
                <a:solidFill>
                  <a:schemeClr val="accent6">
                    <a:lumMod val="50000"/>
                  </a:schemeClr>
                </a:solidFill>
                <a:latin typeface="Times New Roman" panose="02020603050405020304" pitchFamily="18" charset="0"/>
                <a:cs typeface="Times New Roman" panose="02020603050405020304" pitchFamily="18" charset="0"/>
              </a:rPr>
              <a:t>sevindirəcək.</a:t>
            </a:r>
            <a:endParaRPr lang="ru-RU"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9612503"/>
      </p:ext>
    </p:extLst>
  </p:cSld>
  <p:clrMapOvr>
    <a:masterClrMapping/>
  </p:clrMapOvr>
  <mc:AlternateContent xmlns:mc="http://schemas.openxmlformats.org/markup-compatibility/2006" xmlns:p14="http://schemas.microsoft.com/office/powerpoint/2010/main">
    <mc:Choice Requires="p14">
      <p:transition spd="slow" p14:dur="1200" advTm="20783">
        <p14:prism/>
      </p:transition>
    </mc:Choice>
    <mc:Fallback xmlns="">
      <p:transition spd="slow" advTm="20783">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3"/>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2565</TotalTime>
  <Words>1256</Words>
  <Application>Microsoft Office PowerPoint</Application>
  <PresentationFormat>Экран (4:3)</PresentationFormat>
  <Paragraphs>49</Paragraphs>
  <Slides>21</Slides>
  <Notes>2</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21</vt:i4>
      </vt:variant>
    </vt:vector>
  </HeadingPairs>
  <TitlesOfParts>
    <vt:vector size="25" baseType="lpstr">
      <vt:lpstr>Arial</vt:lpstr>
      <vt:lpstr>Calibri</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fantastika</dc:title>
  <dc:creator>MBA2</dc:creator>
  <cp:lastModifiedBy>Sevil Ahmadova</cp:lastModifiedBy>
  <cp:revision>101</cp:revision>
  <dcterms:created xsi:type="dcterms:W3CDTF">2016-12-28T12:51:46Z</dcterms:created>
  <dcterms:modified xsi:type="dcterms:W3CDTF">2017-08-25T12:13:32Z</dcterms:modified>
</cp:coreProperties>
</file>